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75" r:id="rId3"/>
    <p:sldId id="257" r:id="rId4"/>
    <p:sldId id="276" r:id="rId5"/>
    <p:sldId id="259" r:id="rId6"/>
    <p:sldId id="262" r:id="rId7"/>
    <p:sldId id="277" r:id="rId8"/>
    <p:sldId id="279" r:id="rId9"/>
    <p:sldId id="280" r:id="rId10"/>
    <p:sldId id="278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537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190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7568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753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46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0560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868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0995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759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223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198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617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015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28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213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988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597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2975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283029"/>
            <a:ext cx="8689976" cy="2509213"/>
          </a:xfrm>
        </p:spPr>
        <p:txBody>
          <a:bodyPr/>
          <a:lstStyle/>
          <a:p>
            <a:r>
              <a:rPr lang="en-US" sz="2400" b="1" u="sng" dirty="0" smtClean="0"/>
              <a:t>Implementation of 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b="1" dirty="0" err="1" smtClean="0"/>
              <a:t>iNTELlIGENT</a:t>
            </a:r>
            <a:r>
              <a:rPr lang="en-US" b="1" dirty="0" smtClean="0"/>
              <a:t> WATER DROP Algorithm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4082845"/>
            <a:ext cx="8689976" cy="13715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By,</a:t>
            </a:r>
          </a:p>
          <a:p>
            <a:r>
              <a:rPr lang="en-US" u="sng" dirty="0" smtClean="0">
                <a:solidFill>
                  <a:schemeClr val="tx1"/>
                </a:solidFill>
              </a:rPr>
              <a:t>Team ISI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qra Siddiqui and 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ara 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err="1" smtClean="0">
                <a:solidFill>
                  <a:schemeClr val="tx1"/>
                </a:solidFill>
              </a:rPr>
              <a:t>ntikhab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35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50245" y="1038040"/>
            <a:ext cx="6691511" cy="757130"/>
          </a:xfrm>
          <a:prstGeom prst="rect">
            <a:avLst/>
          </a:prstGeom>
          <a:solidFill>
            <a:schemeClr val="tx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/>
              </a:rPr>
              <a:t>FURTHER OPTIMIZATION</a:t>
            </a:r>
            <a:endParaRPr lang="en-US" sz="4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087" y="1952642"/>
            <a:ext cx="10363826" cy="4905358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bg1"/>
                </a:solidFill>
                <a:effectLst/>
              </a:rPr>
              <a:t>Method </a:t>
            </a:r>
            <a:r>
              <a:rPr lang="en-US" u="sng" dirty="0" smtClean="0">
                <a:solidFill>
                  <a:schemeClr val="bg1"/>
                </a:solidFill>
                <a:effectLst/>
              </a:rPr>
              <a:t>1</a:t>
            </a:r>
            <a:r>
              <a:rPr lang="en-US" dirty="0" smtClean="0">
                <a:solidFill>
                  <a:schemeClr val="bg1"/>
                </a:solidFill>
                <a:effectLst/>
              </a:rPr>
              <a:t>:     </a:t>
            </a:r>
            <a:r>
              <a:rPr lang="en-US" b="1" dirty="0">
                <a:solidFill>
                  <a:schemeClr val="bg1"/>
                </a:solidFill>
                <a:effectLst/>
              </a:rPr>
              <a:t>Minimizing value of </a:t>
            </a:r>
            <a:r>
              <a:rPr lang="en-US" b="1" i="1" dirty="0" err="1" smtClean="0">
                <a:solidFill>
                  <a:schemeClr val="bg1"/>
                </a:solidFill>
                <a:effectLst/>
              </a:rPr>
              <a:t>itermax</a:t>
            </a:r>
            <a:endParaRPr lang="en-US" u="sng" dirty="0" smtClean="0">
              <a:solidFill>
                <a:schemeClr val="bg1"/>
              </a:solidFill>
              <a:effectLst/>
            </a:endParaRPr>
          </a:p>
          <a:p>
            <a:r>
              <a:rPr lang="en-US" u="sng" dirty="0" smtClean="0">
                <a:solidFill>
                  <a:schemeClr val="bg1"/>
                </a:solidFill>
                <a:effectLst/>
              </a:rPr>
              <a:t>Method 2: </a:t>
            </a:r>
            <a:r>
              <a:rPr lang="en-US" b="1" dirty="0" smtClean="0">
                <a:solidFill>
                  <a:schemeClr val="bg1"/>
                </a:solidFill>
                <a:effectLst/>
              </a:rPr>
              <a:t>Finding hotspot function and optimizing it</a:t>
            </a:r>
            <a:endParaRPr lang="en-US" b="1" dirty="0">
              <a:solidFill>
                <a:schemeClr val="bg1"/>
              </a:solidFill>
              <a:effectLst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332" y="2974019"/>
            <a:ext cx="7079689" cy="3766342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672672" y="5228949"/>
            <a:ext cx="4021091" cy="2877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42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build="p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915881" y="1469450"/>
            <a:ext cx="10253693" cy="52567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0" tIns="152352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Camacho-</a:t>
            </a:r>
            <a:r>
              <a:rPr lang="en-US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Villalón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C. L., </a:t>
            </a:r>
            <a:r>
              <a:rPr lang="en-US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Dorigo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, M., &amp; </a:t>
            </a:r>
            <a:r>
              <a:rPr lang="en-US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Stützle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, T. (2019). </a:t>
            </a:r>
            <a:r>
              <a:rPr lang="en-US" sz="14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intelligent water drops algorithm: why it cannot be considered a novel algorithm.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SpringerLink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Survey on Intelligent Water Drop Algorithm. (2014). </a:t>
            </a:r>
            <a:r>
              <a:rPr lang="en-US" sz="14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Researchgate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Kalra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M., &amp; Singh, S. (2017). </a:t>
            </a:r>
            <a:r>
              <a:rPr lang="en-US" sz="14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intelligent water drops algorithm to workflow scheduling in cloud environment.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IEEE.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Alijla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B., Wong, L.-P., Lim, C. P., </a:t>
            </a:r>
            <a:r>
              <a:rPr lang="en-US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Khader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A. T., &amp; </a:t>
            </a:r>
            <a:r>
              <a:rPr lang="en-US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Betar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M. A. (2014). </a:t>
            </a:r>
            <a:r>
              <a:rPr lang="en-US" sz="14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modified Intelligent Water Drops algorithm and its application to optimization problems.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ScienceDirect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Sarani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S., &amp; </a:t>
            </a:r>
            <a:r>
              <a:rPr lang="en-US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Dariane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A. (2013). Application of Intelligent Water Drops Algorithm in Reservoir Operation. </a:t>
            </a:r>
            <a:r>
              <a:rPr lang="en-US" sz="14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SpringerLink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Shah‐Hosseini, H. (2008). Intelligent water drops algorithm. </a:t>
            </a:r>
            <a:r>
              <a:rPr lang="en-US" sz="14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Journal Of Intelligent Computing And Cybernetics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4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(2), 193-212. </a:t>
            </a:r>
            <a:r>
              <a:rPr lang="en-US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10.1108/17563780810874717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Hosseini, H. (2009). The intelligent water drops algorithm: a nature-inspired swarm-based optimization algorithm. </a:t>
            </a:r>
            <a:r>
              <a:rPr lang="en-US" sz="14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Journal Of Bio-Inspired Computation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4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(1/2), 71. </a:t>
            </a:r>
            <a:r>
              <a:rPr lang="en-US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10.1504/ijbic.2009.022775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Shah-Hosseini, H. (</a:t>
            </a:r>
            <a:r>
              <a:rPr lang="en-US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n.d.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 The intelligent water drops algorithm: a nature-inspired swarm-based optimization algorithm . In </a:t>
            </a:r>
            <a:r>
              <a:rPr lang="en-US" sz="14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Int. J. Bio-Inspired Computation, .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Tehran.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Shah‐Hosseini, H. (2008). Intelligent water drops algorithm. </a:t>
            </a:r>
            <a:r>
              <a:rPr lang="en-US" sz="14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Journal Of Intelligent Computing And Cybernetics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4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(2), 193-212. </a:t>
            </a:r>
            <a:r>
              <a:rPr lang="en-US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10.1108/17563780810874717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316134" y="592069"/>
            <a:ext cx="3453189" cy="757130"/>
          </a:xfrm>
          <a:prstGeom prst="rect">
            <a:avLst/>
          </a:prstGeom>
          <a:solidFill>
            <a:schemeClr val="tx1"/>
          </a:solidFill>
        </p:spPr>
        <p:txBody>
          <a:bodyPr vert="horz" wrap="none" lIns="91440" tIns="45720" rIns="91440" bIns="4572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/>
              </a:rPr>
              <a:t>references</a:t>
            </a:r>
            <a:endParaRPr lang="en-US" sz="4800" b="1" cap="none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39510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12210" y="996490"/>
            <a:ext cx="2167581" cy="840230"/>
          </a:xfrm>
          <a:prstGeom prst="rect">
            <a:avLst/>
          </a:prstGeom>
          <a:solidFill>
            <a:schemeClr val="tx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/>
              </a:rPr>
              <a:t>RECAP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2615667"/>
            <a:ext cx="10363826" cy="3424107"/>
          </a:xfrm>
          <a:solidFill>
            <a:schemeClr val="tx1"/>
          </a:solidFill>
        </p:spPr>
        <p:txBody>
          <a:bodyPr/>
          <a:lstStyle/>
          <a:p>
            <a:pPr>
              <a:buClrTx/>
            </a:pPr>
            <a:r>
              <a:rPr lang="en-US" sz="2400" dirty="0" smtClean="0">
                <a:solidFill>
                  <a:schemeClr val="bg1"/>
                </a:solidFill>
                <a:effectLst/>
              </a:rPr>
              <a:t>Introduction of </a:t>
            </a:r>
            <a:r>
              <a:rPr lang="en-US" sz="2400" dirty="0" err="1" smtClean="0">
                <a:solidFill>
                  <a:schemeClr val="bg1"/>
                </a:solidFill>
                <a:effectLst/>
              </a:rPr>
              <a:t>iwd</a:t>
            </a:r>
            <a:r>
              <a:rPr lang="en-US" sz="2400" dirty="0" smtClean="0">
                <a:solidFill>
                  <a:schemeClr val="bg1"/>
                </a:solidFill>
                <a:effectLst/>
              </a:rPr>
              <a:t> algorithm</a:t>
            </a:r>
          </a:p>
          <a:p>
            <a:pPr>
              <a:buClrTx/>
            </a:pPr>
            <a:r>
              <a:rPr lang="en-US" sz="2400" dirty="0">
                <a:solidFill>
                  <a:schemeClr val="bg1"/>
                </a:solidFill>
                <a:effectLst/>
              </a:rPr>
              <a:t>Implementation of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iwd</a:t>
            </a:r>
            <a:r>
              <a:rPr lang="en-US" sz="2400" dirty="0">
                <a:solidFill>
                  <a:schemeClr val="bg1"/>
                </a:solidFill>
                <a:effectLst/>
              </a:rPr>
              <a:t> algorithm</a:t>
            </a:r>
          </a:p>
          <a:p>
            <a:pPr marL="1371600" lvl="3" indent="0">
              <a:buClrTx/>
              <a:buNone/>
            </a:pPr>
            <a:r>
              <a:rPr lang="en-US" sz="1600" dirty="0">
                <a:solidFill>
                  <a:schemeClr val="bg1"/>
                </a:solidFill>
                <a:effectLst/>
              </a:rPr>
              <a:t>Unweighted graph</a:t>
            </a:r>
          </a:p>
          <a:p>
            <a:pPr marL="1371600" lvl="3" indent="0">
              <a:buClrTx/>
              <a:buNone/>
            </a:pPr>
            <a:r>
              <a:rPr lang="en-US" sz="1600" dirty="0">
                <a:solidFill>
                  <a:schemeClr val="bg1"/>
                </a:solidFill>
                <a:effectLst/>
              </a:rPr>
              <a:t>Weighted </a:t>
            </a:r>
            <a:r>
              <a:rPr lang="en-US" sz="1600" dirty="0" smtClean="0">
                <a:solidFill>
                  <a:schemeClr val="bg1"/>
                </a:solidFill>
                <a:effectLst/>
              </a:rPr>
              <a:t>graph</a:t>
            </a:r>
          </a:p>
          <a:p>
            <a:pPr>
              <a:buClrTx/>
            </a:pPr>
            <a:r>
              <a:rPr lang="en-US" sz="2400" dirty="0" smtClean="0">
                <a:solidFill>
                  <a:schemeClr val="bg1"/>
                </a:solidFill>
                <a:effectLst/>
              </a:rPr>
              <a:t>Performance evaluation </a:t>
            </a:r>
            <a:r>
              <a:rPr lang="en-US" sz="1800" dirty="0" smtClean="0">
                <a:solidFill>
                  <a:schemeClr val="bg1"/>
                </a:solidFill>
                <a:effectLst/>
              </a:rPr>
              <a:t>(unweighted graph)</a:t>
            </a:r>
          </a:p>
          <a:p>
            <a:pPr>
              <a:buClrTx/>
            </a:pPr>
            <a:r>
              <a:rPr lang="en-US" sz="2400" dirty="0" smtClean="0">
                <a:solidFill>
                  <a:schemeClr val="bg1"/>
                </a:solidFill>
                <a:effectLst/>
              </a:rPr>
              <a:t>progress</a:t>
            </a:r>
            <a:endParaRPr lang="en-US" sz="3200" dirty="0" smtClean="0">
              <a:solidFill>
                <a:schemeClr val="bg1"/>
              </a:solidFill>
              <a:effectLst/>
            </a:endParaRPr>
          </a:p>
          <a:p>
            <a:pPr marL="1371600" lvl="3" indent="0">
              <a:buNone/>
            </a:pPr>
            <a:endParaRPr lang="en-US" dirty="0" smtClean="0">
              <a:solidFill>
                <a:schemeClr val="bg1"/>
              </a:solidFill>
              <a:effectLst/>
            </a:endParaRPr>
          </a:p>
          <a:p>
            <a:pPr lvl="3"/>
            <a:endParaRPr lang="en-US" dirty="0" smtClean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41993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770915"/>
            <a:ext cx="10364451" cy="1596177"/>
          </a:xfrm>
          <a:solidFill>
            <a:schemeClr val="tx1"/>
          </a:solidFill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effectLst/>
              </a:rPr>
              <a:t>Objectives of this demo</a:t>
            </a:r>
            <a:endParaRPr lang="en-US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633422"/>
            <a:ext cx="10363826" cy="3424107"/>
          </a:xfrm>
          <a:solidFill>
            <a:schemeClr val="tx1"/>
          </a:solidFill>
        </p:spPr>
        <p:txBody>
          <a:bodyPr>
            <a:normAutofit/>
          </a:bodyPr>
          <a:lstStyle/>
          <a:p>
            <a:pPr>
              <a:buClrTx/>
            </a:pPr>
            <a:r>
              <a:rPr lang="en-US" sz="2400" dirty="0" smtClean="0">
                <a:solidFill>
                  <a:schemeClr val="bg1"/>
                </a:solidFill>
                <a:effectLst/>
              </a:rPr>
              <a:t>Validation of output</a:t>
            </a:r>
          </a:p>
          <a:p>
            <a:pPr>
              <a:buClrTx/>
            </a:pPr>
            <a:r>
              <a:rPr lang="en-US" sz="2400" dirty="0" smtClean="0">
                <a:solidFill>
                  <a:schemeClr val="bg1"/>
                </a:solidFill>
                <a:effectLst/>
              </a:rPr>
              <a:t>Performance evaluation of Algorithm </a:t>
            </a:r>
            <a:r>
              <a:rPr lang="en-US" sz="1800" dirty="0" smtClean="0">
                <a:solidFill>
                  <a:schemeClr val="bg1"/>
                </a:solidFill>
                <a:effectLst/>
              </a:rPr>
              <a:t>(with weighted graph)</a:t>
            </a:r>
            <a:endParaRPr lang="en-US" sz="2400" dirty="0" smtClean="0">
              <a:solidFill>
                <a:schemeClr val="bg1"/>
              </a:solidFill>
              <a:effectLst/>
            </a:endParaRPr>
          </a:p>
          <a:p>
            <a:pPr marL="914400" lvl="2" indent="0">
              <a:buClrTx/>
              <a:buNone/>
            </a:pPr>
            <a:r>
              <a:rPr lang="en-US" sz="1800" dirty="0" smtClean="0">
                <a:solidFill>
                  <a:schemeClr val="bg1"/>
                </a:solidFill>
                <a:effectLst/>
              </a:rPr>
              <a:t>Space Complexity</a:t>
            </a:r>
          </a:p>
          <a:p>
            <a:pPr marL="914400" lvl="2" indent="0">
              <a:buClrTx/>
              <a:buNone/>
            </a:pPr>
            <a:r>
              <a:rPr lang="en-US" sz="1800" dirty="0" smtClean="0">
                <a:solidFill>
                  <a:schemeClr val="bg1"/>
                </a:solidFill>
                <a:effectLst/>
              </a:rPr>
              <a:t>Run-Time complexity</a:t>
            </a:r>
            <a:endParaRPr lang="en-US" sz="1800" dirty="0">
              <a:solidFill>
                <a:schemeClr val="bg1"/>
              </a:solidFill>
              <a:effectLst/>
            </a:endParaRPr>
          </a:p>
          <a:p>
            <a:pPr>
              <a:buClrTx/>
            </a:pPr>
            <a:r>
              <a:rPr lang="en-US" sz="2400" dirty="0">
                <a:solidFill>
                  <a:schemeClr val="bg1"/>
                </a:solidFill>
                <a:effectLst/>
              </a:rPr>
              <a:t>Experimental Analysis (weighted \ Unweighted)</a:t>
            </a:r>
          </a:p>
          <a:p>
            <a:pPr>
              <a:buClrTx/>
            </a:pPr>
            <a:r>
              <a:rPr lang="en-US" sz="2400" dirty="0">
                <a:solidFill>
                  <a:schemeClr val="bg1"/>
                </a:solidFill>
                <a:effectLst/>
              </a:rPr>
              <a:t>Further room for optimization</a:t>
            </a:r>
          </a:p>
          <a:p>
            <a:pPr marL="914400" lvl="2" indent="0">
              <a:buNone/>
            </a:pPr>
            <a:endParaRPr lang="en-US" sz="1800" dirty="0" smtClean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0814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78265" y="2633748"/>
            <a:ext cx="10364451" cy="1596177"/>
          </a:xfrm>
          <a:prstGeom prst="rect">
            <a:avLst/>
          </a:prstGeom>
          <a:solidFill>
            <a:schemeClr val="tx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VALIDATION OF OUTPUT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5507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94163" y="2967335"/>
            <a:ext cx="8803693" cy="923330"/>
          </a:xfrm>
          <a:prstGeom prst="rect">
            <a:avLst/>
          </a:prstGeom>
          <a:solidFill>
            <a:schemeClr val="tx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PERFORMANCE EVALUATION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385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4917" y="5024761"/>
            <a:ext cx="8318377" cy="1723549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ysClr val="windowText" lastClr="000000"/>
                </a:solidFill>
              </a:rPr>
              <a:t>Assuming V&lt;E and </a:t>
            </a:r>
            <a:r>
              <a:rPr lang="en-US" sz="1400" i="1" dirty="0" smtClean="0">
                <a:solidFill>
                  <a:sysClr val="windowText" lastClr="000000"/>
                </a:solidFill>
              </a:rPr>
              <a:t>V=</a:t>
            </a:r>
            <a:r>
              <a:rPr lang="en-US" sz="1400" i="1" dirty="0" err="1" smtClean="0">
                <a:solidFill>
                  <a:sysClr val="windowText" lastClr="000000"/>
                </a:solidFill>
              </a:rPr>
              <a:t>Niwd</a:t>
            </a:r>
            <a:endParaRPr lang="en-US" sz="1400" dirty="0">
              <a:solidFill>
                <a:sysClr val="windowText" lastClr="000000"/>
              </a:solidFill>
            </a:endParaRPr>
          </a:p>
          <a:p>
            <a:r>
              <a:rPr lang="en-US" sz="1400" i="1" dirty="0">
                <a:solidFill>
                  <a:sysClr val="windowText" lastClr="000000"/>
                </a:solidFill>
              </a:rPr>
              <a:t> </a:t>
            </a:r>
            <a:r>
              <a:rPr lang="en-US" sz="1400" b="1" dirty="0">
                <a:solidFill>
                  <a:sysClr val="windowText" lastClr="000000"/>
                </a:solidFill>
              </a:rPr>
              <a:t>Total Complexity </a:t>
            </a:r>
            <a:r>
              <a:rPr lang="en-US" sz="1100" dirty="0">
                <a:solidFill>
                  <a:sysClr val="windowText" lastClr="000000"/>
                </a:solidFill>
              </a:rPr>
              <a:t>= </a:t>
            </a:r>
            <a:r>
              <a:rPr lang="en-US" sz="1400" dirty="0">
                <a:solidFill>
                  <a:sysClr val="windowText" lastClr="000000"/>
                </a:solidFill>
              </a:rPr>
              <a:t>O (V)*O(E)*O(</a:t>
            </a:r>
            <a:r>
              <a:rPr lang="en-US" sz="1400" dirty="0" err="1">
                <a:solidFill>
                  <a:sysClr val="windowText" lastClr="000000"/>
                </a:solidFill>
              </a:rPr>
              <a:t>Niwd</a:t>
            </a:r>
            <a:r>
              <a:rPr lang="en-US" sz="1400" dirty="0">
                <a:solidFill>
                  <a:sysClr val="windowText" lastClr="000000"/>
                </a:solidFill>
              </a:rPr>
              <a:t>)*O(</a:t>
            </a:r>
            <a:r>
              <a:rPr lang="en-US" sz="1400" dirty="0" err="1">
                <a:solidFill>
                  <a:sysClr val="windowText" lastClr="000000"/>
                </a:solidFill>
              </a:rPr>
              <a:t>itermax</a:t>
            </a:r>
            <a:r>
              <a:rPr lang="en-US" sz="1400" dirty="0">
                <a:solidFill>
                  <a:sysClr val="windowText" lastClr="000000"/>
                </a:solidFill>
              </a:rPr>
              <a:t>)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			</a:t>
            </a:r>
            <a:r>
              <a:rPr lang="en-US" sz="1600" dirty="0">
                <a:solidFill>
                  <a:sysClr val="windowText" lastClr="000000"/>
                </a:solidFill>
              </a:rPr>
              <a:t>= </a:t>
            </a:r>
            <a:r>
              <a:rPr lang="en-US" sz="1600" b="1" dirty="0">
                <a:solidFill>
                  <a:sysClr val="windowText" lastClr="000000"/>
                </a:solidFill>
              </a:rPr>
              <a:t>O(V</a:t>
            </a:r>
            <a:r>
              <a:rPr lang="en-US" sz="1600" b="1" baseline="30000" dirty="0">
                <a:solidFill>
                  <a:sysClr val="windowText" lastClr="000000"/>
                </a:solidFill>
              </a:rPr>
              <a:t>2</a:t>
            </a:r>
            <a:r>
              <a:rPr lang="en-US" sz="1600" b="1" dirty="0">
                <a:solidFill>
                  <a:sysClr val="windowText" lastClr="000000"/>
                </a:solidFill>
              </a:rPr>
              <a:t>E* </a:t>
            </a:r>
            <a:r>
              <a:rPr lang="en-US" sz="1600" b="1" dirty="0" err="1">
                <a:solidFill>
                  <a:sysClr val="windowText" lastClr="000000"/>
                </a:solidFill>
              </a:rPr>
              <a:t>itermax</a:t>
            </a:r>
            <a:r>
              <a:rPr lang="en-US" sz="1600" b="1" dirty="0">
                <a:solidFill>
                  <a:sysClr val="windowText" lastClr="000000"/>
                </a:solidFill>
              </a:rPr>
              <a:t>)</a:t>
            </a:r>
          </a:p>
          <a:p>
            <a:r>
              <a:rPr lang="en-US" sz="1400" i="1" dirty="0" smtClean="0">
                <a:solidFill>
                  <a:sysClr val="windowText" lastClr="000000"/>
                </a:solidFill>
              </a:rPr>
              <a:t>For </a:t>
            </a:r>
            <a:r>
              <a:rPr lang="en-US" sz="1400" i="1" dirty="0">
                <a:solidFill>
                  <a:sysClr val="windowText" lastClr="000000"/>
                </a:solidFill>
              </a:rPr>
              <a:t>further details, see the File “Complexity Analysis </a:t>
            </a:r>
            <a:r>
              <a:rPr lang="en-US" sz="1400" i="1" dirty="0" smtClean="0">
                <a:solidFill>
                  <a:sysClr val="windowText" lastClr="000000"/>
                </a:solidFill>
              </a:rPr>
              <a:t>Weighted </a:t>
            </a:r>
            <a:r>
              <a:rPr lang="en-US" sz="1400" i="1" dirty="0">
                <a:solidFill>
                  <a:sysClr val="windowText" lastClr="000000"/>
                </a:solidFill>
              </a:rPr>
              <a:t>Graph.py” on </a:t>
            </a:r>
            <a:r>
              <a:rPr lang="en-US" sz="1400" i="1" dirty="0" err="1">
                <a:solidFill>
                  <a:sysClr val="windowText" lastClr="000000"/>
                </a:solidFill>
              </a:rPr>
              <a:t>Git</a:t>
            </a:r>
            <a:r>
              <a:rPr lang="en-US" sz="1400" i="1" dirty="0">
                <a:solidFill>
                  <a:sysClr val="windowText" lastClr="000000"/>
                </a:solidFill>
              </a:rPr>
              <a:t> -&gt; Code.</a:t>
            </a:r>
            <a:endParaRPr lang="en-US" sz="1400" dirty="0">
              <a:solidFill>
                <a:sysClr val="windowText" lastClr="000000"/>
              </a:solidFill>
            </a:endParaRPr>
          </a:p>
          <a:p>
            <a:r>
              <a:rPr lang="en-US" sz="1400" dirty="0">
                <a:solidFill>
                  <a:sysClr val="windowText" lastClr="000000"/>
                </a:solidFill>
              </a:rPr>
              <a:t>          In evaluating the space complexity, we will just consider the data space. </a:t>
            </a:r>
          </a:p>
          <a:p>
            <a:r>
              <a:rPr lang="en-US" sz="1400" dirty="0">
                <a:solidFill>
                  <a:sysClr val="windowText" lastClr="000000"/>
                </a:solidFill>
              </a:rPr>
              <a:t>    </a:t>
            </a:r>
            <a:r>
              <a:rPr lang="en-US" sz="1400" b="1" dirty="0">
                <a:solidFill>
                  <a:sysClr val="windowText" lastClr="000000"/>
                </a:solidFill>
              </a:rPr>
              <a:t>Total Space Complexity </a:t>
            </a:r>
            <a:r>
              <a:rPr lang="en-US" sz="1400" dirty="0">
                <a:solidFill>
                  <a:sysClr val="windowText" lastClr="000000"/>
                </a:solidFill>
              </a:rPr>
              <a:t>= 18 + 3 + 10+ 2+ 2 +1 +1 = </a:t>
            </a:r>
            <a:r>
              <a:rPr lang="en-US" sz="1400" b="1" dirty="0" smtClean="0">
                <a:solidFill>
                  <a:sysClr val="windowText" lastClr="000000"/>
                </a:solidFill>
              </a:rPr>
              <a:t>38 </a:t>
            </a:r>
            <a:r>
              <a:rPr lang="en-US" sz="1400" b="1" dirty="0">
                <a:solidFill>
                  <a:sysClr val="windowText" lastClr="000000"/>
                </a:solidFill>
              </a:rPr>
              <a:t>Words</a:t>
            </a:r>
          </a:p>
          <a:p>
            <a:endParaRPr lang="en-US" sz="1400" b="1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469985"/>
              </p:ext>
            </p:extLst>
          </p:nvPr>
        </p:nvGraphicFramePr>
        <p:xfrm>
          <a:off x="2388094" y="159797"/>
          <a:ext cx="6853560" cy="48649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88600">
                  <a:extLst>
                    <a:ext uri="{9D8B030D-6E8A-4147-A177-3AD203B41FA5}">
                      <a16:colId xmlns:a16="http://schemas.microsoft.com/office/drawing/2014/main" val="909340929"/>
                    </a:ext>
                  </a:extLst>
                </a:gridCol>
                <a:gridCol w="2600106">
                  <a:extLst>
                    <a:ext uri="{9D8B030D-6E8A-4147-A177-3AD203B41FA5}">
                      <a16:colId xmlns:a16="http://schemas.microsoft.com/office/drawing/2014/main" val="1341323830"/>
                    </a:ext>
                  </a:extLst>
                </a:gridCol>
                <a:gridCol w="2064854">
                  <a:extLst>
                    <a:ext uri="{9D8B030D-6E8A-4147-A177-3AD203B41FA5}">
                      <a16:colId xmlns:a16="http://schemas.microsoft.com/office/drawing/2014/main" val="608059858"/>
                    </a:ext>
                  </a:extLst>
                </a:gridCol>
              </a:tblGrid>
              <a:tr h="7484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Step No.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88" marR="49388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Run Time Complexity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88" marR="49388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Space Complexity (words)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88" marR="49388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008845"/>
                  </a:ext>
                </a:extLst>
              </a:tr>
              <a:tr h="3742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88" marR="4938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 (V^2*E)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88" marR="49388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88" marR="49388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178751"/>
                  </a:ext>
                </a:extLst>
              </a:tr>
              <a:tr h="7484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88" marR="4938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O(</a:t>
                      </a:r>
                      <a:r>
                        <a:rPr lang="en-US" sz="1200" dirty="0" err="1">
                          <a:effectLst/>
                        </a:rPr>
                        <a:t>itermax</a:t>
                      </a:r>
                      <a:r>
                        <a:rPr lang="en-US" sz="1200" dirty="0">
                          <a:effectLst/>
                        </a:rPr>
                        <a:t>)*O(</a:t>
                      </a:r>
                      <a:r>
                        <a:rPr lang="en-US" sz="1200" dirty="0" err="1">
                          <a:effectLst/>
                        </a:rPr>
                        <a:t>initializeIWD</a:t>
                      </a:r>
                      <a:r>
                        <a:rPr lang="en-US" sz="1200" dirty="0">
                          <a:effectLst/>
                        </a:rPr>
                        <a:t>())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= O(</a:t>
                      </a:r>
                      <a:r>
                        <a:rPr lang="en-US" sz="1200" dirty="0" err="1">
                          <a:effectLst/>
                        </a:rPr>
                        <a:t>itermax</a:t>
                      </a:r>
                      <a:r>
                        <a:rPr lang="en-US" sz="1200" dirty="0">
                          <a:effectLst/>
                        </a:rPr>
                        <a:t>)*O(</a:t>
                      </a:r>
                      <a:r>
                        <a:rPr lang="en-US" sz="1200" dirty="0" err="1">
                          <a:effectLst/>
                        </a:rPr>
                        <a:t>Niwd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88" marR="49388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88" marR="49388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479442"/>
                  </a:ext>
                </a:extLst>
              </a:tr>
              <a:tr h="3742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88" marR="4938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O(Niwd)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88" marR="49388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88" marR="49388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165086"/>
                  </a:ext>
                </a:extLst>
              </a:tr>
              <a:tr h="3742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88" marR="4938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O(Niwd)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88" marR="49388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88" marR="49388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319886"/>
                  </a:ext>
                </a:extLst>
              </a:tr>
              <a:tr h="3742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88" marR="4938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O(V)*O(E)*O(Niwd)*O(itermax)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88" marR="49388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88" marR="49388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828045"/>
                  </a:ext>
                </a:extLst>
              </a:tr>
              <a:tr h="3742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88" marR="4938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O(len(quality))*O(itermax)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88" marR="49388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88" marR="49388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596922"/>
                  </a:ext>
                </a:extLst>
              </a:tr>
              <a:tr h="3742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88" marR="4938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O(len(visit))*O(itermax)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88" marR="49388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88" marR="49388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692220"/>
                  </a:ext>
                </a:extLst>
              </a:tr>
              <a:tr h="3742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88" marR="4938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O(1) *O(itermax)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88" marR="49388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88" marR="49388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070079"/>
                  </a:ext>
                </a:extLst>
              </a:tr>
              <a:tr h="3742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88" marR="4938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O(1) *O(itermax)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88" marR="49388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88" marR="49388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380779"/>
                  </a:ext>
                </a:extLst>
              </a:tr>
              <a:tr h="3742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88" marR="4938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O(1)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88" marR="49388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88" marR="49388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392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4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59684" y="996490"/>
            <a:ext cx="7272632" cy="840230"/>
          </a:xfrm>
          <a:prstGeom prst="rect">
            <a:avLst/>
          </a:prstGeom>
          <a:solidFill>
            <a:schemeClr val="tx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/>
              </a:rPr>
              <a:t>EXPERIMENTAL</a:t>
            </a: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/>
              </a:rPr>
              <a:t> ANALYSIS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effectLst/>
              </a:rPr>
              <a:t>Things to note:</a:t>
            </a:r>
            <a:endParaRPr lang="en-US" sz="2800" dirty="0" smtClean="0">
              <a:solidFill>
                <a:schemeClr val="bg1"/>
              </a:solidFill>
              <a:effectLst/>
            </a:endParaRPr>
          </a:p>
          <a:p>
            <a:pPr lvl="2">
              <a:buClrTx/>
            </a:pPr>
            <a:r>
              <a:rPr lang="en-US" sz="1800" i="1" dirty="0" err="1" smtClean="0">
                <a:solidFill>
                  <a:schemeClr val="bg1"/>
                </a:solidFill>
                <a:effectLst/>
              </a:rPr>
              <a:t>iTermax</a:t>
            </a:r>
            <a:r>
              <a:rPr lang="en-US" sz="1800" i="1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effectLst/>
              </a:rPr>
              <a:t>is kept constant</a:t>
            </a:r>
          </a:p>
          <a:p>
            <a:pPr lvl="2">
              <a:buClrTx/>
            </a:pPr>
            <a:r>
              <a:rPr lang="en-US" sz="1800" dirty="0" smtClean="0">
                <a:solidFill>
                  <a:schemeClr val="bg1"/>
                </a:solidFill>
                <a:effectLst/>
              </a:rPr>
              <a:t>Input Size -&gt; number of nodes in graph -&gt; </a:t>
            </a:r>
            <a:r>
              <a:rPr lang="en-US" sz="1800" i="1" dirty="0" smtClean="0">
                <a:solidFill>
                  <a:schemeClr val="bg1"/>
                </a:solidFill>
                <a:effectLst/>
              </a:rPr>
              <a:t>V</a:t>
            </a:r>
          </a:p>
          <a:p>
            <a:pPr lvl="2">
              <a:buClrTx/>
            </a:pPr>
            <a:r>
              <a:rPr lang="en-US" sz="1800" dirty="0" smtClean="0">
                <a:solidFill>
                  <a:schemeClr val="bg1"/>
                </a:solidFill>
                <a:effectLst/>
              </a:rPr>
              <a:t>Edges -&gt; </a:t>
            </a:r>
            <a:r>
              <a:rPr lang="en-US" sz="1800" i="1" dirty="0" smtClean="0">
                <a:solidFill>
                  <a:schemeClr val="bg1"/>
                </a:solidFill>
                <a:effectLst/>
              </a:rPr>
              <a:t>V * (V-1)</a:t>
            </a:r>
          </a:p>
          <a:p>
            <a:pPr marL="914400" lvl="2" indent="0">
              <a:buNone/>
            </a:pPr>
            <a:endParaRPr lang="en-US" sz="1800" i="1" dirty="0">
              <a:solidFill>
                <a:schemeClr val="bg1"/>
              </a:solidFill>
              <a:effectLst/>
            </a:endParaRPr>
          </a:p>
          <a:p>
            <a:pPr lvl="2">
              <a:buClrTx/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bg1"/>
                </a:solidFill>
                <a:effectLst/>
              </a:rPr>
              <a:t>To study relation between input size and the runtime</a:t>
            </a:r>
          </a:p>
        </p:txBody>
      </p:sp>
    </p:spTree>
    <p:extLst>
      <p:ext uri="{BB962C8B-B14F-4D97-AF65-F5344CB8AC3E}">
        <p14:creationId xmlns:p14="http://schemas.microsoft.com/office/powerpoint/2010/main" val="1254739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469483"/>
              </p:ext>
            </p:extLst>
          </p:nvPr>
        </p:nvGraphicFramePr>
        <p:xfrm>
          <a:off x="0" y="-15047"/>
          <a:ext cx="5181601" cy="62630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7027">
                  <a:extLst>
                    <a:ext uri="{9D8B030D-6E8A-4147-A177-3AD203B41FA5}">
                      <a16:colId xmlns:a16="http://schemas.microsoft.com/office/drawing/2014/main" val="468823833"/>
                    </a:ext>
                  </a:extLst>
                </a:gridCol>
                <a:gridCol w="2964205">
                  <a:extLst>
                    <a:ext uri="{9D8B030D-6E8A-4147-A177-3AD203B41FA5}">
                      <a16:colId xmlns:a16="http://schemas.microsoft.com/office/drawing/2014/main" val="2687812180"/>
                    </a:ext>
                  </a:extLst>
                </a:gridCol>
                <a:gridCol w="196563">
                  <a:extLst>
                    <a:ext uri="{9D8B030D-6E8A-4147-A177-3AD203B41FA5}">
                      <a16:colId xmlns:a16="http://schemas.microsoft.com/office/drawing/2014/main" val="1065988916"/>
                    </a:ext>
                  </a:extLst>
                </a:gridCol>
                <a:gridCol w="798398">
                  <a:extLst>
                    <a:ext uri="{9D8B030D-6E8A-4147-A177-3AD203B41FA5}">
                      <a16:colId xmlns:a16="http://schemas.microsoft.com/office/drawing/2014/main" val="859449368"/>
                    </a:ext>
                  </a:extLst>
                </a:gridCol>
                <a:gridCol w="685408">
                  <a:extLst>
                    <a:ext uri="{9D8B030D-6E8A-4147-A177-3AD203B41FA5}">
                      <a16:colId xmlns:a16="http://schemas.microsoft.com/office/drawing/2014/main" val="3460703739"/>
                    </a:ext>
                  </a:extLst>
                </a:gridCol>
              </a:tblGrid>
              <a:tr h="1713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S #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Input Size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Time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435010"/>
                  </a:ext>
                </a:extLst>
              </a:tr>
              <a:tr h="15703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secs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millisecs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559148"/>
                  </a:ext>
                </a:extLst>
              </a:tr>
              <a:tr h="2453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8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0.031341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31.3409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996359"/>
                  </a:ext>
                </a:extLst>
              </a:tr>
              <a:tr h="2453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10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0.048045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48.0448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4825423"/>
                  </a:ext>
                </a:extLst>
              </a:tr>
              <a:tr h="2453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13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0.032159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32.1594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462641"/>
                  </a:ext>
                </a:extLst>
              </a:tr>
              <a:tr h="2453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16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0.022832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22.8322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290996"/>
                  </a:ext>
                </a:extLst>
              </a:tr>
              <a:tr h="2453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24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0.023486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23.4862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5265"/>
                  </a:ext>
                </a:extLst>
              </a:tr>
              <a:tr h="2453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28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0.041764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41.7645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67555"/>
                  </a:ext>
                </a:extLst>
              </a:tr>
              <a:tr h="2453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26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0.045471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45.4713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250127"/>
                  </a:ext>
                </a:extLst>
              </a:tr>
              <a:tr h="2453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35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0.030372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30.3721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323132"/>
                  </a:ext>
                </a:extLst>
              </a:tr>
              <a:tr h="2453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39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0.047076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47.0756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267465"/>
                  </a:ext>
                </a:extLst>
              </a:tr>
              <a:tr h="2453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34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0.041056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41.0565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343207"/>
                  </a:ext>
                </a:extLst>
              </a:tr>
              <a:tr h="2453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44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0.030821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30.821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2071206"/>
                  </a:ext>
                </a:extLst>
              </a:tr>
              <a:tr h="2453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45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0.027747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27.7468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829014"/>
                  </a:ext>
                </a:extLst>
              </a:tr>
              <a:tr h="2453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53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0.078041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78.0411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214086"/>
                  </a:ext>
                </a:extLst>
              </a:tr>
              <a:tr h="2453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52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0.018221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18.2214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216426"/>
                  </a:ext>
                </a:extLst>
              </a:tr>
              <a:tr h="2453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53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0.018454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18.454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255418"/>
                  </a:ext>
                </a:extLst>
              </a:tr>
              <a:tr h="2453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70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0.075677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75.6771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6245"/>
                  </a:ext>
                </a:extLst>
              </a:tr>
              <a:tr h="2453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80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0.075787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75.7874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492217"/>
                  </a:ext>
                </a:extLst>
              </a:tr>
              <a:tr h="2453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84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0.03649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36.4899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208357"/>
                  </a:ext>
                </a:extLst>
              </a:tr>
              <a:tr h="2453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87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0.056093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56.0932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63453"/>
                  </a:ext>
                </a:extLst>
              </a:tr>
              <a:tr h="2453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93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0.045705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45.7052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8812782"/>
                  </a:ext>
                </a:extLst>
              </a:tr>
              <a:tr h="2453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21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95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0.062425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62.425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6129594"/>
                  </a:ext>
                </a:extLst>
              </a:tr>
              <a:tr h="2453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96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0.060083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60.0833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829841"/>
                  </a:ext>
                </a:extLst>
              </a:tr>
              <a:tr h="2453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100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0.035759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35.7595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018429"/>
                  </a:ext>
                </a:extLst>
              </a:tr>
              <a:tr h="2453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126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0.025231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25.2312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7" marR="55957" marT="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411992"/>
                  </a:ext>
                </a:extLst>
              </a:tr>
            </a:tbl>
          </a:graphicData>
        </a:graphic>
      </p:graphicFrame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0" y="6247992"/>
            <a:ext cx="6549752" cy="556260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 1:  </a:t>
            </a:r>
            <a:r>
              <a:rPr lang="en-US" sz="11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table summarizes the input values that were taken randomly and dynamically and their correspondging execution time in seconds and milliseconds obtain from applying timeit.timeit() function.</a:t>
            </a:r>
            <a:endParaRPr lang="en-US" sz="140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492" y="235974"/>
            <a:ext cx="6666367" cy="460178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58168" y="4522839"/>
            <a:ext cx="1425582" cy="75461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71328" y="4638468"/>
            <a:ext cx="127642" cy="13745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biLevel thresh="75000"/>
          </a:blip>
          <a:stretch>
            <a:fillRect/>
          </a:stretch>
        </p:blipFill>
        <p:spPr>
          <a:xfrm>
            <a:off x="10786079" y="4948185"/>
            <a:ext cx="127642" cy="13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634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728908"/>
          </a:xfrm>
          <a:solidFill>
            <a:schemeClr val="tx1"/>
          </a:solidFill>
        </p:spPr>
        <p:txBody>
          <a:bodyPr>
            <a:noAutofit/>
          </a:bodyPr>
          <a:lstStyle/>
          <a:p>
            <a:pPr>
              <a:buClrTx/>
            </a:pPr>
            <a:r>
              <a:rPr lang="en-US" sz="1800" dirty="0">
                <a:solidFill>
                  <a:schemeClr val="bg1"/>
                </a:solidFill>
                <a:effectLst/>
              </a:rPr>
              <a:t>The result for our theoretical runtime analysis of implementation came out to be: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effectLst/>
              </a:rPr>
              <a:t>O(V</a:t>
            </a:r>
            <a:r>
              <a:rPr lang="en-US" sz="1800" b="1" baseline="30000" dirty="0">
                <a:solidFill>
                  <a:schemeClr val="bg1"/>
                </a:solidFill>
                <a:effectLst/>
              </a:rPr>
              <a:t>2</a:t>
            </a:r>
            <a:r>
              <a:rPr lang="en-US" sz="1800" b="1" dirty="0">
                <a:solidFill>
                  <a:schemeClr val="bg1"/>
                </a:solidFill>
                <a:effectLst/>
              </a:rPr>
              <a:t>E* </a:t>
            </a:r>
            <a:r>
              <a:rPr lang="en-US" sz="1800" b="1" dirty="0" err="1">
                <a:solidFill>
                  <a:schemeClr val="bg1"/>
                </a:solidFill>
                <a:effectLst/>
              </a:rPr>
              <a:t>itermax</a:t>
            </a:r>
            <a:r>
              <a:rPr lang="en-US" sz="1800" b="1" dirty="0" smtClean="0">
                <a:solidFill>
                  <a:schemeClr val="bg1"/>
                </a:solidFill>
                <a:effectLst/>
              </a:rPr>
              <a:t>)</a:t>
            </a:r>
            <a:r>
              <a:rPr lang="en-US" sz="1800" dirty="0">
                <a:solidFill>
                  <a:schemeClr val="bg1"/>
                </a:solidFill>
                <a:effectLst/>
              </a:rPr>
              <a:t> </a:t>
            </a:r>
            <a:endParaRPr lang="en-US" sz="1800" dirty="0" smtClean="0">
              <a:solidFill>
                <a:schemeClr val="bg1"/>
              </a:solidFill>
              <a:effectLst/>
            </a:endParaRPr>
          </a:p>
          <a:p>
            <a:pPr>
              <a:buClrTx/>
            </a:pPr>
            <a:r>
              <a:rPr lang="en-US" sz="1800" i="1" dirty="0" err="1" smtClean="0">
                <a:solidFill>
                  <a:schemeClr val="bg1"/>
                </a:solidFill>
                <a:effectLst/>
              </a:rPr>
              <a:t>itermax</a:t>
            </a:r>
            <a:r>
              <a:rPr lang="en-US" sz="180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</a:rPr>
              <a:t>was kept constant in this experiment. </a:t>
            </a:r>
            <a:endParaRPr lang="en-US" sz="1800" dirty="0" smtClean="0">
              <a:solidFill>
                <a:schemeClr val="bg1"/>
              </a:solidFill>
              <a:effectLst/>
            </a:endParaRPr>
          </a:p>
          <a:p>
            <a:pPr>
              <a:buClrTx/>
            </a:pPr>
            <a:r>
              <a:rPr lang="en-US" sz="1800" dirty="0" smtClean="0">
                <a:solidFill>
                  <a:schemeClr val="bg1"/>
                </a:solidFill>
                <a:effectLst/>
              </a:rPr>
              <a:t>varying </a:t>
            </a:r>
            <a:r>
              <a:rPr lang="en-US" sz="1800" dirty="0">
                <a:solidFill>
                  <a:schemeClr val="bg1"/>
                </a:solidFill>
                <a:effectLst/>
              </a:rPr>
              <a:t>the V (input size) and E (i.e. number of edges which in this experiment were varied by a factor V*(V-1</a:t>
            </a:r>
            <a:r>
              <a:rPr lang="en-US" sz="1800" dirty="0" smtClean="0">
                <a:solidFill>
                  <a:schemeClr val="bg1"/>
                </a:solidFill>
                <a:effectLst/>
              </a:rPr>
              <a:t>))</a:t>
            </a:r>
          </a:p>
          <a:p>
            <a:pPr>
              <a:buClrTx/>
            </a:pPr>
            <a:r>
              <a:rPr lang="en-US" sz="1800" dirty="0">
                <a:solidFill>
                  <a:schemeClr val="bg1"/>
                </a:solidFill>
                <a:effectLst/>
              </a:rPr>
              <a:t>The runtime was varying with variations in our input sizes. </a:t>
            </a:r>
            <a:endParaRPr lang="en-US" sz="1800" dirty="0" smtClean="0">
              <a:solidFill>
                <a:schemeClr val="bg1"/>
              </a:solidFill>
              <a:effectLst/>
            </a:endParaRPr>
          </a:p>
          <a:p>
            <a:pPr>
              <a:buClrTx/>
            </a:pPr>
            <a:r>
              <a:rPr lang="en-US" sz="1800" dirty="0" smtClean="0">
                <a:solidFill>
                  <a:schemeClr val="bg1"/>
                </a:solidFill>
                <a:effectLst/>
              </a:rPr>
              <a:t>it </a:t>
            </a:r>
            <a:r>
              <a:rPr lang="en-US" sz="1800" dirty="0">
                <a:solidFill>
                  <a:schemeClr val="bg1"/>
                </a:solidFill>
                <a:effectLst/>
              </a:rPr>
              <a:t>can </a:t>
            </a:r>
            <a:r>
              <a:rPr lang="en-US" sz="1800" dirty="0" smtClean="0">
                <a:solidFill>
                  <a:schemeClr val="bg1"/>
                </a:solidFill>
                <a:effectLst/>
              </a:rPr>
              <a:t>be said </a:t>
            </a:r>
            <a:r>
              <a:rPr lang="en-US" sz="1800" dirty="0">
                <a:solidFill>
                  <a:schemeClr val="bg1"/>
                </a:solidFill>
                <a:effectLst/>
              </a:rPr>
              <a:t>that the complexity is dependent on </a:t>
            </a:r>
            <a:r>
              <a:rPr lang="en-US" sz="1800" i="1" dirty="0">
                <a:solidFill>
                  <a:schemeClr val="bg1"/>
                </a:solidFill>
                <a:effectLst/>
              </a:rPr>
              <a:t>V</a:t>
            </a:r>
            <a:r>
              <a:rPr lang="en-US" sz="1800" dirty="0">
                <a:solidFill>
                  <a:schemeClr val="bg1"/>
                </a:solidFill>
                <a:effectLst/>
              </a:rPr>
              <a:t> or </a:t>
            </a:r>
            <a:r>
              <a:rPr lang="en-US" sz="1800" i="1" dirty="0">
                <a:solidFill>
                  <a:schemeClr val="bg1"/>
                </a:solidFill>
                <a:effectLst/>
              </a:rPr>
              <a:t>V</a:t>
            </a:r>
            <a:r>
              <a:rPr lang="en-US" sz="1800" i="1" baseline="30000" dirty="0">
                <a:solidFill>
                  <a:schemeClr val="bg1"/>
                </a:solidFill>
                <a:effectLst/>
              </a:rPr>
              <a:t>2</a:t>
            </a:r>
            <a:r>
              <a:rPr lang="en-US" sz="1800" i="1" dirty="0">
                <a:solidFill>
                  <a:schemeClr val="bg1"/>
                </a:solidFill>
                <a:effectLst/>
              </a:rPr>
              <a:t>, </a:t>
            </a:r>
            <a:r>
              <a:rPr lang="en-US" sz="1800" dirty="0">
                <a:solidFill>
                  <a:schemeClr val="bg1"/>
                </a:solidFill>
                <a:effectLst/>
              </a:rPr>
              <a:t>and </a:t>
            </a:r>
            <a:r>
              <a:rPr lang="en-US" sz="1800" i="1" dirty="0">
                <a:solidFill>
                  <a:schemeClr val="bg1"/>
                </a:solidFill>
                <a:effectLst/>
              </a:rPr>
              <a:t>E</a:t>
            </a:r>
            <a:r>
              <a:rPr lang="en-US" sz="1800" dirty="0">
                <a:solidFill>
                  <a:schemeClr val="bg1"/>
                </a:solidFill>
                <a:effectLst/>
              </a:rPr>
              <a:t> when the </a:t>
            </a:r>
            <a:r>
              <a:rPr lang="en-US" sz="1800" dirty="0" err="1">
                <a:solidFill>
                  <a:schemeClr val="bg1"/>
                </a:solidFill>
                <a:effectLst/>
              </a:rPr>
              <a:t>itermax</a:t>
            </a:r>
            <a:r>
              <a:rPr lang="en-US" sz="1800" dirty="0">
                <a:solidFill>
                  <a:schemeClr val="bg1"/>
                </a:solidFill>
                <a:effectLst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effectLst/>
              </a:rPr>
              <a:t>is constant.</a:t>
            </a:r>
            <a:r>
              <a:rPr lang="en-US" sz="4400" b="1" dirty="0" smtClean="0">
                <a:solidFill>
                  <a:schemeClr val="bg1"/>
                </a:solidFill>
                <a:effectLst/>
              </a:rPr>
              <a:t>			</a:t>
            </a:r>
            <a:endParaRPr lang="en-US" sz="1800" b="1" dirty="0" smtClean="0">
              <a:solidFill>
                <a:schemeClr val="bg1"/>
              </a:solidFill>
              <a:effectLst/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effectLst/>
            </a:endParaRPr>
          </a:p>
          <a:p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/>
              </a:rPr>
              <a:t>Theoretical analysis </a:t>
            </a:r>
          </a:p>
          <a:p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/>
              </a:rPr>
              <a:t>vs </a:t>
            </a:r>
          </a:p>
          <a:p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/>
              </a:rPr>
              <a:t>EXPERIMENTAL</a:t>
            </a:r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/>
              </a:rPr>
              <a:t> ANALYSIS</a:t>
            </a:r>
            <a:endParaRPr lang="en-US" sz="4000" b="1" cap="none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32788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animBg="1"/>
    </p:bldLst>
  </p:timing>
</p:sld>
</file>

<file path=ppt/theme/theme1.xml><?xml version="1.0" encoding="utf-8"?>
<a:theme xmlns:a="http://schemas.openxmlformats.org/drawingml/2006/main" name="Droplet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361</TotalTime>
  <Words>599</Words>
  <Application>Microsoft Office PowerPoint</Application>
  <PresentationFormat>Widescreen</PresentationFormat>
  <Paragraphs>196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Times New Roman</vt:lpstr>
      <vt:lpstr>Tw Cen MT</vt:lpstr>
      <vt:lpstr>Wingdings</vt:lpstr>
      <vt:lpstr>Droplet</vt:lpstr>
      <vt:lpstr>Implementation of   iNTELlIGENT WATER DROP Algorithm</vt:lpstr>
      <vt:lpstr>RECAP</vt:lpstr>
      <vt:lpstr>Objectives of this demo</vt:lpstr>
      <vt:lpstr>VALIDATION OF OUTPUT</vt:lpstr>
      <vt:lpstr>PowerPoint Presentation</vt:lpstr>
      <vt:lpstr>PowerPoint Presentation</vt:lpstr>
      <vt:lpstr>EXPERIMENTAL ANALYSIS</vt:lpstr>
      <vt:lpstr>PowerPoint Presentation</vt:lpstr>
      <vt:lpstr>Theoretical analysis  vs  EXPERIMENTAL ANALYSIS</vt:lpstr>
      <vt:lpstr>FURTHER OPTIMIZATION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 iNTELLIGENT WATER DROP Algorithm</dc:title>
  <dc:creator>DELL</dc:creator>
  <cp:lastModifiedBy>DELL</cp:lastModifiedBy>
  <cp:revision>33</cp:revision>
  <dcterms:created xsi:type="dcterms:W3CDTF">2020-06-04T06:27:53Z</dcterms:created>
  <dcterms:modified xsi:type="dcterms:W3CDTF">2020-06-22T11:45:03Z</dcterms:modified>
</cp:coreProperties>
</file>