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PROGRESS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0FE-42CB-BD93-9B2F6B5849D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0FE-42CB-BD93-9B2F6B5849D0}"/>
              </c:ext>
            </c:extLst>
          </c:dPt>
          <c:dLbls>
            <c:dLbl>
              <c:idx val="0"/>
              <c:layout>
                <c:manualLayout>
                  <c:x val="-0.17238218357033738"/>
                  <c:y val="-0.1306343573765484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0FE-42CB-BD93-9B2F6B5849D0}"/>
                </c:ext>
              </c:extLst>
            </c:dLbl>
            <c:dLbl>
              <c:idx val="1"/>
              <c:layout>
                <c:manualLayout>
                  <c:x val="0.13258118854546161"/>
                  <c:y val="0.1380520682417718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0FE-42CB-BD93-9B2F6B5849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Done</c:v>
                </c:pt>
                <c:pt idx="1">
                  <c:v>Remaining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FE-42CB-BD93-9B2F6B5849D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6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7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3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7402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5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45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02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7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1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2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7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4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0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283029"/>
            <a:ext cx="8689976" cy="2509213"/>
          </a:xfrm>
        </p:spPr>
        <p:txBody>
          <a:bodyPr/>
          <a:lstStyle/>
          <a:p>
            <a:r>
              <a:rPr lang="en-US" sz="2400" b="1" u="sng" dirty="0" smtClean="0"/>
              <a:t>Implementation of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b="1" dirty="0" err="1" smtClean="0"/>
              <a:t>iNTELlIGENT</a:t>
            </a:r>
            <a:r>
              <a:rPr lang="en-US" b="1" dirty="0" smtClean="0"/>
              <a:t> WATER DROP Algorithm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82845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By,</a:t>
            </a:r>
          </a:p>
          <a:p>
            <a:r>
              <a:rPr lang="en-US" u="sng" dirty="0" smtClean="0">
                <a:solidFill>
                  <a:schemeClr val="tx1"/>
                </a:solidFill>
              </a:rPr>
              <a:t>Team ISI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qra Siddiqui and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ara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ntikhab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0915"/>
            <a:ext cx="10364451" cy="1596177"/>
          </a:xfrm>
        </p:spPr>
        <p:txBody>
          <a:bodyPr/>
          <a:lstStyle/>
          <a:p>
            <a:r>
              <a:rPr lang="en-US" b="1" dirty="0" smtClean="0"/>
              <a:t>Objectives of this 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Implementation of Algorithm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Performance evaluation of Algorithm </a:t>
            </a:r>
            <a:r>
              <a:rPr lang="en-US" sz="1800" dirty="0" smtClean="0"/>
              <a:t>(with unweighted graph)</a:t>
            </a:r>
            <a:endParaRPr lang="en-US" sz="2400" dirty="0" smtClean="0"/>
          </a:p>
          <a:p>
            <a:pPr lvl="2"/>
            <a:r>
              <a:rPr lang="en-US" sz="1800" dirty="0" smtClean="0"/>
              <a:t>Space Complexity</a:t>
            </a:r>
          </a:p>
          <a:p>
            <a:pPr lvl="2"/>
            <a:r>
              <a:rPr lang="en-US" sz="1800" dirty="0" smtClean="0"/>
              <a:t>Run-Time complexity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81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5605" y="2967335"/>
            <a:ext cx="5480796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IMPLEMENTATION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71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4163" y="2967335"/>
            <a:ext cx="8803693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PERFORMANCE EVALUATION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385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15" y="446872"/>
            <a:ext cx="8584707" cy="50040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7979" y="5149048"/>
            <a:ext cx="8318377" cy="16004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Assuming V&lt;E and </a:t>
            </a:r>
            <a:r>
              <a:rPr lang="en-US" sz="1400" i="1" dirty="0" smtClean="0"/>
              <a:t>V=</a:t>
            </a:r>
            <a:r>
              <a:rPr lang="en-US" sz="1400" i="1" dirty="0" err="1" smtClean="0"/>
              <a:t>Niwd</a:t>
            </a:r>
            <a:endParaRPr lang="en-US" sz="1400" dirty="0"/>
          </a:p>
          <a:p>
            <a:r>
              <a:rPr lang="en-US" sz="1400" i="1" dirty="0"/>
              <a:t> </a:t>
            </a:r>
            <a:r>
              <a:rPr lang="en-US" sz="1400" b="1" dirty="0"/>
              <a:t>Total Complexity </a:t>
            </a:r>
            <a:r>
              <a:rPr lang="en-US" sz="1400" dirty="0"/>
              <a:t>= O(E)*O(</a:t>
            </a:r>
            <a:r>
              <a:rPr lang="en-US" sz="1400" dirty="0" err="1"/>
              <a:t>Niwd</a:t>
            </a:r>
            <a:r>
              <a:rPr lang="en-US" sz="1400" dirty="0"/>
              <a:t>)*O(</a:t>
            </a:r>
            <a:r>
              <a:rPr lang="en-US" sz="1400" dirty="0" err="1"/>
              <a:t>itermax</a:t>
            </a:r>
            <a:r>
              <a:rPr lang="en-US" sz="1400" dirty="0"/>
              <a:t>)</a:t>
            </a:r>
          </a:p>
          <a:p>
            <a:r>
              <a:rPr lang="en-US" sz="1400" dirty="0"/>
              <a:t>			</a:t>
            </a:r>
            <a:r>
              <a:rPr lang="en-US" sz="1400" b="1" dirty="0"/>
              <a:t>O(E*</a:t>
            </a:r>
            <a:r>
              <a:rPr lang="en-US" sz="1400" b="1" dirty="0" err="1"/>
              <a:t>Niwd</a:t>
            </a:r>
            <a:r>
              <a:rPr lang="en-US" sz="1400" b="1" dirty="0"/>
              <a:t>*</a:t>
            </a:r>
            <a:r>
              <a:rPr lang="en-US" sz="1400" b="1" dirty="0" err="1"/>
              <a:t>itermax</a:t>
            </a:r>
            <a:r>
              <a:rPr lang="en-US" sz="1400" b="1" dirty="0"/>
              <a:t>) or O(E*V*</a:t>
            </a:r>
            <a:r>
              <a:rPr lang="en-US" sz="1400" b="1" dirty="0" err="1"/>
              <a:t>itermax</a:t>
            </a:r>
            <a:r>
              <a:rPr lang="en-US" sz="1400" b="1" dirty="0" smtClean="0"/>
              <a:t>)</a:t>
            </a:r>
            <a:endParaRPr lang="en-US" sz="1400" b="1" dirty="0"/>
          </a:p>
          <a:p>
            <a:r>
              <a:rPr lang="en-US" sz="1400" i="1" dirty="0"/>
              <a:t>For further details, see the File “Complexity Analysis Unweighted Graph.py” on </a:t>
            </a:r>
            <a:r>
              <a:rPr lang="en-US" sz="1400" i="1" dirty="0" err="1"/>
              <a:t>Git</a:t>
            </a:r>
            <a:r>
              <a:rPr lang="en-US" sz="1400" i="1" dirty="0"/>
              <a:t> -&gt; Code.</a:t>
            </a:r>
            <a:endParaRPr lang="en-US" sz="1400" dirty="0"/>
          </a:p>
          <a:p>
            <a:r>
              <a:rPr lang="en-US" sz="1400" dirty="0"/>
              <a:t>          In evaluating the space complexity, we will just consider the data space. 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Total Space Complexity </a:t>
            </a:r>
            <a:r>
              <a:rPr lang="en-US" sz="1400" dirty="0"/>
              <a:t>= 18 + 3 + 10+ 2+ 2 +1 +1 = </a:t>
            </a:r>
            <a:r>
              <a:rPr lang="en-US" sz="1400" b="1" dirty="0"/>
              <a:t>37 Words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24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0786" y="1633490"/>
            <a:ext cx="5839845" cy="4657581"/>
          </a:xfrm>
        </p:spPr>
        <p:txBody>
          <a:bodyPr>
            <a:noAutofit/>
          </a:bodyPr>
          <a:lstStyle/>
          <a:p>
            <a:r>
              <a:rPr lang="en-US" sz="1600" dirty="0" smtClean="0"/>
              <a:t>Implementation 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Run-time complexity analysis (with un-weighted graph)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Space </a:t>
            </a:r>
            <a:r>
              <a:rPr lang="en-US" sz="1600" dirty="0"/>
              <a:t>Complexity </a:t>
            </a:r>
            <a:r>
              <a:rPr lang="en-US" sz="1600" dirty="0" smtClean="0"/>
              <a:t>analysis  (</a:t>
            </a:r>
            <a:r>
              <a:rPr lang="en-US" sz="1600" dirty="0"/>
              <a:t>with un-weighted graph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smtClean="0"/>
              <a:t>Validation of output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Run-time complexity </a:t>
            </a:r>
            <a:r>
              <a:rPr lang="en-US" sz="1600" dirty="0" smtClean="0"/>
              <a:t>analysis (</a:t>
            </a:r>
            <a:r>
              <a:rPr lang="en-US" sz="1600" dirty="0"/>
              <a:t>with </a:t>
            </a:r>
            <a:r>
              <a:rPr lang="en-US" sz="1600" dirty="0" smtClean="0"/>
              <a:t>weighted </a:t>
            </a:r>
            <a:r>
              <a:rPr lang="en-US" sz="1600" dirty="0"/>
              <a:t>graph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Space Complexity </a:t>
            </a:r>
            <a:r>
              <a:rPr lang="en-US" sz="1600" dirty="0" smtClean="0"/>
              <a:t>analysis  </a:t>
            </a:r>
            <a:r>
              <a:rPr lang="en-US" sz="1600" dirty="0"/>
              <a:t>(with </a:t>
            </a:r>
            <a:r>
              <a:rPr lang="en-US" sz="1600" dirty="0" smtClean="0"/>
              <a:t>weighted </a:t>
            </a:r>
            <a:r>
              <a:rPr lang="en-US" sz="1600" dirty="0"/>
              <a:t>graph)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188055539"/>
              </p:ext>
            </p:extLst>
          </p:nvPr>
        </p:nvGraphicFramePr>
        <p:xfrm>
          <a:off x="6172199" y="1553497"/>
          <a:ext cx="5813323" cy="4237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 descr="Check Mark &lt;strong&gt;Tick&lt;/strong&gt;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52" y="1542547"/>
            <a:ext cx="450323" cy="442336"/>
          </a:xfrm>
          <a:prstGeom prst="rect">
            <a:avLst/>
          </a:prstGeom>
        </p:spPr>
      </p:pic>
      <p:pic>
        <p:nvPicPr>
          <p:cNvPr id="10" name="Picture 9" descr="Check Mark &lt;strong&gt;Tick&lt;/strong&gt;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49" y="2343705"/>
            <a:ext cx="429324" cy="421710"/>
          </a:xfrm>
          <a:prstGeom prst="rect">
            <a:avLst/>
          </a:prstGeom>
        </p:spPr>
      </p:pic>
      <p:pic>
        <p:nvPicPr>
          <p:cNvPr id="12" name="Picture 11" descr="Check Mark &lt;strong&gt;Tick&lt;/strong&gt;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0" y="3111644"/>
            <a:ext cx="450323" cy="44233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33984" y="4194048"/>
            <a:ext cx="134112" cy="2072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9733" y="5106930"/>
            <a:ext cx="134112" cy="2072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984" y="5925312"/>
            <a:ext cx="134112" cy="2072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  <p:bldP spid="5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264845" y="1610914"/>
            <a:ext cx="12011493" cy="261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buClr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Hosseini, H. (2009). The intelligent water drops algorithm: a nature-inspired swarm-based optimization algorithm.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Bio-Inspired Computation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(1/2), 71.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10.1504/ijbic.2009.022775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buClrTx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Shah‐Hosseini, H. (2008). Intelligent water drops algorithm.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Intelligent Computing And 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Cybernetics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(2), 193-212.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10.1108/17563780810874717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95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171</TotalTime>
  <Words>107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Tw Cen MT</vt:lpstr>
      <vt:lpstr>Droplet</vt:lpstr>
      <vt:lpstr>Implementation of   iNTELlIGENT WATER DROP Algorithm</vt:lpstr>
      <vt:lpstr>Objectives of this demo</vt:lpstr>
      <vt:lpstr>PowerPoint Presentation</vt:lpstr>
      <vt:lpstr>PowerPoint Presentation</vt:lpstr>
      <vt:lpstr>PowerPoint Presentation</vt:lpstr>
      <vt:lpstr>PROGRESS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iNTELLIGENT WATER DROP Algorithm</dc:title>
  <dc:creator>DELL</dc:creator>
  <cp:lastModifiedBy>DELL</cp:lastModifiedBy>
  <cp:revision>16</cp:revision>
  <dcterms:created xsi:type="dcterms:W3CDTF">2020-06-04T06:27:53Z</dcterms:created>
  <dcterms:modified xsi:type="dcterms:W3CDTF">2020-06-09T08:46:10Z</dcterms:modified>
</cp:coreProperties>
</file>