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3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PROGRESS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0FE-42CB-BD93-9B2F6B5849D0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F0FE-42CB-BD93-9B2F6B5849D0}"/>
              </c:ext>
            </c:extLst>
          </c:dPt>
          <c:dLbls>
            <c:dLbl>
              <c:idx val="0"/>
              <c:layout>
                <c:manualLayout>
                  <c:x val="-0.17238218357033738"/>
                  <c:y val="-0.13063435737654841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F0FE-42CB-BD93-9B2F6B5849D0}"/>
                </c:ext>
              </c:extLst>
            </c:dLbl>
            <c:dLbl>
              <c:idx val="1"/>
              <c:layout>
                <c:manualLayout>
                  <c:x val="0.13258118854546161"/>
                  <c:y val="0.1380520682417718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F0FE-42CB-BD93-9B2F6B5849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Done</c:v>
                </c:pt>
                <c:pt idx="1">
                  <c:v>Remaining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FE-42CB-BD93-9B2F6B5849D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26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7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533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7402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25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45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702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2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77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3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1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2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4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07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44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10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283029"/>
            <a:ext cx="8689976" cy="2509213"/>
          </a:xfrm>
        </p:spPr>
        <p:txBody>
          <a:bodyPr/>
          <a:lstStyle/>
          <a:p>
            <a:r>
              <a:rPr lang="en-US" sz="2400" b="1" u="sng" dirty="0" smtClean="0"/>
              <a:t>Implementation of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b="1" dirty="0" err="1" smtClean="0"/>
              <a:t>iNTELlIGENT</a:t>
            </a:r>
            <a:r>
              <a:rPr lang="en-US" b="1" dirty="0" smtClean="0"/>
              <a:t> WATER DROP Algorithm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082845"/>
            <a:ext cx="8689976" cy="13715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By,</a:t>
            </a:r>
          </a:p>
          <a:p>
            <a:r>
              <a:rPr lang="en-US" u="sng" dirty="0" smtClean="0">
                <a:solidFill>
                  <a:schemeClr val="tx1"/>
                </a:solidFill>
              </a:rPr>
              <a:t>Team ISI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qra Siddiqui and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ara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err="1" smtClean="0">
                <a:solidFill>
                  <a:schemeClr val="tx1"/>
                </a:solidFill>
              </a:rPr>
              <a:t>ntikhab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35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770915"/>
            <a:ext cx="10364451" cy="1596177"/>
          </a:xfrm>
        </p:spPr>
        <p:txBody>
          <a:bodyPr/>
          <a:lstStyle/>
          <a:p>
            <a:r>
              <a:rPr lang="en-US" b="1" dirty="0" smtClean="0"/>
              <a:t>Objectives of this demo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Implementation of Algorithm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Performance evaluation of </a:t>
            </a:r>
            <a:r>
              <a:rPr lang="en-US" sz="2400" dirty="0" smtClean="0"/>
              <a:t>Algorithm </a:t>
            </a:r>
            <a:r>
              <a:rPr lang="en-US" sz="1800" dirty="0" smtClean="0"/>
              <a:t>(with unweighted graph)</a:t>
            </a:r>
            <a:endParaRPr lang="en-US" sz="2400" dirty="0" smtClean="0"/>
          </a:p>
          <a:p>
            <a:pPr lvl="2"/>
            <a:r>
              <a:rPr lang="en-US" sz="1800" dirty="0" smtClean="0"/>
              <a:t>Space Complexity</a:t>
            </a:r>
          </a:p>
          <a:p>
            <a:pPr lvl="2"/>
            <a:r>
              <a:rPr lang="en-US" sz="1800" dirty="0" smtClean="0"/>
              <a:t>Run-Time complexity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0814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5605" y="2967335"/>
            <a:ext cx="5480796" cy="923330"/>
          </a:xfrm>
          <a:prstGeom prst="rect">
            <a:avLst/>
          </a:prstGeom>
          <a:solidFill>
            <a:schemeClr val="tx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IMPLEMENTATION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071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4163" y="2967335"/>
            <a:ext cx="8803693" cy="923330"/>
          </a:xfrm>
          <a:prstGeom prst="rect">
            <a:avLst/>
          </a:prstGeom>
          <a:solidFill>
            <a:schemeClr val="tx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PERFORMANCE EVALUATION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385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800317"/>
              </p:ext>
            </p:extLst>
          </p:nvPr>
        </p:nvGraphicFramePr>
        <p:xfrm>
          <a:off x="1179871" y="727592"/>
          <a:ext cx="9222660" cy="5653542"/>
        </p:xfrm>
        <a:graphic>
          <a:graphicData uri="http://schemas.openxmlformats.org/drawingml/2006/table">
            <a:tbl>
              <a:tblPr firstRow="1" firstCol="1" bandRow="1"/>
              <a:tblGrid>
                <a:gridCol w="2945142">
                  <a:extLst>
                    <a:ext uri="{9D8B030D-6E8A-4147-A177-3AD203B41FA5}">
                      <a16:colId xmlns:a16="http://schemas.microsoft.com/office/drawing/2014/main" val="1238115750"/>
                    </a:ext>
                  </a:extLst>
                </a:gridCol>
                <a:gridCol w="3498897">
                  <a:extLst>
                    <a:ext uri="{9D8B030D-6E8A-4147-A177-3AD203B41FA5}">
                      <a16:colId xmlns:a16="http://schemas.microsoft.com/office/drawing/2014/main" val="727709301"/>
                    </a:ext>
                  </a:extLst>
                </a:gridCol>
                <a:gridCol w="2778621">
                  <a:extLst>
                    <a:ext uri="{9D8B030D-6E8A-4147-A177-3AD203B41FA5}">
                      <a16:colId xmlns:a16="http://schemas.microsoft.com/office/drawing/2014/main" val="1025529988"/>
                    </a:ext>
                  </a:extLst>
                </a:gridCol>
              </a:tblGrid>
              <a:tr h="807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Step No.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Run Time Complexity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Space Complexity </a:t>
                      </a: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(words)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475601"/>
                  </a:ext>
                </a:extLst>
              </a:tr>
              <a:tr h="4038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O(1)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23718"/>
                  </a:ext>
                </a:extLst>
              </a:tr>
              <a:tr h="4038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O(itermax)*O(n)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285989"/>
                  </a:ext>
                </a:extLst>
              </a:tr>
              <a:tr h="4038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O(n)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744470"/>
                  </a:ext>
                </a:extLst>
              </a:tr>
              <a:tr h="4038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O(n)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435818"/>
                  </a:ext>
                </a:extLst>
              </a:tr>
              <a:tr h="4038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O(n)*O(n)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40973"/>
                  </a:ext>
                </a:extLst>
              </a:tr>
              <a:tr h="807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O(length of quality) *O(itermax)*O(1)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930667"/>
                  </a:ext>
                </a:extLst>
              </a:tr>
              <a:tr h="807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O(length of </a:t>
                      </a:r>
                      <a:r>
                        <a:rPr lang="en-US" sz="1600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Vc(IWD)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 *O(itermax)*O(1)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80204"/>
                  </a:ext>
                </a:extLst>
              </a:tr>
              <a:tr h="4038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O(1) *O(itermax)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456311"/>
                  </a:ext>
                </a:extLst>
              </a:tr>
              <a:tr h="4038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O(1) *O(itermax)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930323"/>
                  </a:ext>
                </a:extLst>
              </a:tr>
              <a:tr h="4038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O(1)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734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70786" y="1633490"/>
            <a:ext cx="5839845" cy="4657581"/>
          </a:xfrm>
        </p:spPr>
        <p:txBody>
          <a:bodyPr>
            <a:noAutofit/>
          </a:bodyPr>
          <a:lstStyle/>
          <a:p>
            <a:r>
              <a:rPr lang="en-US" sz="1600" dirty="0" smtClean="0"/>
              <a:t>Implementation 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Run-time complexity </a:t>
            </a:r>
            <a:r>
              <a:rPr lang="en-US" sz="1600" dirty="0" smtClean="0"/>
              <a:t>analysis (with un-weighted graph)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Space </a:t>
            </a:r>
            <a:r>
              <a:rPr lang="en-US" sz="1600" dirty="0"/>
              <a:t>Complexity </a:t>
            </a:r>
            <a:r>
              <a:rPr lang="en-US" sz="1600" dirty="0" smtClean="0"/>
              <a:t>analysis  (</a:t>
            </a:r>
            <a:r>
              <a:rPr lang="en-US" sz="1600" dirty="0"/>
              <a:t>with un-weighted graph</a:t>
            </a:r>
            <a:r>
              <a:rPr lang="en-US" sz="1600" dirty="0" smtClean="0"/>
              <a:t>)</a:t>
            </a:r>
          </a:p>
          <a:p>
            <a:endParaRPr lang="en-US" sz="1600" dirty="0" smtClean="0"/>
          </a:p>
          <a:p>
            <a:r>
              <a:rPr lang="en-US" sz="1600" dirty="0" smtClean="0"/>
              <a:t>Validation of </a:t>
            </a:r>
            <a:r>
              <a:rPr lang="en-US" sz="1600" dirty="0" smtClean="0"/>
              <a:t>output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/>
              <a:t>Run-time complexity </a:t>
            </a:r>
            <a:r>
              <a:rPr lang="en-US" sz="1600" dirty="0" smtClean="0"/>
              <a:t>analysis (</a:t>
            </a:r>
            <a:r>
              <a:rPr lang="en-US" sz="1600" dirty="0"/>
              <a:t>with </a:t>
            </a:r>
            <a:r>
              <a:rPr lang="en-US" sz="1600" dirty="0" smtClean="0"/>
              <a:t>weighted </a:t>
            </a:r>
            <a:r>
              <a:rPr lang="en-US" sz="1600" dirty="0"/>
              <a:t>graph</a:t>
            </a:r>
            <a:r>
              <a:rPr lang="en-US" sz="1600" dirty="0" smtClean="0"/>
              <a:t>)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Space Complexity </a:t>
            </a:r>
            <a:r>
              <a:rPr lang="en-US" sz="1600" dirty="0" smtClean="0"/>
              <a:t>analysis  </a:t>
            </a:r>
            <a:r>
              <a:rPr lang="en-US" sz="1600" dirty="0"/>
              <a:t>(with </a:t>
            </a:r>
            <a:r>
              <a:rPr lang="en-US" sz="1600" dirty="0" smtClean="0"/>
              <a:t>weighted </a:t>
            </a:r>
            <a:r>
              <a:rPr lang="en-US" sz="1600" dirty="0"/>
              <a:t>graph)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188055539"/>
              </p:ext>
            </p:extLst>
          </p:nvPr>
        </p:nvGraphicFramePr>
        <p:xfrm>
          <a:off x="6172199" y="1553497"/>
          <a:ext cx="5813323" cy="4237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 descr="Check Mark &lt;strong&gt;Tick&lt;/strong&gt; · Free vector graphic o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52" y="1542547"/>
            <a:ext cx="450323" cy="442336"/>
          </a:xfrm>
          <a:prstGeom prst="rect">
            <a:avLst/>
          </a:prstGeom>
        </p:spPr>
      </p:pic>
      <p:pic>
        <p:nvPicPr>
          <p:cNvPr id="10" name="Picture 9" descr="Check Mark &lt;strong&gt;Tick&lt;/strong&gt; · Free vector graphic o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49" y="2343705"/>
            <a:ext cx="429324" cy="421710"/>
          </a:xfrm>
          <a:prstGeom prst="rect">
            <a:avLst/>
          </a:prstGeom>
        </p:spPr>
      </p:pic>
      <p:pic>
        <p:nvPicPr>
          <p:cNvPr id="12" name="Picture 11" descr="Check Mark &lt;strong&gt;Tick&lt;/strong&gt; · Free vector graphic o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50" y="3111644"/>
            <a:ext cx="450323" cy="44233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33984" y="4194048"/>
            <a:ext cx="134112" cy="20726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9733" y="5106930"/>
            <a:ext cx="134112" cy="20726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3984" y="5925312"/>
            <a:ext cx="134112" cy="20726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8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7" grpId="0">
        <p:bldAsOne/>
      </p:bldGraphic>
      <p:bldP spid="5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264845" y="1610914"/>
            <a:ext cx="12011493" cy="2616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2352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  <a:buClr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Hosseini, H. (2009). The intelligent water drops algorithm: a nature-inspired swarm-based optimization algorithm.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Bio-Inspired Computation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(1/2), 71.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10.1504/ijbic.2009.022775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  <a:buClrTx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Shah‐Hosseini, H. (2008). Intelligent water drops algorithm.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Intelligent Computing And 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Cybernetics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(2), 193-212.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10.1108/17563780810874717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951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166</TotalTime>
  <Words>166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Tw Cen MT</vt:lpstr>
      <vt:lpstr>Droplet</vt:lpstr>
      <vt:lpstr>Implementation of   iNTELlIGENT WATER DROP Algorithm</vt:lpstr>
      <vt:lpstr>Objectives of this demo</vt:lpstr>
      <vt:lpstr>PowerPoint Presentation</vt:lpstr>
      <vt:lpstr>PowerPoint Presentation</vt:lpstr>
      <vt:lpstr>PowerPoint Presentation</vt:lpstr>
      <vt:lpstr>PROGRESS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 iNTELLIGENT WATER DROP Algorithm</dc:title>
  <dc:creator>DELL</dc:creator>
  <cp:lastModifiedBy>DELL</cp:lastModifiedBy>
  <cp:revision>14</cp:revision>
  <dcterms:created xsi:type="dcterms:W3CDTF">2020-06-04T06:27:53Z</dcterms:created>
  <dcterms:modified xsi:type="dcterms:W3CDTF">2020-06-04T09:20:33Z</dcterms:modified>
</cp:coreProperties>
</file>