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65" r:id="rId4"/>
    <p:sldId id="278" r:id="rId5"/>
    <p:sldId id="280" r:id="rId6"/>
    <p:sldId id="285" r:id="rId7"/>
    <p:sldId id="281" r:id="rId8"/>
    <p:sldId id="282" r:id="rId9"/>
    <p:sldId id="28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8AA"/>
    <a:srgbClr val="B0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8766" autoAdjust="0"/>
  </p:normalViewPr>
  <p:slideViewPr>
    <p:cSldViewPr>
      <p:cViewPr varScale="1">
        <p:scale>
          <a:sx n="75" d="100"/>
          <a:sy n="75" d="100"/>
        </p:scale>
        <p:origin x="107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this structure takes inspiration from a bit vector that is divided into clusters. For example … </a:t>
            </a:r>
          </a:p>
          <a:p>
            <a:r>
              <a:rPr lang="en-US" dirty="0"/>
              <a:t>We also store the minimum and the maximum value of each cluster </a:t>
            </a:r>
          </a:p>
          <a:p>
            <a:r>
              <a:rPr lang="en-US" dirty="0"/>
              <a:t>Now let us try and understand one of the very special characteristic of VEB tree </a:t>
            </a:r>
            <a:r>
              <a:rPr lang="en-US" dirty="0" err="1"/>
              <a:t>i.e</a:t>
            </a:r>
            <a:r>
              <a:rPr lang="en-US" dirty="0"/>
              <a:t>, its time complexity in operations like insertion, deletion and finding successor is O(log </a:t>
            </a:r>
            <a:r>
              <a:rPr lang="en-US" dirty="0" err="1"/>
              <a:t>log</a:t>
            </a:r>
            <a:r>
              <a:rPr lang="en-US" dirty="0"/>
              <a:t> u); where u is the size of universe </a:t>
            </a:r>
          </a:p>
          <a:p>
            <a:r>
              <a:rPr lang="en-US" dirty="0"/>
              <a:t>Well, what we are doing essentially is to apply a binary search on a tree of size log u. This leads us to the recurrence relation T(log u) = T(log u / 2) + O(1) . Now notice that this </a:t>
            </a:r>
            <a:r>
              <a:rPr lang="en-US" dirty="0" err="1"/>
              <a:t>recurrurrence</a:t>
            </a:r>
            <a:r>
              <a:rPr lang="en-US" dirty="0"/>
              <a:t> relation can be rewritten in the form T(u) = T(\sqrt(u)) + O(1) . Using a series of mathematical calculation, one can easily solve this recurrence relation and find out that the actual time complexity would be log </a:t>
            </a:r>
            <a:r>
              <a:rPr lang="en-US" dirty="0" err="1"/>
              <a:t>log</a:t>
            </a:r>
            <a:r>
              <a:rPr lang="en-US" dirty="0"/>
              <a:t> u which is quiet amazing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604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: number of edges </a:t>
            </a:r>
          </a:p>
          <a:p>
            <a:r>
              <a:rPr lang="en-US" dirty="0"/>
              <a:t>N: number of nodes </a:t>
            </a:r>
          </a:p>
          <a:p>
            <a:r>
              <a:rPr lang="en-US" dirty="0"/>
              <a:t>O(m log n) </a:t>
            </a:r>
          </a:p>
          <a:p>
            <a:r>
              <a:rPr lang="en-US" dirty="0"/>
              <a:t>To find the nearest node in our graph, we used the greedy method by implement </a:t>
            </a:r>
            <a:r>
              <a:rPr lang="en-US" dirty="0" err="1"/>
              <a:t>Dijistra’s</a:t>
            </a:r>
            <a:r>
              <a:rPr lang="en-US" dirty="0"/>
              <a:t> Algorithm, </a:t>
            </a:r>
          </a:p>
          <a:p>
            <a:r>
              <a:rPr lang="en-US" dirty="0"/>
              <a:t>For the sake of </a:t>
            </a:r>
            <a:r>
              <a:rPr lang="en-US" dirty="0" err="1"/>
              <a:t>comparision</a:t>
            </a:r>
            <a:r>
              <a:rPr lang="en-US" dirty="0"/>
              <a:t>, as a p</a:t>
            </a:r>
          </a:p>
          <a:p>
            <a:r>
              <a:rPr lang="en-US" dirty="0"/>
              <a:t>For VEB: </a:t>
            </a:r>
          </a:p>
          <a:p>
            <a:r>
              <a:rPr lang="en-US" dirty="0"/>
              <a:t>For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280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cw.mit.edu/courses/electrical-engineering-and-computer-science/6-046j-design-and-analysis-of-algorithms-spring-2015/lecture-notes/MIT6_046JS15_lec04.pdf" TargetMode="External"/><Relationship Id="rId3" Type="http://schemas.openxmlformats.org/officeDocument/2006/relationships/hyperlink" Target="https://websitesetup.org/website-coding-html-css/" TargetMode="External"/><Relationship Id="rId7" Type="http://schemas.openxmlformats.org/officeDocument/2006/relationships/hyperlink" Target="http://web.stanford.edu/class/archive/cs/cs166/cs166.1146/lectures/14/Small14.pdf" TargetMode="External"/><Relationship Id="rId12" Type="http://schemas.openxmlformats.org/officeDocument/2006/relationships/hyperlink" Target="https://www.geeksforgeeks.org/dijkstras-algorithm-for-adjacency-list-representation-greedy-algo-8/#:~:text=Min%20Heap%20is%20used%20as,(LogV)%20for%20Min%20Heap" TargetMode="External"/><Relationship Id="rId2" Type="http://schemas.openxmlformats.org/officeDocument/2006/relationships/hyperlink" Target="https://visjs.github.io/vis-network/docs/net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s.uci.edu/~eppstein/261/w18-hw6-soln.html" TargetMode="External"/><Relationship Id="rId11" Type="http://schemas.openxmlformats.org/officeDocument/2006/relationships/hyperlink" Target="https://www.cosc.canterbury.ac.nz/research/reports/HonsReps/1999/hons_9907.pdf" TargetMode="External"/><Relationship Id="rId5" Type="http://schemas.openxmlformats.org/officeDocument/2006/relationships/hyperlink" Target="https://github.com/aishwarydewangan/Dijkstra-using-van-Emde-Boas-Tree" TargetMode="External"/><Relationship Id="rId10" Type="http://schemas.openxmlformats.org/officeDocument/2006/relationships/hyperlink" Target="https://ocw.mit.edu/courses/electrical-engineering-and-computer-science/6-046j-design-and-analysis-of-algorithms-spring-2012/lecture-notes/MIT6_046JS12_lec15.pdf" TargetMode="External"/><Relationship Id="rId4" Type="http://schemas.openxmlformats.org/officeDocument/2006/relationships/hyperlink" Target="https://www.geeksforgeeks.org/dijkstras-algorithm-for-adjacency-list-representation-greedy-algo-8/" TargetMode="External"/><Relationship Id="rId9" Type="http://schemas.openxmlformats.org/officeDocument/2006/relationships/hyperlink" Target="https://www.youtube.com/watch?v=hmReJCupbN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996952"/>
            <a:ext cx="10058400" cy="171103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opperplate Gothic Bold" panose="020E0705020206020404" pitchFamily="34" charset="0"/>
              </a:rPr>
              <a:t>Van </a:t>
            </a:r>
            <a:r>
              <a:rPr lang="en-US" sz="6000" b="1" dirty="0" err="1">
                <a:latin typeface="Copperplate Gothic Bold" panose="020E0705020206020404" pitchFamily="34" charset="0"/>
              </a:rPr>
              <a:t>Emde</a:t>
            </a:r>
            <a:r>
              <a:rPr lang="en-US" sz="6000" b="1" dirty="0">
                <a:latin typeface="Copperplate Gothic Bold" panose="020E0705020206020404" pitchFamily="34" charset="0"/>
              </a:rPr>
              <a:t> Boas Tree </a:t>
            </a:r>
            <a:endParaRPr sz="6000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Date: 27</a:t>
            </a:r>
            <a:r>
              <a:rPr lang="en-US" baseline="30000" dirty="0">
                <a:latin typeface="Copperplate Gothic Bold" panose="020E0705020206020404" pitchFamily="34" charset="0"/>
              </a:rPr>
              <a:t>th</a:t>
            </a:r>
            <a:r>
              <a:rPr lang="en-US" dirty="0">
                <a:latin typeface="Copperplate Gothic Bold" panose="020E0705020206020404" pitchFamily="34" charset="0"/>
              </a:rPr>
              <a:t> May 2021</a:t>
            </a:r>
            <a:endParaRPr dirty="0">
              <a:latin typeface="Copperplate Gothic Bold" panose="020E07050202060204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9B5D7-6FBE-4C72-91C4-E33E3A69AADB}"/>
              </a:ext>
            </a:extLst>
          </p:cNvPr>
          <p:cNvSpPr txBox="1"/>
          <p:nvPr/>
        </p:nvSpPr>
        <p:spPr>
          <a:xfrm>
            <a:off x="3647728" y="3274782"/>
            <a:ext cx="40324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pperplate Gothic Bold" panose="020E0705020206020404" pitchFamily="34" charset="0"/>
              </a:rPr>
              <a:t>Analyzed Structures</a:t>
            </a:r>
            <a:endParaRPr lang="en-PK" sz="25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05956F-5DE9-4E16-B332-F3C257D7A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72" y="431857"/>
            <a:ext cx="9590856" cy="59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7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D9BE-964E-4680-A32C-B063070B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0"/>
              </a:rPr>
              <a:t>Meet the team!</a:t>
            </a:r>
            <a:endParaRPr lang="en-PK" sz="5000" b="1" dirty="0">
              <a:ln>
                <a:solidFill>
                  <a:schemeClr val="tx1"/>
                </a:solidFill>
              </a:ln>
              <a:latin typeface="Copperplate Gothic Bold" panose="020E07050202060204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77B504-52DB-4618-803F-0874AA11C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" t="4580" r="4617" b="5668"/>
          <a:stretch/>
        </p:blipFill>
        <p:spPr>
          <a:xfrm>
            <a:off x="5956347" y="2632033"/>
            <a:ext cx="2060579" cy="2060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03AA06-29C0-46DC-B356-1344FDCC3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7" t="3778" r="8654" b="5644"/>
          <a:stretch/>
        </p:blipFill>
        <p:spPr>
          <a:xfrm>
            <a:off x="8284179" y="2650535"/>
            <a:ext cx="1890697" cy="2093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1CB602-00A1-473E-96D7-703B7BB370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1" t="5174" r="6216" b="6359"/>
          <a:stretch/>
        </p:blipFill>
        <p:spPr>
          <a:xfrm>
            <a:off x="3646593" y="2636910"/>
            <a:ext cx="2042407" cy="2055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C99359-0402-4C18-A344-8034BE446F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18" t="1731" r="2869" b="6207"/>
          <a:stretch/>
        </p:blipFill>
        <p:spPr>
          <a:xfrm>
            <a:off x="1344266" y="2653975"/>
            <a:ext cx="2038350" cy="2060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CE92CE-FAC3-4FE4-A779-B9747DA970F6}"/>
              </a:ext>
            </a:extLst>
          </p:cNvPr>
          <p:cNvSpPr txBox="1"/>
          <p:nvPr/>
        </p:nvSpPr>
        <p:spPr>
          <a:xfrm>
            <a:off x="8258858" y="4999700"/>
            <a:ext cx="2122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pperplate Gothic Bold" panose="020E0705020206020404" pitchFamily="34" charset="0"/>
              </a:rPr>
              <a:t>Iqra</a:t>
            </a:r>
            <a:r>
              <a:rPr lang="en-US" b="1" dirty="0">
                <a:latin typeface="Copperplate Gothic Bold" panose="020E0705020206020404" pitchFamily="34" charset="0"/>
              </a:rPr>
              <a:t> Siddiqui (is06176)</a:t>
            </a:r>
          </a:p>
          <a:p>
            <a:pPr algn="ctr"/>
            <a:r>
              <a:rPr lang="en-US" b="1" dirty="0">
                <a:latin typeface="Copperplate Gothic Bold" panose="020E0705020206020404" pitchFamily="34" charset="0"/>
              </a:rPr>
              <a:t>Class of 2023</a:t>
            </a:r>
            <a:endParaRPr lang="en-PK" b="1" dirty="0">
              <a:latin typeface="Copperplate Gothic Bold" panose="020E07050202060204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2B06E-3087-4121-8E0E-02A5AE669C50}"/>
              </a:ext>
            </a:extLst>
          </p:cNvPr>
          <p:cNvSpPr txBox="1"/>
          <p:nvPr/>
        </p:nvSpPr>
        <p:spPr>
          <a:xfrm>
            <a:off x="3448512" y="5014455"/>
            <a:ext cx="243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pperplate Gothic Bold" panose="020E0705020206020404" pitchFamily="34" charset="0"/>
              </a:rPr>
              <a:t>Haania</a:t>
            </a:r>
            <a:r>
              <a:rPr lang="en-US" b="1" dirty="0">
                <a:latin typeface="Copperplate Gothic Bold" panose="020E0705020206020404" pitchFamily="34" charset="0"/>
              </a:rPr>
              <a:t> Siddiqui (hs06188)</a:t>
            </a:r>
          </a:p>
          <a:p>
            <a:pPr algn="ctr"/>
            <a:r>
              <a:rPr lang="en-US" b="1" dirty="0">
                <a:latin typeface="Copperplate Gothic Bold" panose="020E0705020206020404" pitchFamily="34" charset="0"/>
              </a:rPr>
              <a:t>Class of 2023</a:t>
            </a:r>
            <a:endParaRPr lang="en-PK" b="1" dirty="0">
              <a:latin typeface="Copperplate Gothic Bold" panose="020E07050202060204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D1B89-2501-4A0E-948A-AA46DF3BC6D9}"/>
              </a:ext>
            </a:extLst>
          </p:cNvPr>
          <p:cNvSpPr txBox="1"/>
          <p:nvPr/>
        </p:nvSpPr>
        <p:spPr>
          <a:xfrm>
            <a:off x="1208025" y="4999700"/>
            <a:ext cx="243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pperplate Gothic Bold" panose="020E0705020206020404" pitchFamily="34" charset="0"/>
              </a:rPr>
              <a:t>Khubaib</a:t>
            </a:r>
            <a:r>
              <a:rPr lang="en-US" b="1" dirty="0">
                <a:latin typeface="Copperplate Gothic Bold" panose="020E0705020206020404" pitchFamily="34" charset="0"/>
              </a:rPr>
              <a:t> Sattar (ks05762)</a:t>
            </a:r>
          </a:p>
          <a:p>
            <a:pPr algn="ctr"/>
            <a:r>
              <a:rPr lang="en-US" b="1" dirty="0">
                <a:latin typeface="Copperplate Gothic Bold" panose="020E0705020206020404" pitchFamily="34" charset="0"/>
              </a:rPr>
              <a:t>Class of 2023</a:t>
            </a:r>
            <a:endParaRPr lang="en-PK" b="1" dirty="0">
              <a:latin typeface="Copperplate Gothic Bold" panose="020E07050202060204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70502-E89B-4328-9DB0-897E9FA1392B}"/>
              </a:ext>
            </a:extLst>
          </p:cNvPr>
          <p:cNvSpPr txBox="1"/>
          <p:nvPr/>
        </p:nvSpPr>
        <p:spPr>
          <a:xfrm>
            <a:off x="5845611" y="5014455"/>
            <a:ext cx="243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pperplate Gothic Bold" panose="020E0705020206020404" pitchFamily="34" charset="0"/>
              </a:rPr>
              <a:t>Shamsa</a:t>
            </a:r>
            <a:r>
              <a:rPr lang="en-US" b="1" dirty="0">
                <a:latin typeface="Copperplate Gothic Bold" panose="020E0705020206020404" pitchFamily="34" charset="0"/>
              </a:rPr>
              <a:t> Hafeez</a:t>
            </a:r>
          </a:p>
          <a:p>
            <a:pPr algn="ctr"/>
            <a:r>
              <a:rPr lang="en-US" b="1" dirty="0">
                <a:latin typeface="Copperplate Gothic Bold" panose="020E0705020206020404" pitchFamily="34" charset="0"/>
              </a:rPr>
              <a:t>(sd06162)</a:t>
            </a:r>
          </a:p>
          <a:p>
            <a:pPr algn="ctr"/>
            <a:r>
              <a:rPr lang="en-US" b="1" dirty="0">
                <a:latin typeface="Copperplate Gothic Bold" panose="020E0705020206020404" pitchFamily="34" charset="0"/>
              </a:rPr>
              <a:t>Class of 2023</a:t>
            </a:r>
            <a:endParaRPr lang="en-PK" b="1" dirty="0">
              <a:latin typeface="Copperplate Gothic Bold" panose="020E07050202060204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710678-C5EC-46B5-BE62-D1359223DA67}"/>
              </a:ext>
            </a:extLst>
          </p:cNvPr>
          <p:cNvCxnSpPr>
            <a:cxnSpLocks/>
          </p:cNvCxnSpPr>
          <p:nvPr/>
        </p:nvCxnSpPr>
        <p:spPr>
          <a:xfrm>
            <a:off x="1911438" y="486916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30673D-4D34-414C-8C5C-9C1A83AE6F21}"/>
              </a:ext>
            </a:extLst>
          </p:cNvPr>
          <p:cNvCxnSpPr>
            <a:cxnSpLocks/>
          </p:cNvCxnSpPr>
          <p:nvPr/>
        </p:nvCxnSpPr>
        <p:spPr>
          <a:xfrm>
            <a:off x="4199744" y="486916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586CAE-F689-4585-B61E-26FA6BDE1ACF}"/>
              </a:ext>
            </a:extLst>
          </p:cNvPr>
          <p:cNvCxnSpPr>
            <a:cxnSpLocks/>
          </p:cNvCxnSpPr>
          <p:nvPr/>
        </p:nvCxnSpPr>
        <p:spPr>
          <a:xfrm>
            <a:off x="6638312" y="486916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AA356E-8362-4BB6-AA57-2ECC6174C06E}"/>
              </a:ext>
            </a:extLst>
          </p:cNvPr>
          <p:cNvCxnSpPr>
            <a:cxnSpLocks/>
          </p:cNvCxnSpPr>
          <p:nvPr/>
        </p:nvCxnSpPr>
        <p:spPr>
          <a:xfrm>
            <a:off x="8975053" y="486916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332" y="116632"/>
            <a:ext cx="12025336" cy="1143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0"/>
              </a:rPr>
              <a:t>Understand The VEB Structure</a:t>
            </a:r>
            <a:endParaRPr sz="5000" b="1" dirty="0"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DBAAB-419E-402E-BBD1-C47E5F2197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3" b="17908"/>
          <a:stretch/>
        </p:blipFill>
        <p:spPr>
          <a:xfrm>
            <a:off x="335360" y="2370550"/>
            <a:ext cx="6696744" cy="2952328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44A8B8E-3210-4090-9071-5BA45A5065B6}"/>
              </a:ext>
            </a:extLst>
          </p:cNvPr>
          <p:cNvCxnSpPr/>
          <p:nvPr/>
        </p:nvCxnSpPr>
        <p:spPr>
          <a:xfrm rot="5400000">
            <a:off x="5562290" y="3840364"/>
            <a:ext cx="2664296" cy="12700"/>
          </a:xfrm>
          <a:prstGeom prst="bentConnector3">
            <a:avLst>
              <a:gd name="adj1" fmla="val 97253"/>
            </a:avLst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F2F898D-4E8B-4BA0-A0FB-5A217C37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2370550"/>
            <a:ext cx="4824536" cy="29523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D6E7AE-3C9D-47EE-A226-C8C61DCB5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322878"/>
            <a:ext cx="11521280" cy="99120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013A563-74E5-48DE-943D-0D938E64A959}"/>
              </a:ext>
            </a:extLst>
          </p:cNvPr>
          <p:cNvCxnSpPr>
            <a:cxnSpLocks/>
          </p:cNvCxnSpPr>
          <p:nvPr/>
        </p:nvCxnSpPr>
        <p:spPr>
          <a:xfrm rot="10800000">
            <a:off x="515380" y="5445191"/>
            <a:ext cx="6336704" cy="12700"/>
          </a:xfrm>
          <a:prstGeom prst="bentConnector3">
            <a:avLst>
              <a:gd name="adj1" fmla="val 98310"/>
            </a:avLst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109B93-E9C7-4180-8A8A-4E2A11A7EFC4}"/>
              </a:ext>
            </a:extLst>
          </p:cNvPr>
          <p:cNvSpPr txBox="1"/>
          <p:nvPr/>
        </p:nvSpPr>
        <p:spPr>
          <a:xfrm>
            <a:off x="3143672" y="5512444"/>
            <a:ext cx="13681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u</a:t>
            </a:r>
            <a:endParaRPr lang="en-PK" sz="25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3DBF70-AE15-49B3-8A8C-4CCF6B37E7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69"/>
          <a:stretch/>
        </p:blipFill>
        <p:spPr>
          <a:xfrm>
            <a:off x="7464153" y="2907640"/>
            <a:ext cx="4032448" cy="2546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112AA5-DCE4-41E9-AD93-ED9343538E08}"/>
              </a:ext>
            </a:extLst>
          </p:cNvPr>
          <p:cNvSpPr txBox="1"/>
          <p:nvPr/>
        </p:nvSpPr>
        <p:spPr>
          <a:xfrm flipH="1">
            <a:off x="338402" y="5950271"/>
            <a:ext cx="5917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Picture Credits: https://www.geeksforgeeks.org/proto-van-emde-boas-trees-set-1-background-introduction/</a:t>
            </a:r>
            <a:endParaRPr lang="en-PK" sz="1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0B211-9630-46AD-85C2-55050EBD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433" y="692696"/>
            <a:ext cx="4343400" cy="685800"/>
          </a:xfrm>
        </p:spPr>
        <p:txBody>
          <a:bodyPr>
            <a:noAutofit/>
          </a:bodyPr>
          <a:lstStyle/>
          <a:p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rgbClr val="B0DD7F"/>
                </a:solidFill>
                <a:latin typeface="Copperplate Gothic Bold" panose="020E0705020206020404" pitchFamily="34" charset="0"/>
              </a:rPr>
              <a:t>Pros</a:t>
            </a:r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Bold" panose="020E0705020206020404" pitchFamily="34" charset="0"/>
              </a:rPr>
              <a:t> </a:t>
            </a:r>
            <a:endParaRPr lang="en-PK" sz="5000" dirty="0">
              <a:ln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30D18F-0027-4B79-A51E-814BDDE2D84E}"/>
              </a:ext>
            </a:extLst>
          </p:cNvPr>
          <p:cNvSpPr txBox="1">
            <a:spLocks/>
          </p:cNvSpPr>
          <p:nvPr/>
        </p:nvSpPr>
        <p:spPr>
          <a:xfrm>
            <a:off x="6239484" y="687016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Bold" panose="020E0705020206020404" pitchFamily="34" charset="0"/>
              </a:rPr>
              <a:t>Cons </a:t>
            </a:r>
            <a:endParaRPr lang="en-PK" sz="5000" dirty="0">
              <a:ln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93BD64-CDB4-474A-876A-E5826139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33" y="2819129"/>
            <a:ext cx="4823367" cy="28083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B5A6F6-E91C-4512-98DC-CA6D971FCA3A}"/>
              </a:ext>
            </a:extLst>
          </p:cNvPr>
          <p:cNvSpPr txBox="1"/>
          <p:nvPr/>
        </p:nvSpPr>
        <p:spPr>
          <a:xfrm>
            <a:off x="941346" y="1744869"/>
            <a:ext cx="2641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otype Corsiva" panose="03010101010201010101" pitchFamily="66" charset="0"/>
              </a:rPr>
              <a:t>O(log </a:t>
            </a:r>
            <a:r>
              <a:rPr lang="en-US" sz="4000" b="1" dirty="0" err="1">
                <a:latin typeface="Monotype Corsiva" panose="03010101010201010101" pitchFamily="66" charset="0"/>
              </a:rPr>
              <a:t>log</a:t>
            </a:r>
            <a:r>
              <a:rPr lang="en-US" sz="4000" b="1" dirty="0">
                <a:latin typeface="Monotype Corsiva" panose="03010101010201010101" pitchFamily="66" charset="0"/>
              </a:rPr>
              <a:t> u)</a:t>
            </a:r>
            <a:endParaRPr lang="en-PK" sz="4000" b="1" dirty="0">
              <a:latin typeface="Monotype Corsiva" panose="03010101010201010101" pitchFamily="66" charset="0"/>
            </a:endParaRPr>
          </a:p>
        </p:txBody>
      </p:sp>
      <p:pic>
        <p:nvPicPr>
          <p:cNvPr id="2050" name="Picture 2" descr="Clock Vector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532D3C51-6FFF-4390-8A72-E409C03A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63" y="1372816"/>
            <a:ext cx="1282523" cy="125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DA2A6F-F7D9-4B6F-B78A-675469C8F01A}"/>
              </a:ext>
            </a:extLst>
          </p:cNvPr>
          <p:cNvSpPr txBox="1"/>
          <p:nvPr/>
        </p:nvSpPr>
        <p:spPr>
          <a:xfrm>
            <a:off x="263352" y="6525344"/>
            <a:ext cx="2345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Graphs generated via desmos.com</a:t>
            </a:r>
            <a:endParaRPr lang="en-PK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E36B49-6F7E-4939-AE67-291A8F15C52A}"/>
              </a:ext>
            </a:extLst>
          </p:cNvPr>
          <p:cNvCxnSpPr/>
          <p:nvPr/>
        </p:nvCxnSpPr>
        <p:spPr>
          <a:xfrm>
            <a:off x="6063749" y="1904950"/>
            <a:ext cx="0" cy="330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70EC080-DE3F-4AEE-B3BF-A21A3F640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408" y="1277813"/>
            <a:ext cx="1322278" cy="1254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0C6956-D006-40D5-9570-E5841711A145}"/>
                  </a:ext>
                </a:extLst>
              </p:cNvPr>
              <p:cNvSpPr txBox="1"/>
              <p:nvPr/>
            </p:nvSpPr>
            <p:spPr>
              <a:xfrm>
                <a:off x="7421716" y="1794135"/>
                <a:ext cx="1944216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4000" b="1" dirty="0">
                    <a:latin typeface="Monotype Corsiva" panose="03010101010201010101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0C6956-D006-40D5-9570-E5841711A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716" y="1794135"/>
                <a:ext cx="1944216" cy="733534"/>
              </a:xfrm>
              <a:prstGeom prst="rect">
                <a:avLst/>
              </a:prstGeom>
              <a:blipFill>
                <a:blip r:embed="rId5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AE092D3-9FDD-4B8A-ABC5-759D6B845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595" y="2819129"/>
            <a:ext cx="3910289" cy="27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D574-EFBF-4BB4-9554-67D7D13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8072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0"/>
              </a:rPr>
              <a:t>Problem Statement </a:t>
            </a:r>
            <a:endParaRPr lang="en-PK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F767-2A3C-4A61-A227-8E2FC037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780928"/>
            <a:ext cx="99726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0" i="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Copperplate Gothic Bold" panose="020E0705020206020404" pitchFamily="34" charset="0"/>
              </a:rPr>
              <a:t>Finding Nearest Node From A Source in </a:t>
            </a:r>
            <a:r>
              <a:rPr lang="en-US" sz="5000" b="0" i="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Monotype Corsiva" panose="03010101010201010101" pitchFamily="66" charset="0"/>
              </a:rPr>
              <a:t>O(log(log u))  </a:t>
            </a:r>
            <a:r>
              <a:rPr lang="en-US" sz="5000" b="0" i="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Copperplate Gothic Bold" panose="020E0705020206020404" pitchFamily="34" charset="0"/>
              </a:rPr>
              <a:t>time complexity</a:t>
            </a:r>
            <a:endParaRPr lang="en-PK" sz="50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B3714F-D2B3-4397-A1CB-D92BACCCB2B4}"/>
              </a:ext>
            </a:extLst>
          </p:cNvPr>
          <p:cNvCxnSpPr>
            <a:cxnSpLocks/>
          </p:cNvCxnSpPr>
          <p:nvPr/>
        </p:nvCxnSpPr>
        <p:spPr>
          <a:xfrm flipH="1">
            <a:off x="4295800" y="2420888"/>
            <a:ext cx="2952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1938-EF95-4837-B581-8B434491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89147"/>
            <a:ext cx="9865096" cy="39604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Used Dijkstra's Algorithm</a:t>
            </a:r>
          </a:p>
          <a:p>
            <a:endParaRPr lang="en-US" sz="4000" b="1" dirty="0">
              <a:solidFill>
                <a:schemeClr val="tx1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chemeClr val="tx1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chemeClr val="tx1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A48A9-5A3A-4519-B40A-0903231C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07" y="1300342"/>
            <a:ext cx="2930267" cy="23042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369B4B-A2CB-4618-A066-D9B759176063}"/>
              </a:ext>
            </a:extLst>
          </p:cNvPr>
          <p:cNvSpPr txBox="1"/>
          <p:nvPr/>
        </p:nvSpPr>
        <p:spPr>
          <a:xfrm flipH="1">
            <a:off x="1097232" y="3530835"/>
            <a:ext cx="3020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pperplate Gothic Bold" panose="020E0705020206020404" pitchFamily="34" charset="0"/>
              </a:rPr>
              <a:t>+</a:t>
            </a:r>
          </a:p>
          <a:p>
            <a:pPr algn="ctr"/>
            <a:r>
              <a:rPr lang="en-US" sz="3000" dirty="0">
                <a:latin typeface="Copperplate Gothic Bold" panose="020E0705020206020404" pitchFamily="34" charset="0"/>
              </a:rPr>
              <a:t>VEB Tree </a:t>
            </a:r>
            <a:endParaRPr lang="en-PK" sz="3000" dirty="0">
              <a:latin typeface="Copperplate Gothic Bold" panose="020E07050202060204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D3054-88C8-4BCF-A869-DEBB8932E7A9}"/>
              </a:ext>
            </a:extLst>
          </p:cNvPr>
          <p:cNvSpPr txBox="1"/>
          <p:nvPr/>
        </p:nvSpPr>
        <p:spPr>
          <a:xfrm flipH="1">
            <a:off x="8202190" y="3477827"/>
            <a:ext cx="3006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pperplate Gothic Bold" panose="020E0705020206020404" pitchFamily="34" charset="0"/>
              </a:rPr>
              <a:t>+</a:t>
            </a:r>
          </a:p>
          <a:p>
            <a:pPr algn="ctr"/>
            <a:r>
              <a:rPr lang="en-US" sz="3000" dirty="0">
                <a:latin typeface="Copperplate Gothic Bold" panose="020E0705020206020404" pitchFamily="34" charset="0"/>
              </a:rPr>
              <a:t>Min Heap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7021A4-A540-4888-BF78-6BC77F6FDBC9}"/>
              </a:ext>
            </a:extLst>
          </p:cNvPr>
          <p:cNvCxnSpPr/>
          <p:nvPr/>
        </p:nvCxnSpPr>
        <p:spPr>
          <a:xfrm>
            <a:off x="6081840" y="4249587"/>
            <a:ext cx="14160" cy="155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0E5DF23-A321-4967-A605-7D7AA5C1A898}"/>
              </a:ext>
            </a:extLst>
          </p:cNvPr>
          <p:cNvSpPr txBox="1"/>
          <p:nvPr/>
        </p:nvSpPr>
        <p:spPr>
          <a:xfrm>
            <a:off x="1199456" y="4922981"/>
            <a:ext cx="2924008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Monotype Corsiva" panose="03010101010201010101" pitchFamily="66" charset="0"/>
              </a:rPr>
              <a:t>O(u log (log u))</a:t>
            </a:r>
            <a:endParaRPr lang="en-PK" sz="4000" b="1" dirty="0">
              <a:latin typeface="Monotype Corsiva" panose="03010101010201010101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35AD3E-400B-43E1-85D9-542DF477ADA7}"/>
              </a:ext>
            </a:extLst>
          </p:cNvPr>
          <p:cNvSpPr txBox="1"/>
          <p:nvPr/>
        </p:nvSpPr>
        <p:spPr>
          <a:xfrm>
            <a:off x="8645204" y="4922981"/>
            <a:ext cx="2924008" cy="7078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Monotype Corsiva" panose="03010101010201010101" pitchFamily="66" charset="0"/>
              </a:rPr>
              <a:t>O(m log n)</a:t>
            </a:r>
            <a:endParaRPr lang="en-PK" sz="4000" b="1" dirty="0">
              <a:latin typeface="Monotype Corsiva" panose="03010101010201010101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49BDA-16EB-4D5C-AFF8-72E327B3E3EF}"/>
              </a:ext>
            </a:extLst>
          </p:cNvPr>
          <p:cNvSpPr txBox="1"/>
          <p:nvPr/>
        </p:nvSpPr>
        <p:spPr>
          <a:xfrm flipH="1">
            <a:off x="0" y="6549381"/>
            <a:ext cx="411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Picture Credits: https://en.wikipedia.org/wiki/Dijkstra%27s_algorithm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2387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DCF160-3D88-4F8A-A8D8-89A19499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78" y="191683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0"/>
              </a:rPr>
              <a:t>Demonstration</a:t>
            </a:r>
            <a:endParaRPr lang="en-PK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B65EA-529B-4199-870E-06CA6AC1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15" y="3212976"/>
            <a:ext cx="1838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1C0B-E4C0-49CA-A657-C46D9B3C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1916832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0"/>
              </a:rPr>
              <a:t>Project Link:</a:t>
            </a:r>
            <a:br>
              <a:rPr lang="en-US" sz="5000" b="1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0"/>
              </a:rPr>
            </a:br>
            <a:endParaRPr lang="en-PK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8BBDF-4467-4095-84BA-55E5E6A0521F}"/>
              </a:ext>
            </a:extLst>
          </p:cNvPr>
          <p:cNvSpPr txBox="1"/>
          <p:nvPr/>
        </p:nvSpPr>
        <p:spPr>
          <a:xfrm>
            <a:off x="839416" y="2824852"/>
            <a:ext cx="1101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Monotype Corsiva" panose="03010101010201010101" pitchFamily="66" charset="0"/>
              </a:rPr>
              <a:t>https://github.com/IqraSiddiqui/analyzed_structures</a:t>
            </a:r>
            <a:endParaRPr lang="en-PK" sz="4000" dirty="0">
              <a:solidFill>
                <a:schemeClr val="tx1">
                  <a:lumMod val="95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99EC8-0BE9-4497-8C26-37F1D43DC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8"/>
          <a:stretch/>
        </p:blipFill>
        <p:spPr>
          <a:xfrm>
            <a:off x="9120336" y="4221088"/>
            <a:ext cx="2028825" cy="16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FD96-9FE2-4DEA-8A29-D5EF1F1E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640"/>
            <a:ext cx="9144000" cy="1143000"/>
          </a:xfrm>
        </p:spPr>
        <p:txBody>
          <a:bodyPr>
            <a:normAutofit/>
          </a:bodyPr>
          <a:lstStyle/>
          <a:p>
            <a:r>
              <a:rPr lang="en-US" sz="5000" b="1" dirty="0">
                <a:ln>
                  <a:solidFill>
                    <a:schemeClr val="tx1"/>
                  </a:solidFill>
                </a:ln>
                <a:latin typeface="Copperplate Gothic Bold" panose="020E0705020206020404" pitchFamily="34" charset="0"/>
              </a:rPr>
              <a:t>References</a:t>
            </a:r>
            <a:endParaRPr lang="en-PK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C2EC-1580-4640-AB1B-CE18B09F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556792"/>
            <a:ext cx="11017224" cy="484400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https://visjs.github.io/vis-network/docs/network/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https://websitesetup.org/website-coding-html-css/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https://www.geeksforgeeks.org/dijkstras-algorithm-for-adjacency-list-representation-greedy-algo-8/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https://github.com/aishwarydewangan/Dijkstra-using-van-Emde-Boas-Tree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https://www.ics.uci.edu/~eppstein/261/w18-hw6-soln.html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7"/>
              </a:rPr>
              <a:t>http://web.stanford.edu/class/archive/cs/cs166/cs166.1146/lectures/14/Small14.pdf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8"/>
              </a:rPr>
              <a:t>https://ocw.mit.edu/courses/electrical-engineering-and-computer-science/6-046j-design-and-analysis-of-algorithms-spring-2015/lecture-notes/MIT6_046JS15_lec04.pdf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9"/>
              </a:rPr>
              <a:t>https://www.youtube.com/watch?v=hmReJCupbNU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10"/>
              </a:rPr>
              <a:t>https://ocw.mit.edu/courses/electrical-engineering-and-computer-science/6-046j-design-and-analysis-of-algorithms-spring-2012/lecture-notes/MIT6_046JS12_lec15.pdf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11"/>
              </a:rPr>
              <a:t>https://www.cosc.canterbury.ac.nz/research/reports/HonsReps/1999/hons_9907.pdf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12"/>
              </a:rPr>
              <a:t>https://www.geeksforgeeks.org/dijkstras-algorithm-for-adjacency-list-representation-greedy-algo-8/#:~:text=Min%20Heap%20is%20used%20as,(LogV)%20for%20Min%20Heap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412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266</TotalTime>
  <Words>381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Cambria Math</vt:lpstr>
      <vt:lpstr>Candara</vt:lpstr>
      <vt:lpstr>Consolas</vt:lpstr>
      <vt:lpstr>Copperplate Gothic Bold</vt:lpstr>
      <vt:lpstr>Monotype Corsiva</vt:lpstr>
      <vt:lpstr>Times New Roman</vt:lpstr>
      <vt:lpstr>Tech Computer 16x9</vt:lpstr>
      <vt:lpstr>Van Emde Boas Tree </vt:lpstr>
      <vt:lpstr>Meet the team!</vt:lpstr>
      <vt:lpstr>Understand The VEB Structure</vt:lpstr>
      <vt:lpstr>PowerPoint Presentation</vt:lpstr>
      <vt:lpstr>Problem Statement </vt:lpstr>
      <vt:lpstr>PowerPoint Presentation</vt:lpstr>
      <vt:lpstr>Demonstration</vt:lpstr>
      <vt:lpstr>Project Link: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 Emde Boas Tree</dc:title>
  <dc:creator>HP</dc:creator>
  <cp:lastModifiedBy>DELL</cp:lastModifiedBy>
  <cp:revision>28</cp:revision>
  <dcterms:created xsi:type="dcterms:W3CDTF">2021-05-26T13:11:00Z</dcterms:created>
  <dcterms:modified xsi:type="dcterms:W3CDTF">2021-05-26T18:26:43Z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