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324099" y="1543050"/>
            <a:ext cx="7543800" cy="3829050"/>
          </a:xfrm>
          <a:custGeom>
            <a:avLst/>
            <a:gdLst/>
            <a:ahLst/>
            <a:cxnLst/>
            <a:rect l="l" t="t" r="r" b="b"/>
            <a:pathLst>
              <a:path w="7543800" h="3829050">
                <a:moveTo>
                  <a:pt x="0" y="3829050"/>
                </a:moveTo>
                <a:lnTo>
                  <a:pt x="7543800" y="3829050"/>
                </a:lnTo>
                <a:lnTo>
                  <a:pt x="7543800" y="0"/>
                </a:lnTo>
                <a:lnTo>
                  <a:pt x="0" y="0"/>
                </a:lnTo>
                <a:lnTo>
                  <a:pt x="0" y="382905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43250"/>
            <a:ext cx="2457449" cy="6191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50" y="3143250"/>
            <a:ext cx="2457450" cy="61912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695574" y="3524250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 h="0">
                <a:moveTo>
                  <a:pt x="0" y="0"/>
                </a:moveTo>
                <a:lnTo>
                  <a:pt x="6815708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44188" y="2495232"/>
            <a:ext cx="5103622" cy="849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599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1289" y="1446530"/>
            <a:ext cx="3450590" cy="1250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dirty="0" sz="5400" b="0">
                <a:latin typeface="Times New Roman"/>
                <a:cs typeface="Times New Roman"/>
              </a:rPr>
              <a:t>FINAL</a:t>
            </a:r>
            <a:r>
              <a:rPr dirty="0" sz="5400" spc="-140" b="0">
                <a:latin typeface="Times New Roman"/>
                <a:cs typeface="Times New Roman"/>
              </a:rPr>
              <a:t> </a:t>
            </a:r>
            <a:r>
              <a:rPr dirty="0" sz="5400" spc="-10" b="0">
                <a:latin typeface="Times New Roman"/>
                <a:cs typeface="Times New Roman"/>
              </a:rPr>
              <a:t>PROJECT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21634" y="3676586"/>
            <a:ext cx="536575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imes New Roman"/>
                <a:cs typeface="Times New Roman"/>
              </a:rPr>
              <a:t>COMPUTER</a:t>
            </a:r>
            <a:r>
              <a:rPr dirty="0" sz="2100" spc="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INFORMATION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TECHNOLOGY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1999" cy="609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038975" y="2419350"/>
              <a:ext cx="3768725" cy="0"/>
            </a:xfrm>
            <a:custGeom>
              <a:avLst/>
              <a:gdLst/>
              <a:ahLst/>
              <a:cxnLst/>
              <a:rect l="l" t="t" r="r" b="b"/>
              <a:pathLst>
                <a:path w="3768725" h="0">
                  <a:moveTo>
                    <a:pt x="0" y="0"/>
                  </a:moveTo>
                  <a:lnTo>
                    <a:pt x="91440" y="0"/>
                  </a:lnTo>
                </a:path>
                <a:path w="3768725" h="0">
                  <a:moveTo>
                    <a:pt x="228600" y="0"/>
                  </a:moveTo>
                  <a:lnTo>
                    <a:pt x="37684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1999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54670" y="1280413"/>
            <a:ext cx="313436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5"/>
              <a:t>MY</a:t>
            </a:r>
            <a:r>
              <a:rPr dirty="0" spc="-140"/>
              <a:t> </a:t>
            </a:r>
            <a:r>
              <a:rPr dirty="0" spc="-10"/>
              <a:t>RESUME</a:t>
            </a:r>
          </a:p>
        </p:txBody>
      </p:sp>
      <p:grpSp>
        <p:nvGrpSpPr>
          <p:cNvPr id="13" name="object 13" descr=""/>
          <p:cNvGrpSpPr/>
          <p:nvPr/>
        </p:nvGrpSpPr>
        <p:grpSpPr>
          <a:xfrm>
            <a:off x="876300" y="857250"/>
            <a:ext cx="10025380" cy="4982210"/>
            <a:chOff x="876300" y="857250"/>
            <a:chExt cx="10025380" cy="4982210"/>
          </a:xfrm>
        </p:grpSpPr>
        <p:sp>
          <p:nvSpPr>
            <p:cNvPr id="14" name="object 14" descr=""/>
            <p:cNvSpPr/>
            <p:nvPr/>
          </p:nvSpPr>
          <p:spPr>
            <a:xfrm>
              <a:off x="1095375" y="1095375"/>
              <a:ext cx="5943600" cy="4514850"/>
            </a:xfrm>
            <a:custGeom>
              <a:avLst/>
              <a:gdLst/>
              <a:ahLst/>
              <a:cxnLst/>
              <a:rect l="l" t="t" r="r" b="b"/>
              <a:pathLst>
                <a:path w="5943600" h="4514850">
                  <a:moveTo>
                    <a:pt x="5943600" y="0"/>
                  </a:moveTo>
                  <a:lnTo>
                    <a:pt x="0" y="0"/>
                  </a:lnTo>
                  <a:lnTo>
                    <a:pt x="0" y="4514850"/>
                  </a:lnTo>
                  <a:lnTo>
                    <a:pt x="5943600" y="451485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66800" y="1066799"/>
              <a:ext cx="6000750" cy="4572000"/>
            </a:xfrm>
            <a:custGeom>
              <a:avLst/>
              <a:gdLst/>
              <a:ahLst/>
              <a:cxnLst/>
              <a:rect l="l" t="t" r="r" b="b"/>
              <a:pathLst>
                <a:path w="6000750" h="4572000">
                  <a:moveTo>
                    <a:pt x="5955030" y="45720"/>
                  </a:moveTo>
                  <a:lnTo>
                    <a:pt x="5943600" y="45720"/>
                  </a:lnTo>
                  <a:lnTo>
                    <a:pt x="5943600" y="57150"/>
                  </a:lnTo>
                  <a:lnTo>
                    <a:pt x="5943600" y="4514850"/>
                  </a:lnTo>
                  <a:lnTo>
                    <a:pt x="57150" y="4514850"/>
                  </a:lnTo>
                  <a:lnTo>
                    <a:pt x="57150" y="57150"/>
                  </a:lnTo>
                  <a:lnTo>
                    <a:pt x="5943600" y="57150"/>
                  </a:lnTo>
                  <a:lnTo>
                    <a:pt x="594360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514850"/>
                  </a:lnTo>
                  <a:lnTo>
                    <a:pt x="45720" y="4526280"/>
                  </a:lnTo>
                  <a:lnTo>
                    <a:pt x="5955030" y="4526280"/>
                  </a:lnTo>
                  <a:lnTo>
                    <a:pt x="5955030" y="4514850"/>
                  </a:lnTo>
                  <a:lnTo>
                    <a:pt x="5955030" y="57150"/>
                  </a:lnTo>
                  <a:lnTo>
                    <a:pt x="5955030" y="45720"/>
                  </a:lnTo>
                  <a:close/>
                </a:path>
                <a:path w="6000750" h="4572000">
                  <a:moveTo>
                    <a:pt x="6000750" y="0"/>
                  </a:moveTo>
                  <a:lnTo>
                    <a:pt x="5966460" y="0"/>
                  </a:lnTo>
                  <a:lnTo>
                    <a:pt x="5966460" y="34290"/>
                  </a:lnTo>
                  <a:lnTo>
                    <a:pt x="5966460" y="4537710"/>
                  </a:lnTo>
                  <a:lnTo>
                    <a:pt x="34290" y="4537710"/>
                  </a:lnTo>
                  <a:lnTo>
                    <a:pt x="34290" y="34290"/>
                  </a:lnTo>
                  <a:lnTo>
                    <a:pt x="5966460" y="34290"/>
                  </a:lnTo>
                  <a:lnTo>
                    <a:pt x="596646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537710"/>
                  </a:lnTo>
                  <a:lnTo>
                    <a:pt x="0" y="4572000"/>
                  </a:lnTo>
                  <a:lnTo>
                    <a:pt x="6000750" y="4572000"/>
                  </a:lnTo>
                  <a:lnTo>
                    <a:pt x="6000750" y="4537722"/>
                  </a:lnTo>
                  <a:lnTo>
                    <a:pt x="6000750" y="34290"/>
                  </a:lnTo>
                  <a:lnTo>
                    <a:pt x="600075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375" y="1076261"/>
              <a:ext cx="5948426" cy="453872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76300" y="857249"/>
              <a:ext cx="6391275" cy="4982210"/>
            </a:xfrm>
            <a:custGeom>
              <a:avLst/>
              <a:gdLst/>
              <a:ahLst/>
              <a:cxnLst/>
              <a:rect l="l" t="t" r="r" b="b"/>
              <a:pathLst>
                <a:path w="6391275" h="4982210">
                  <a:moveTo>
                    <a:pt x="6208395" y="182880"/>
                  </a:move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4753610"/>
                  </a:lnTo>
                  <a:lnTo>
                    <a:pt x="182880" y="4799330"/>
                  </a:lnTo>
                  <a:lnTo>
                    <a:pt x="6208395" y="4799330"/>
                  </a:lnTo>
                  <a:lnTo>
                    <a:pt x="6208395" y="4753610"/>
                  </a:lnTo>
                  <a:lnTo>
                    <a:pt x="228600" y="4753610"/>
                  </a:lnTo>
                  <a:lnTo>
                    <a:pt x="228600" y="228600"/>
                  </a:lnTo>
                  <a:lnTo>
                    <a:pt x="6162675" y="228600"/>
                  </a:lnTo>
                  <a:lnTo>
                    <a:pt x="6162675" y="4752975"/>
                  </a:lnTo>
                  <a:lnTo>
                    <a:pt x="6208395" y="4752987"/>
                  </a:lnTo>
                  <a:lnTo>
                    <a:pt x="6208395" y="228600"/>
                  </a:lnTo>
                  <a:lnTo>
                    <a:pt x="6208395" y="182880"/>
                  </a:lnTo>
                  <a:close/>
                </a:path>
                <a:path w="6391275" h="4982210">
                  <a:moveTo>
                    <a:pt x="6391275" y="0"/>
                  </a:moveTo>
                  <a:lnTo>
                    <a:pt x="6254115" y="0"/>
                  </a:lnTo>
                  <a:lnTo>
                    <a:pt x="6254115" y="137160"/>
                  </a:lnTo>
                  <a:lnTo>
                    <a:pt x="6254115" y="4843780"/>
                  </a:lnTo>
                  <a:lnTo>
                    <a:pt x="137160" y="4843780"/>
                  </a:lnTo>
                  <a:lnTo>
                    <a:pt x="137160" y="137160"/>
                  </a:lnTo>
                  <a:lnTo>
                    <a:pt x="6254115" y="137160"/>
                  </a:lnTo>
                  <a:lnTo>
                    <a:pt x="6254115" y="0"/>
                  </a:lnTo>
                  <a:lnTo>
                    <a:pt x="0" y="0"/>
                  </a:lnTo>
                  <a:lnTo>
                    <a:pt x="0" y="137160"/>
                  </a:lnTo>
                  <a:lnTo>
                    <a:pt x="0" y="4843780"/>
                  </a:lnTo>
                  <a:lnTo>
                    <a:pt x="0" y="4982210"/>
                  </a:lnTo>
                  <a:lnTo>
                    <a:pt x="6391275" y="4982210"/>
                  </a:lnTo>
                  <a:lnTo>
                    <a:pt x="6391275" y="4844415"/>
                  </a:lnTo>
                  <a:lnTo>
                    <a:pt x="6391275" y="4843780"/>
                  </a:lnTo>
                  <a:lnTo>
                    <a:pt x="6391275" y="137160"/>
                  </a:lnTo>
                  <a:lnTo>
                    <a:pt x="63912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524750" y="2400300"/>
              <a:ext cx="3376929" cy="0"/>
            </a:xfrm>
            <a:custGeom>
              <a:avLst/>
              <a:gdLst/>
              <a:ahLst/>
              <a:cxnLst/>
              <a:rect l="l" t="t" r="r" b="b"/>
              <a:pathLst>
                <a:path w="3376929" h="0">
                  <a:moveTo>
                    <a:pt x="0" y="0"/>
                  </a:moveTo>
                  <a:lnTo>
                    <a:pt x="3376549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620381" y="2584450"/>
            <a:ext cx="3117215" cy="9906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80"/>
              </a:spcBef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CONSISTS</a:t>
            </a:r>
            <a:r>
              <a:rPr dirty="0" sz="15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8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FIVE</a:t>
            </a:r>
            <a:r>
              <a:rPr dirty="0" sz="1550" spc="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SECTIONS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WHICH</a:t>
            </a:r>
            <a:r>
              <a:rPr dirty="0" sz="1550" spc="19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INCLUDES</a:t>
            </a:r>
            <a:r>
              <a:rPr dirty="0" sz="1550" spc="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MY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ACADEMIC</a:t>
            </a:r>
            <a:r>
              <a:rPr dirty="0" sz="15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50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PROFESSIONAL DETAILS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4" y="2914650"/>
            <a:ext cx="3514725" cy="0"/>
          </a:xfrm>
          <a:custGeom>
            <a:avLst/>
            <a:gdLst/>
            <a:ahLst/>
            <a:cxnLst/>
            <a:rect l="l" t="t" r="r" b="b"/>
            <a:pathLst>
              <a:path w="3514725" h="0">
                <a:moveTo>
                  <a:pt x="0" y="0"/>
                </a:moveTo>
                <a:lnTo>
                  <a:pt x="35144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1294" y="1446530"/>
            <a:ext cx="33655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SUM</a:t>
            </a:r>
            <a:r>
              <a:rPr dirty="0" sz="3600" spc="-85"/>
              <a:t> </a:t>
            </a:r>
            <a:r>
              <a:rPr dirty="0" sz="3600" spc="220"/>
              <a:t>IN</a:t>
            </a:r>
            <a:r>
              <a:rPr dirty="0" sz="3600" spc="-60"/>
              <a:t> </a:t>
            </a:r>
            <a:r>
              <a:rPr dirty="0" sz="3600" spc="-35"/>
              <a:t>EXCEL</a:t>
            </a:r>
            <a:endParaRPr sz="3600"/>
          </a:p>
        </p:txBody>
      </p:sp>
      <p:grpSp>
        <p:nvGrpSpPr>
          <p:cNvPr id="4" name="object 4" descr=""/>
          <p:cNvGrpSpPr/>
          <p:nvPr/>
        </p:nvGrpSpPr>
        <p:grpSpPr>
          <a:xfrm>
            <a:off x="5092700" y="958850"/>
            <a:ext cx="6016625" cy="4940300"/>
            <a:chOff x="5092700" y="958850"/>
            <a:chExt cx="6016625" cy="49403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2075" y="1038161"/>
              <a:ext cx="5853176" cy="477685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92700" y="958849"/>
              <a:ext cx="6016625" cy="4940300"/>
            </a:xfrm>
            <a:custGeom>
              <a:avLst/>
              <a:gdLst/>
              <a:ahLst/>
              <a:cxnLst/>
              <a:rect l="l" t="t" r="r" b="b"/>
              <a:pathLst>
                <a:path w="6016625" h="4940300">
                  <a:moveTo>
                    <a:pt x="5945505" y="71120"/>
                  </a:moveTo>
                  <a:lnTo>
                    <a:pt x="5927725" y="71120"/>
                  </a:lnTo>
                  <a:lnTo>
                    <a:pt x="5927725" y="88900"/>
                  </a:lnTo>
                  <a:lnTo>
                    <a:pt x="5927725" y="4851400"/>
                  </a:lnTo>
                  <a:lnTo>
                    <a:pt x="88900" y="4851400"/>
                  </a:lnTo>
                  <a:lnTo>
                    <a:pt x="88900" y="88900"/>
                  </a:lnTo>
                  <a:lnTo>
                    <a:pt x="5927725" y="88900"/>
                  </a:lnTo>
                  <a:lnTo>
                    <a:pt x="5927725" y="71120"/>
                  </a:lnTo>
                  <a:lnTo>
                    <a:pt x="71120" y="71120"/>
                  </a:lnTo>
                  <a:lnTo>
                    <a:pt x="71120" y="88900"/>
                  </a:lnTo>
                  <a:lnTo>
                    <a:pt x="71120" y="4851400"/>
                  </a:lnTo>
                  <a:lnTo>
                    <a:pt x="71120" y="4869180"/>
                  </a:lnTo>
                  <a:lnTo>
                    <a:pt x="5945505" y="4869180"/>
                  </a:lnTo>
                  <a:lnTo>
                    <a:pt x="5945505" y="4851400"/>
                  </a:lnTo>
                  <a:lnTo>
                    <a:pt x="5945505" y="88900"/>
                  </a:lnTo>
                  <a:lnTo>
                    <a:pt x="5945505" y="71120"/>
                  </a:lnTo>
                  <a:close/>
                </a:path>
                <a:path w="6016625" h="4940300">
                  <a:moveTo>
                    <a:pt x="6016625" y="0"/>
                  </a:moveTo>
                  <a:lnTo>
                    <a:pt x="5963285" y="0"/>
                  </a:lnTo>
                  <a:lnTo>
                    <a:pt x="5963285" y="53340"/>
                  </a:lnTo>
                  <a:lnTo>
                    <a:pt x="5963285" y="4886960"/>
                  </a:lnTo>
                  <a:lnTo>
                    <a:pt x="53340" y="4886960"/>
                  </a:lnTo>
                  <a:lnTo>
                    <a:pt x="53340" y="53340"/>
                  </a:lnTo>
                  <a:lnTo>
                    <a:pt x="5963285" y="53340"/>
                  </a:lnTo>
                  <a:lnTo>
                    <a:pt x="596328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4886960"/>
                  </a:lnTo>
                  <a:lnTo>
                    <a:pt x="0" y="4940300"/>
                  </a:lnTo>
                  <a:lnTo>
                    <a:pt x="6016625" y="4940300"/>
                  </a:lnTo>
                  <a:lnTo>
                    <a:pt x="6016625" y="4886972"/>
                  </a:lnTo>
                  <a:lnTo>
                    <a:pt x="6016625" y="53340"/>
                  </a:lnTo>
                  <a:lnTo>
                    <a:pt x="6016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543050" y="3058731"/>
            <a:ext cx="3218180" cy="9912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>
              <a:lnSpc>
                <a:spcPct val="102299"/>
              </a:lnSpc>
              <a:spcBef>
                <a:spcPts val="85"/>
              </a:spcBef>
            </a:pPr>
            <a:r>
              <a:rPr dirty="0" sz="1550" spc="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5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45">
                <a:solidFill>
                  <a:srgbClr val="252525"/>
                </a:solidFill>
                <a:latin typeface="Times New Roman"/>
                <a:cs typeface="Times New Roman"/>
              </a:rPr>
              <a:t>SUM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8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5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EXCEL,USE</a:t>
            </a:r>
            <a:r>
              <a:rPr dirty="0" sz="1550" spc="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SUM </a:t>
            </a:r>
            <a:r>
              <a:rPr dirty="0" sz="1550" spc="10">
                <a:solidFill>
                  <a:srgbClr val="252525"/>
                </a:solidFill>
                <a:latin typeface="Times New Roman"/>
                <a:cs typeface="Times New Roman"/>
              </a:rPr>
              <a:t>FUNCTION(E.G;</a:t>
            </a:r>
            <a:r>
              <a:rPr dirty="0" sz="1550" spc="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=SUM(D2,E2))</a:t>
            </a:r>
            <a:r>
              <a:rPr dirty="0" sz="1550" spc="1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BY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TYPING</a:t>
            </a:r>
            <a:r>
              <a:rPr dirty="0" sz="1550" spc="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50" spc="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FORMULA</a:t>
            </a:r>
            <a:r>
              <a:rPr dirty="0" sz="1550" spc="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65">
                <a:solidFill>
                  <a:srgbClr val="252525"/>
                </a:solidFill>
                <a:latin typeface="Times New Roman"/>
                <a:cs typeface="Times New Roman"/>
              </a:rPr>
              <a:t>INTO</a:t>
            </a:r>
            <a:r>
              <a:rPr dirty="0" sz="1550" spc="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CELL</a:t>
            </a:r>
            <a:r>
              <a:rPr dirty="0" sz="15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dirty="0" sz="155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PRESSING</a:t>
            </a:r>
            <a:r>
              <a:rPr dirty="0" sz="1550" spc="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4" y="2914650"/>
            <a:ext cx="3514725" cy="0"/>
          </a:xfrm>
          <a:custGeom>
            <a:avLst/>
            <a:gdLst/>
            <a:ahLst/>
            <a:cxnLst/>
            <a:rect l="l" t="t" r="r" b="b"/>
            <a:pathLst>
              <a:path w="3514725" h="0">
                <a:moveTo>
                  <a:pt x="0" y="0"/>
                </a:moveTo>
                <a:lnTo>
                  <a:pt x="35144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4200" y="1446530"/>
            <a:ext cx="2595880" cy="124269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 indent="34290">
              <a:lnSpc>
                <a:spcPct val="101400"/>
              </a:lnSpc>
              <a:spcBef>
                <a:spcPts val="60"/>
              </a:spcBef>
            </a:pPr>
            <a:r>
              <a:rPr dirty="0" spc="-10"/>
              <a:t>VLOOKUP </a:t>
            </a:r>
            <a:r>
              <a:rPr dirty="0" spc="-35"/>
              <a:t>FORMULA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076825" y="762000"/>
            <a:ext cx="6324600" cy="5067300"/>
            <a:chOff x="5076825" y="762000"/>
            <a:chExt cx="6324600" cy="50673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5900" y="981011"/>
              <a:ext cx="5881751" cy="462445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76825" y="761999"/>
              <a:ext cx="6324600" cy="5067300"/>
            </a:xfrm>
            <a:custGeom>
              <a:avLst/>
              <a:gdLst/>
              <a:ahLst/>
              <a:cxnLst/>
              <a:rect l="l" t="t" r="r" b="b"/>
              <a:pathLst>
                <a:path w="6324600" h="5067300">
                  <a:moveTo>
                    <a:pt x="6141720" y="182880"/>
                  </a:moveTo>
                  <a:lnTo>
                    <a:pt x="6096000" y="182880"/>
                  </a:lnTo>
                  <a:lnTo>
                    <a:pt x="6096000" y="228600"/>
                  </a:lnTo>
                  <a:lnTo>
                    <a:pt x="6096000" y="4838700"/>
                  </a:lnTo>
                  <a:lnTo>
                    <a:pt x="228600" y="4838700"/>
                  </a:lnTo>
                  <a:lnTo>
                    <a:pt x="228600" y="228600"/>
                  </a:lnTo>
                  <a:lnTo>
                    <a:pt x="6096000" y="228600"/>
                  </a:lnTo>
                  <a:lnTo>
                    <a:pt x="6096000" y="182880"/>
                  </a:ln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4838700"/>
                  </a:lnTo>
                  <a:lnTo>
                    <a:pt x="182880" y="4884420"/>
                  </a:lnTo>
                  <a:lnTo>
                    <a:pt x="6141720" y="4884420"/>
                  </a:lnTo>
                  <a:lnTo>
                    <a:pt x="6141720" y="4838700"/>
                  </a:lnTo>
                  <a:lnTo>
                    <a:pt x="6141720" y="228600"/>
                  </a:lnTo>
                  <a:lnTo>
                    <a:pt x="6141720" y="182880"/>
                  </a:lnTo>
                  <a:close/>
                </a:path>
                <a:path w="6324600" h="5067300">
                  <a:moveTo>
                    <a:pt x="6324600" y="0"/>
                  </a:moveTo>
                  <a:lnTo>
                    <a:pt x="6187440" y="0"/>
                  </a:lnTo>
                  <a:lnTo>
                    <a:pt x="6187440" y="137160"/>
                  </a:lnTo>
                  <a:lnTo>
                    <a:pt x="6187440" y="4930140"/>
                  </a:lnTo>
                  <a:lnTo>
                    <a:pt x="137160" y="4930140"/>
                  </a:lnTo>
                  <a:lnTo>
                    <a:pt x="137160" y="137160"/>
                  </a:lnTo>
                  <a:lnTo>
                    <a:pt x="6187440" y="137160"/>
                  </a:lnTo>
                  <a:lnTo>
                    <a:pt x="6187440" y="0"/>
                  </a:lnTo>
                  <a:lnTo>
                    <a:pt x="0" y="0"/>
                  </a:lnTo>
                  <a:lnTo>
                    <a:pt x="0" y="137160"/>
                  </a:lnTo>
                  <a:lnTo>
                    <a:pt x="0" y="4930140"/>
                  </a:lnTo>
                  <a:lnTo>
                    <a:pt x="0" y="5067300"/>
                  </a:lnTo>
                  <a:lnTo>
                    <a:pt x="6324600" y="5067300"/>
                  </a:lnTo>
                  <a:lnTo>
                    <a:pt x="6324600" y="4930152"/>
                  </a:lnTo>
                  <a:lnTo>
                    <a:pt x="6324600" y="137160"/>
                  </a:lnTo>
                  <a:lnTo>
                    <a:pt x="6324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4366" y="3058731"/>
            <a:ext cx="3502660" cy="16109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43180" marR="38100" indent="-1270">
              <a:lnSpc>
                <a:spcPct val="103000"/>
              </a:lnSpc>
              <a:spcBef>
                <a:spcPts val="70"/>
              </a:spcBef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VLOOKUP</a:t>
            </a:r>
            <a:r>
              <a:rPr dirty="0" sz="155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85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550" spc="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EXCEL</a:t>
            </a:r>
            <a:r>
              <a:rPr dirty="0" sz="1550" spc="9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550" spc="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1550" spc="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35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LOOKUP</a:t>
            </a:r>
            <a:r>
              <a:rPr dirty="0" sz="1550" spc="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spc="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CERTAIN</a:t>
            </a:r>
            <a:r>
              <a:rPr dirty="0" sz="1550" spc="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35">
                <a:solidFill>
                  <a:srgbClr val="252525"/>
                </a:solidFill>
                <a:latin typeface="Times New Roman"/>
                <a:cs typeface="Times New Roman"/>
              </a:rPr>
              <a:t>VALUE</a:t>
            </a:r>
            <a:r>
              <a:rPr dirty="0" sz="1550" spc="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550" spc="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ANY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COLUMN</a:t>
            </a:r>
            <a:endParaRPr sz="1550">
              <a:latin typeface="Times New Roman"/>
              <a:cs typeface="Times New Roman"/>
            </a:endParaRPr>
          </a:p>
          <a:p>
            <a:pPr algn="ctr" marL="12065" marR="5080">
              <a:lnSpc>
                <a:spcPct val="102899"/>
              </a:lnSpc>
              <a:spcBef>
                <a:spcPts val="1015"/>
              </a:spcBef>
            </a:pP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=V;OOKUP(LOOKUP_VALUE,TABLE_ ARRAY,COL_INDEX_NUM,RANGE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LOOKUP</a:t>
            </a:r>
            <a:r>
              <a:rPr dirty="0" sz="1550" spc="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(TRUE</a:t>
            </a:r>
            <a:r>
              <a:rPr dirty="0" sz="1550" spc="1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1550" spc="1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FALSE)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4" y="2914650"/>
            <a:ext cx="3514725" cy="0"/>
          </a:xfrm>
          <a:custGeom>
            <a:avLst/>
            <a:gdLst/>
            <a:ahLst/>
            <a:cxnLst/>
            <a:rect l="l" t="t" r="r" b="b"/>
            <a:pathLst>
              <a:path w="3514725" h="0">
                <a:moveTo>
                  <a:pt x="0" y="0"/>
                </a:moveTo>
                <a:lnTo>
                  <a:pt x="35144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90170" marR="5080" indent="955040">
              <a:lnSpc>
                <a:spcPct val="101400"/>
              </a:lnSpc>
              <a:spcBef>
                <a:spcPts val="60"/>
              </a:spcBef>
            </a:pPr>
            <a:r>
              <a:rPr dirty="0" spc="-20"/>
              <a:t>DATA </a:t>
            </a:r>
            <a:r>
              <a:rPr dirty="0" spc="-10"/>
              <a:t>VALIDATION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191125" y="1047750"/>
            <a:ext cx="5924550" cy="4677410"/>
            <a:chOff x="5191125" y="1047750"/>
            <a:chExt cx="5924550" cy="46774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200" y="1266825"/>
              <a:ext cx="5481701" cy="423392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191125" y="1047749"/>
              <a:ext cx="5924550" cy="4677410"/>
            </a:xfrm>
            <a:custGeom>
              <a:avLst/>
              <a:gdLst/>
              <a:ahLst/>
              <a:cxnLst/>
              <a:rect l="l" t="t" r="r" b="b"/>
              <a:pathLst>
                <a:path w="5924550" h="4677410">
                  <a:moveTo>
                    <a:pt x="5741670" y="182880"/>
                  </a:move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4448810"/>
                  </a:lnTo>
                  <a:lnTo>
                    <a:pt x="182880" y="4494530"/>
                  </a:lnTo>
                  <a:lnTo>
                    <a:pt x="5741670" y="4494530"/>
                  </a:lnTo>
                  <a:lnTo>
                    <a:pt x="5741670" y="4448810"/>
                  </a:lnTo>
                  <a:lnTo>
                    <a:pt x="228600" y="4448810"/>
                  </a:lnTo>
                  <a:lnTo>
                    <a:pt x="228600" y="228600"/>
                  </a:lnTo>
                  <a:lnTo>
                    <a:pt x="5695950" y="228600"/>
                  </a:lnTo>
                  <a:lnTo>
                    <a:pt x="5695950" y="4448175"/>
                  </a:lnTo>
                  <a:lnTo>
                    <a:pt x="5741670" y="4448175"/>
                  </a:lnTo>
                  <a:lnTo>
                    <a:pt x="5741670" y="228600"/>
                  </a:lnTo>
                  <a:lnTo>
                    <a:pt x="5741670" y="182880"/>
                  </a:lnTo>
                  <a:close/>
                </a:path>
                <a:path w="5924550" h="4677410">
                  <a:moveTo>
                    <a:pt x="5924550" y="0"/>
                  </a:moveTo>
                  <a:lnTo>
                    <a:pt x="5787390" y="0"/>
                  </a:lnTo>
                  <a:lnTo>
                    <a:pt x="5787390" y="137160"/>
                  </a:lnTo>
                  <a:lnTo>
                    <a:pt x="5787390" y="4538980"/>
                  </a:lnTo>
                  <a:lnTo>
                    <a:pt x="137160" y="4538980"/>
                  </a:lnTo>
                  <a:lnTo>
                    <a:pt x="137160" y="137160"/>
                  </a:lnTo>
                  <a:lnTo>
                    <a:pt x="5787390" y="137160"/>
                  </a:lnTo>
                  <a:lnTo>
                    <a:pt x="5787390" y="0"/>
                  </a:lnTo>
                  <a:lnTo>
                    <a:pt x="0" y="0"/>
                  </a:lnTo>
                  <a:lnTo>
                    <a:pt x="0" y="137160"/>
                  </a:lnTo>
                  <a:lnTo>
                    <a:pt x="0" y="4538980"/>
                  </a:lnTo>
                  <a:lnTo>
                    <a:pt x="0" y="4677410"/>
                  </a:lnTo>
                  <a:lnTo>
                    <a:pt x="5924550" y="4677410"/>
                  </a:lnTo>
                  <a:lnTo>
                    <a:pt x="5924550" y="4539615"/>
                  </a:lnTo>
                  <a:lnTo>
                    <a:pt x="5924550" y="4538980"/>
                  </a:lnTo>
                  <a:lnTo>
                    <a:pt x="5924550" y="137160"/>
                  </a:lnTo>
                  <a:lnTo>
                    <a:pt x="592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79803" y="3058731"/>
            <a:ext cx="3341370" cy="123888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065" marR="5080" indent="3810">
              <a:lnSpc>
                <a:spcPct val="103000"/>
              </a:lnSpc>
              <a:spcBef>
                <a:spcPts val="70"/>
              </a:spcBef>
            </a:pPr>
            <a:r>
              <a:rPr dirty="0" sz="1550" spc="-35" b="1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1550" spc="2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VALIDATION</a:t>
            </a:r>
            <a:r>
              <a:rPr dirty="0" sz="1550" spc="10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 b="1">
                <a:solidFill>
                  <a:srgbClr val="252525"/>
                </a:solidFill>
                <a:latin typeface="Times New Roman"/>
                <a:cs typeface="Times New Roman"/>
              </a:rPr>
              <a:t>RESTRICTED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550" spc="4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ONLY</a:t>
            </a:r>
            <a:r>
              <a:rPr dirty="0" sz="1550" spc="3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80" b="1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dirty="0" sz="1550" spc="4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spc="10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50" b="1">
                <a:solidFill>
                  <a:srgbClr val="252525"/>
                </a:solidFill>
                <a:latin typeface="Times New Roman"/>
                <a:cs typeface="Times New Roman"/>
              </a:rPr>
              <a:t>NUMBER </a:t>
            </a:r>
            <a:r>
              <a:rPr dirty="0" sz="1550" spc="65" b="1">
                <a:solidFill>
                  <a:srgbClr val="252525"/>
                </a:solidFill>
                <a:latin typeface="Times New Roman"/>
                <a:cs typeface="Times New Roman"/>
              </a:rPr>
              <a:t>BETWEEN</a:t>
            </a:r>
            <a:r>
              <a:rPr dirty="0" sz="1550" spc="-1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9</a:t>
            </a:r>
            <a:r>
              <a:rPr dirty="0" sz="1550" spc="4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550" spc="-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65" b="1">
                <a:solidFill>
                  <a:srgbClr val="252525"/>
                </a:solidFill>
                <a:latin typeface="Times New Roman"/>
                <a:cs typeface="Times New Roman"/>
              </a:rPr>
              <a:t>16</a:t>
            </a:r>
            <a:r>
              <a:rPr dirty="0" sz="1550" spc="5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&amp;</a:t>
            </a:r>
            <a:r>
              <a:rPr dirty="0" sz="1550" spc="-2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90" b="1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dirty="0" sz="1550" spc="-1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 b="1">
                <a:solidFill>
                  <a:srgbClr val="252525"/>
                </a:solidFill>
                <a:latin typeface="Times New Roman"/>
                <a:cs typeface="Times New Roman"/>
              </a:rPr>
              <a:t>YOU </a:t>
            </a:r>
            <a:r>
              <a:rPr dirty="0" sz="1550" spc="80" b="1">
                <a:solidFill>
                  <a:srgbClr val="252525"/>
                </a:solidFill>
                <a:latin typeface="Times New Roman"/>
                <a:cs typeface="Times New Roman"/>
              </a:rPr>
              <a:t>ENTER</a:t>
            </a:r>
            <a:r>
              <a:rPr dirty="0" sz="1550" spc="1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65" b="1">
                <a:solidFill>
                  <a:srgbClr val="252525"/>
                </a:solidFill>
                <a:latin typeface="Times New Roman"/>
                <a:cs typeface="Times New Roman"/>
              </a:rPr>
              <a:t>ANOTHER</a:t>
            </a:r>
            <a:r>
              <a:rPr dirty="0" sz="1550" spc="2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60" b="1">
                <a:solidFill>
                  <a:srgbClr val="252525"/>
                </a:solidFill>
                <a:latin typeface="Times New Roman"/>
                <a:cs typeface="Times New Roman"/>
              </a:rPr>
              <a:t>NUMBER</a:t>
            </a:r>
            <a:r>
              <a:rPr dirty="0" sz="1550" spc="9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 b="1">
                <a:solidFill>
                  <a:srgbClr val="252525"/>
                </a:solidFill>
                <a:latin typeface="Times New Roman"/>
                <a:cs typeface="Times New Roman"/>
              </a:rPr>
              <a:t>GET </a:t>
            </a:r>
            <a:r>
              <a:rPr dirty="0" sz="1550" spc="135" b="1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1550" spc="1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0" b="1">
                <a:solidFill>
                  <a:srgbClr val="252525"/>
                </a:solidFill>
                <a:latin typeface="Times New Roman"/>
                <a:cs typeface="Times New Roman"/>
              </a:rPr>
              <a:t>ERROR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4" y="2914650"/>
            <a:ext cx="3514725" cy="0"/>
          </a:xfrm>
          <a:custGeom>
            <a:avLst/>
            <a:gdLst/>
            <a:ahLst/>
            <a:cxnLst/>
            <a:rect l="l" t="t" r="r" b="b"/>
            <a:pathLst>
              <a:path w="3514725" h="0">
                <a:moveTo>
                  <a:pt x="0" y="0"/>
                </a:moveTo>
                <a:lnTo>
                  <a:pt x="35144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174" rIns="0" bIns="0" rtlCol="0" vert="horz">
            <a:spAutoFit/>
          </a:bodyPr>
          <a:lstStyle/>
          <a:p>
            <a:pPr marL="117475" marR="5080" indent="-105410">
              <a:lnSpc>
                <a:spcPct val="100899"/>
              </a:lnSpc>
              <a:spcBef>
                <a:spcPts val="65"/>
              </a:spcBef>
            </a:pPr>
            <a:r>
              <a:rPr dirty="0" sz="3600" spc="45"/>
              <a:t>CONDITIONAL </a:t>
            </a:r>
            <a:r>
              <a:rPr dirty="0" sz="3600" spc="-10"/>
              <a:t>FORMATTING</a:t>
            </a:r>
            <a:endParaRPr sz="3600"/>
          </a:p>
        </p:txBody>
      </p:sp>
      <p:grpSp>
        <p:nvGrpSpPr>
          <p:cNvPr id="4" name="object 4" descr=""/>
          <p:cNvGrpSpPr/>
          <p:nvPr/>
        </p:nvGrpSpPr>
        <p:grpSpPr>
          <a:xfrm>
            <a:off x="5219700" y="1847850"/>
            <a:ext cx="5934075" cy="3362960"/>
            <a:chOff x="5219700" y="1847850"/>
            <a:chExt cx="5934075" cy="33629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38775" y="2066797"/>
              <a:ext cx="5491226" cy="291947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219700" y="1847849"/>
              <a:ext cx="5934075" cy="3362960"/>
            </a:xfrm>
            <a:custGeom>
              <a:avLst/>
              <a:gdLst/>
              <a:ahLst/>
              <a:cxnLst/>
              <a:rect l="l" t="t" r="r" b="b"/>
              <a:pathLst>
                <a:path w="5934075" h="3362960">
                  <a:moveTo>
                    <a:pt x="5751195" y="182880"/>
                  </a:move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3134360"/>
                  </a:lnTo>
                  <a:lnTo>
                    <a:pt x="182880" y="3180080"/>
                  </a:lnTo>
                  <a:lnTo>
                    <a:pt x="5751195" y="3180080"/>
                  </a:lnTo>
                  <a:lnTo>
                    <a:pt x="5751195" y="3134360"/>
                  </a:lnTo>
                  <a:lnTo>
                    <a:pt x="228600" y="3134360"/>
                  </a:lnTo>
                  <a:lnTo>
                    <a:pt x="228600" y="228600"/>
                  </a:lnTo>
                  <a:lnTo>
                    <a:pt x="5705475" y="228600"/>
                  </a:lnTo>
                  <a:lnTo>
                    <a:pt x="5705475" y="3133725"/>
                  </a:lnTo>
                  <a:lnTo>
                    <a:pt x="5751195" y="3133725"/>
                  </a:lnTo>
                  <a:lnTo>
                    <a:pt x="5751195" y="228600"/>
                  </a:lnTo>
                  <a:lnTo>
                    <a:pt x="5751195" y="182880"/>
                  </a:lnTo>
                  <a:close/>
                </a:path>
                <a:path w="5934075" h="3362960">
                  <a:moveTo>
                    <a:pt x="5934075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3225800"/>
                  </a:lnTo>
                  <a:lnTo>
                    <a:pt x="0" y="3362960"/>
                  </a:lnTo>
                  <a:lnTo>
                    <a:pt x="5934075" y="3362960"/>
                  </a:lnTo>
                  <a:lnTo>
                    <a:pt x="5934075" y="3225800"/>
                  </a:lnTo>
                  <a:lnTo>
                    <a:pt x="137160" y="3225800"/>
                  </a:lnTo>
                  <a:lnTo>
                    <a:pt x="137160" y="137160"/>
                  </a:lnTo>
                  <a:lnTo>
                    <a:pt x="5796915" y="137160"/>
                  </a:lnTo>
                  <a:lnTo>
                    <a:pt x="5796915" y="3225165"/>
                  </a:lnTo>
                  <a:lnTo>
                    <a:pt x="5934075" y="3225165"/>
                  </a:lnTo>
                  <a:lnTo>
                    <a:pt x="5934075" y="137160"/>
                  </a:lnTo>
                  <a:lnTo>
                    <a:pt x="59340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16938" y="3058731"/>
            <a:ext cx="3477260" cy="123888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 indent="-7620">
              <a:lnSpc>
                <a:spcPct val="103000"/>
              </a:lnSpc>
              <a:spcBef>
                <a:spcPts val="70"/>
              </a:spcBef>
            </a:pPr>
            <a:r>
              <a:rPr dirty="0" sz="1550" spc="50" b="1">
                <a:solidFill>
                  <a:srgbClr val="252525"/>
                </a:solidFill>
                <a:latin typeface="Times New Roman"/>
                <a:cs typeface="Times New Roman"/>
              </a:rPr>
              <a:t>CONDITIONAL </a:t>
            </a:r>
            <a:r>
              <a:rPr dirty="0" sz="1550" spc="-10" b="1">
                <a:solidFill>
                  <a:srgbClr val="252525"/>
                </a:solidFill>
                <a:latin typeface="Times New Roman"/>
                <a:cs typeface="Times New Roman"/>
              </a:rPr>
              <a:t>FORMATTING </a:t>
            </a:r>
            <a:r>
              <a:rPr dirty="0" sz="1550" spc="-20" b="1">
                <a:solidFill>
                  <a:srgbClr val="252525"/>
                </a:solidFill>
                <a:latin typeface="Times New Roman"/>
                <a:cs typeface="Times New Roman"/>
              </a:rPr>
              <a:t>AUTOMATICALLY</a:t>
            </a:r>
            <a:r>
              <a:rPr dirty="0" sz="1550" spc="1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APPLIES</a:t>
            </a:r>
            <a:r>
              <a:rPr dirty="0" sz="1550" spc="-4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 b="1">
                <a:solidFill>
                  <a:srgbClr val="252525"/>
                </a:solidFill>
                <a:latin typeface="Times New Roman"/>
                <a:cs typeface="Times New Roman"/>
              </a:rPr>
              <a:t>VISUAL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STYLES,</a:t>
            </a:r>
            <a:r>
              <a:rPr dirty="0" sz="1550" spc="1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LIKE</a:t>
            </a:r>
            <a:r>
              <a:rPr dirty="0" sz="1550" spc="-2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COLORS,</a:t>
            </a:r>
            <a:r>
              <a:rPr dirty="0" sz="1550" spc="1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 b="1">
                <a:solidFill>
                  <a:srgbClr val="252525"/>
                </a:solidFill>
                <a:latin typeface="Times New Roman"/>
                <a:cs typeface="Times New Roman"/>
              </a:rPr>
              <a:t>DATA</a:t>
            </a:r>
            <a:r>
              <a:rPr dirty="0" sz="1550" spc="-20" b="1">
                <a:solidFill>
                  <a:srgbClr val="252525"/>
                </a:solidFill>
                <a:latin typeface="Times New Roman"/>
                <a:cs typeface="Times New Roman"/>
              </a:rPr>
              <a:t> BARS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1550" spc="7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ICONS,</a:t>
            </a:r>
            <a:r>
              <a:rPr dirty="0" sz="1550" spc="9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550" spc="7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CELLS</a:t>
            </a:r>
            <a:r>
              <a:rPr dirty="0" sz="1550" spc="7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1550" spc="9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110" b="1">
                <a:solidFill>
                  <a:srgbClr val="252525"/>
                </a:solidFill>
                <a:latin typeface="Times New Roman"/>
                <a:cs typeface="Times New Roman"/>
              </a:rPr>
              <a:t>ON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SPECIFIC</a:t>
            </a:r>
            <a:r>
              <a:rPr dirty="0" sz="1550" spc="6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RULES</a:t>
            </a:r>
            <a:r>
              <a:rPr dirty="0" sz="1550" spc="2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1550" spc="3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60" b="1">
                <a:solidFill>
                  <a:srgbClr val="252525"/>
                </a:solidFill>
                <a:latin typeface="Times New Roman"/>
                <a:cs typeface="Times New Roman"/>
              </a:rPr>
              <a:t>CONDITIONS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4" y="2914650"/>
            <a:ext cx="3514725" cy="0"/>
          </a:xfrm>
          <a:custGeom>
            <a:avLst/>
            <a:gdLst/>
            <a:ahLst/>
            <a:cxnLst/>
            <a:rect l="l" t="t" r="r" b="b"/>
            <a:pathLst>
              <a:path w="3514725" h="0">
                <a:moveTo>
                  <a:pt x="0" y="0"/>
                </a:moveTo>
                <a:lnTo>
                  <a:pt x="35144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6998" rIns="0" bIns="0" rtlCol="0" vert="horz">
            <a:spAutoFit/>
          </a:bodyPr>
          <a:lstStyle/>
          <a:p>
            <a:pPr marL="725805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CHARTS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076825" y="971550"/>
            <a:ext cx="6353175" cy="4724400"/>
            <a:chOff x="5076825" y="971550"/>
            <a:chExt cx="6353175" cy="47244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5900" y="1190625"/>
              <a:ext cx="5910326" cy="428155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076825" y="971549"/>
              <a:ext cx="6353175" cy="4724400"/>
            </a:xfrm>
            <a:custGeom>
              <a:avLst/>
              <a:gdLst/>
              <a:ahLst/>
              <a:cxnLst/>
              <a:rect l="l" t="t" r="r" b="b"/>
              <a:pathLst>
                <a:path w="6353175" h="4724400">
                  <a:moveTo>
                    <a:pt x="6170295" y="182880"/>
                  </a:moveTo>
                  <a:lnTo>
                    <a:pt x="6124575" y="182880"/>
                  </a:lnTo>
                  <a:lnTo>
                    <a:pt x="6124575" y="228600"/>
                  </a:lnTo>
                  <a:lnTo>
                    <a:pt x="6124575" y="4495800"/>
                  </a:lnTo>
                  <a:lnTo>
                    <a:pt x="228600" y="4495800"/>
                  </a:lnTo>
                  <a:lnTo>
                    <a:pt x="228600" y="228600"/>
                  </a:lnTo>
                  <a:lnTo>
                    <a:pt x="6124575" y="228600"/>
                  </a:lnTo>
                  <a:lnTo>
                    <a:pt x="6124575" y="182880"/>
                  </a:ln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4495800"/>
                  </a:lnTo>
                  <a:lnTo>
                    <a:pt x="182880" y="4541520"/>
                  </a:lnTo>
                  <a:lnTo>
                    <a:pt x="6170295" y="4541520"/>
                  </a:lnTo>
                  <a:lnTo>
                    <a:pt x="6170295" y="4495800"/>
                  </a:lnTo>
                  <a:lnTo>
                    <a:pt x="6170295" y="228600"/>
                  </a:lnTo>
                  <a:lnTo>
                    <a:pt x="6170295" y="182880"/>
                  </a:lnTo>
                  <a:close/>
                </a:path>
                <a:path w="6353175" h="4724400">
                  <a:moveTo>
                    <a:pt x="6353175" y="0"/>
                  </a:moveTo>
                  <a:lnTo>
                    <a:pt x="6216015" y="0"/>
                  </a:lnTo>
                  <a:lnTo>
                    <a:pt x="6216015" y="137160"/>
                  </a:lnTo>
                  <a:lnTo>
                    <a:pt x="6216015" y="4587240"/>
                  </a:lnTo>
                  <a:lnTo>
                    <a:pt x="137160" y="4587240"/>
                  </a:lnTo>
                  <a:lnTo>
                    <a:pt x="137160" y="137160"/>
                  </a:lnTo>
                  <a:lnTo>
                    <a:pt x="6216015" y="137160"/>
                  </a:lnTo>
                  <a:lnTo>
                    <a:pt x="6216015" y="0"/>
                  </a:lnTo>
                  <a:lnTo>
                    <a:pt x="0" y="0"/>
                  </a:lnTo>
                  <a:lnTo>
                    <a:pt x="0" y="137160"/>
                  </a:lnTo>
                  <a:lnTo>
                    <a:pt x="0" y="4587240"/>
                  </a:lnTo>
                  <a:lnTo>
                    <a:pt x="0" y="4724400"/>
                  </a:lnTo>
                  <a:lnTo>
                    <a:pt x="6353175" y="4724400"/>
                  </a:lnTo>
                  <a:lnTo>
                    <a:pt x="6353175" y="4587240"/>
                  </a:lnTo>
                  <a:lnTo>
                    <a:pt x="6353175" y="137160"/>
                  </a:lnTo>
                  <a:lnTo>
                    <a:pt x="6353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16685" y="3058731"/>
            <a:ext cx="3469640" cy="17252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 indent="1905">
              <a:lnSpc>
                <a:spcPct val="103000"/>
              </a:lnSpc>
              <a:spcBef>
                <a:spcPts val="70"/>
              </a:spcBef>
            </a:pP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CHARTS</a:t>
            </a:r>
            <a:r>
              <a:rPr dirty="0" sz="1550" spc="-2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 b="1">
                <a:solidFill>
                  <a:srgbClr val="252525"/>
                </a:solidFill>
                <a:latin typeface="Times New Roman"/>
                <a:cs typeface="Times New Roman"/>
              </a:rPr>
              <a:t>GRAPHICAL </a:t>
            </a:r>
            <a:r>
              <a:rPr dirty="0" sz="1550" spc="20" b="1">
                <a:solidFill>
                  <a:srgbClr val="252525"/>
                </a:solidFill>
                <a:latin typeface="Times New Roman"/>
                <a:cs typeface="Times New Roman"/>
              </a:rPr>
              <a:t>REPRESENTATIONS</a:t>
            </a:r>
            <a:r>
              <a:rPr dirty="0" sz="1550" spc="29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 b="1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NUMERICAL</a:t>
            </a:r>
            <a:r>
              <a:rPr dirty="0" sz="1550" spc="14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 b="1">
                <a:solidFill>
                  <a:srgbClr val="252525"/>
                </a:solidFill>
                <a:latin typeface="Times New Roman"/>
                <a:cs typeface="Times New Roman"/>
              </a:rPr>
              <a:t>DATA,</a:t>
            </a:r>
            <a:r>
              <a:rPr dirty="0" sz="1550" spc="14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dirty="0" sz="1550" spc="13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35" b="1">
                <a:solidFill>
                  <a:srgbClr val="252525"/>
                </a:solidFill>
                <a:latin typeface="Times New Roman"/>
                <a:cs typeface="Times New Roman"/>
              </a:rPr>
              <a:t>TO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VISUALIZE</a:t>
            </a:r>
            <a:r>
              <a:rPr dirty="0" sz="1550" spc="9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55" b="1">
                <a:solidFill>
                  <a:srgbClr val="252525"/>
                </a:solidFill>
                <a:latin typeface="Times New Roman"/>
                <a:cs typeface="Times New Roman"/>
              </a:rPr>
              <a:t>TRENDS,</a:t>
            </a:r>
            <a:r>
              <a:rPr dirty="0" sz="1550" spc="5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PATTERNS,</a:t>
            </a:r>
            <a:r>
              <a:rPr dirty="0" sz="1550" spc="5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50" b="1">
                <a:solidFill>
                  <a:srgbClr val="252525"/>
                </a:solidFill>
                <a:latin typeface="Times New Roman"/>
                <a:cs typeface="Times New Roman"/>
              </a:rPr>
              <a:t>&amp; </a:t>
            </a:r>
            <a:r>
              <a:rPr dirty="0" sz="1550" spc="10" b="1">
                <a:solidFill>
                  <a:srgbClr val="252525"/>
                </a:solidFill>
                <a:latin typeface="Times New Roman"/>
                <a:cs typeface="Times New Roman"/>
              </a:rPr>
              <a:t>RELATIONSHIP</a:t>
            </a:r>
            <a:r>
              <a:rPr dirty="0" sz="1550" spc="30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10" b="1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550" spc="24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10" b="1">
                <a:solidFill>
                  <a:srgbClr val="252525"/>
                </a:solidFill>
                <a:latin typeface="Times New Roman"/>
                <a:cs typeface="Times New Roman"/>
              </a:rPr>
              <a:t>MIGHT</a:t>
            </a:r>
            <a:r>
              <a:rPr dirty="0" sz="1550" spc="24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35" b="1">
                <a:solidFill>
                  <a:srgbClr val="252525"/>
                </a:solidFill>
                <a:latin typeface="Times New Roman"/>
                <a:cs typeface="Times New Roman"/>
              </a:rPr>
              <a:t>BE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DIFFICULT</a:t>
            </a:r>
            <a:r>
              <a:rPr dirty="0" sz="1550" spc="12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550" spc="10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252525"/>
                </a:solidFill>
                <a:latin typeface="Times New Roman"/>
                <a:cs typeface="Times New Roman"/>
              </a:rPr>
              <a:t>SEE</a:t>
            </a:r>
            <a:r>
              <a:rPr dirty="0" sz="1550" spc="17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95" b="1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550" spc="18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50" b="1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550" spc="40" b="1">
                <a:solidFill>
                  <a:srgbClr val="252525"/>
                </a:solidFill>
                <a:latin typeface="Times New Roman"/>
                <a:cs typeface="Times New Roman"/>
              </a:rPr>
              <a:t>SPREADHEET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2025-09-20T03:31:32Z</dcterms:created>
  <dcterms:modified xsi:type="dcterms:W3CDTF">2025-09-20T03:31:32Z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2025-09-19T00:00:00Z</vt:filetime>
  </property>
  <property fmtid="{D5CDD505-2E9C-101B-9397-08002B2CF9AE}" pid="3" name="LastSaved">
    <vt:filetime>2025-09-20T00:00:00Z</vt:filetime>
  </property>
</Properties>
</file>