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10.xml"/>
  <Override ContentType="application/vnd.openxmlformats-officedocument.presentationml.comments+xml" PartName="/ppt/comments/comment8.xml"/>
  <Override ContentType="application/vnd.openxmlformats-officedocument.presentationml.comments+xml" PartName="/ppt/comments/comment6.xml"/>
  <Override ContentType="application/vnd.openxmlformats-officedocument.presentationml.comments+xml" PartName="/ppt/comments/comment3.xml"/>
  <Override ContentType="application/vnd.openxmlformats-officedocument.presentationml.comments+xml" PartName="/ppt/comments/comment13.xml"/>
  <Override ContentType="application/vnd.openxmlformats-officedocument.presentationml.comments+xml" PartName="/ppt/comments/comment1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5.xml"/>
  <Override ContentType="application/vnd.openxmlformats-officedocument.presentationml.comments+xml" PartName="/ppt/comments/comment7.xml"/>
  <Override ContentType="application/vnd.openxmlformats-officedocument.presentationml.comments+xml" PartName="/ppt/comments/comment4.xml"/>
  <Override ContentType="application/vnd.openxmlformats-officedocument.presentationml.comments+xml" PartName="/ppt/comments/comment9.xml"/>
  <Override ContentType="application/vnd.openxmlformats-officedocument.presentationml.comments+xml" PartName="/ppt/comments/comment1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Vishnu Thampuran"/>
  <p:cmAuthor clrIdx="1" id="1" initials="" lastIdx="1" name="Iqtedar Uddin"/>
  <p:cmAuthor clrIdx="2" id="2" initials="" lastIdx="3" name="Jason Zheng"/>
  <p:cmAuthor clrIdx="3" id="3" initials="" lastIdx="4" name="Achraf Kamni"/>
  <p:cmAuthor clrIdx="4" id="4" initials="" lastIdx="5" name="Lucas Ferguso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11-16T06:13:35.086">
    <p:pos x="136" y="0"/>
    <p:text>I'm doing this</p:text>
  </p:cm>
</p:cmLst>
</file>

<file path=ppt/comments/comment10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4" idx="4" dt="2022-11-16T19:05:34.082">
    <p:pos x="6000" y="0"/>
    <p:text>i'm doing this slide</p:text>
  </p:cm>
</p:cmLst>
</file>

<file path=ppt/comments/comment1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4" idx="5" dt="2022-11-16T16:44:38.985">
    <p:pos x="6000" y="0"/>
    <p:text>the previous speaker will introduce the next person</p:text>
  </p:cm>
</p:cmLst>
</file>

<file path=ppt/comments/comment1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2" idx="2" dt="2022-11-16T06:24:01.217">
    <p:pos x="6000" y="0"/>
    <p:text>Doing this slide</p:text>
  </p:cm>
</p:cmLst>
</file>

<file path=ppt/comments/comment1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2" idx="3" dt="2022-11-16T06:02:26.702">
    <p:pos x="6000" y="0"/>
    <p:text>Doing this slide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1" dt="2022-11-17T20:37:13.462">
    <p:pos x="6000" y="0"/>
    <p:text>I'm doing this slide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2" idx="1" dt="2022-11-17T21:21:02.769">
    <p:pos x="6000" y="0"/>
    <p:text>Iqtedar speaking</p:text>
  </p:cm>
  <p:cm authorId="3" idx="1" dt="2022-11-17T21:21:02.769">
    <p:pos x="6000" y="0"/>
    <p:text>Achraf**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3" idx="2" dt="2022-11-16T06:02:44.316">
    <p:pos x="6000" y="0"/>
    <p:text>Will Do this slide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3" idx="3" dt="2022-11-16T06:02:50.282">
    <p:pos x="6000" y="0"/>
    <p:text>Will Do this slide</p:text>
  </p:cm>
</p:cmLst>
</file>

<file path=ppt/comments/comment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3" idx="4" dt="2022-11-16T05:38:33.360">
    <p:pos x="6000" y="0"/>
    <p:text>Will Do this slide</p:text>
  </p:cm>
</p:cmLst>
</file>

<file path=ppt/comments/comment7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4" idx="1" dt="2022-11-16T19:05:04.230">
    <p:pos x="6000" y="0"/>
    <p:text>i'm doing this slide</p:text>
  </p:cm>
</p:cmLst>
</file>

<file path=ppt/comments/comment8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4" idx="2" dt="2022-11-16T19:05:11.797">
    <p:pos x="6000" y="0"/>
    <p:text>i'm doing this slide</p:text>
  </p:cm>
</p:cmLst>
</file>

<file path=ppt/comments/comment9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4" idx="3" dt="2022-11-16T19:05:26.798">
    <p:pos x="6000" y="0"/>
    <p:text>i'm doing this slide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9409fe2c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19409fe2c9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9409fe2c95_3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9409fe2c95_3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114300" rtl="0" algn="l">
              <a:lnSpc>
                <a:spcPct val="142857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"And now i'm going to hand it over to </a:t>
            </a: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Lucas</a:t>
            </a: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9409fe2c95_3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9409fe2c95_3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Lucas script: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 Vishnu mentioned we used Figma to create our </a:t>
            </a:r>
            <a:r>
              <a:rPr lang="en-US"/>
              <a:t>project. In version 1, our color scheme consisted of blues and greens but our fonts were inconsistent.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learned how to use the design tools.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97492a85b1_0_2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97492a85b1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Lucas script: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Our color theme changed to black, white, red, and green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Logo was made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974b8aa106_2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974b8aa106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974b8aa106_2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974b8aa106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Lucas script: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Slides Highlighted in blue outline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Progress made over 4 versions for the same slide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9409fe2c95_3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9409fe2c95_3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9409fe2c95_3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9409fe2c95_3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For testing, we did unit and functional testing for our ui and prototyping, </a:t>
            </a:r>
            <a:r>
              <a:rPr lang="en-US"/>
              <a:t>which</a:t>
            </a:r>
            <a:r>
              <a:rPr lang="en-US"/>
              <a:t> helped us identify bugs.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Since we were creating our project using figma and not a full blown website, we were limited to these 2 types of testing.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An example of a test we did was for our buttons on our dashboard page. We had to test these to make sure they connected us to the right pages.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9409fe2c95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9409fe2c9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Overall as a team, we did a good job collaborating with each other and being open to each others opinions.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If we were to do this project again, </a:t>
            </a:r>
            <a:r>
              <a:rPr lang="en-US"/>
              <a:t>we could spend more time researching layouts and designs, which would help us be more efficient.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We would also look into </a:t>
            </a:r>
            <a:r>
              <a:rPr lang="en-US"/>
              <a:t>committing</a:t>
            </a:r>
            <a:r>
              <a:rPr lang="en-US"/>
              <a:t> more time into the project as individuals and have more meetings together as a group.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With that being said, we have also learned a lot throughout this project, such as how to manage our project under the AGILE framework, using test cases to </a:t>
            </a:r>
            <a:r>
              <a:rPr lang="en-US"/>
              <a:t>ide</a:t>
            </a:r>
            <a:r>
              <a:rPr lang="en-US"/>
              <a:t>ntify bugs, and work together as a group. 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9409fe2c95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9409fe2c9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8e328c5025_1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8e328c5025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Welcome everyone, my name is damian.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is our project Hawk Finance with help from our mentor Diana from JP Morgan Chase.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These are our team members, [everyone introduce themselves]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Today we will show you a budget management dashboard, [pause] our project developed over the last 9 weeks.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9409fe2c95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9409fe2c9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r>
              <a:rPr lang="en-US"/>
              <a:t>s young adults, no one has ever taught us how to manage our finances and it’s a challenge to do so being a full-time student. With our app, we are trying to help college students by making it easier to track their expenses.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9409fe2c95_6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9409fe2c95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Vishnu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Tackling t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problem statement, th team worked on building mock-ups for a financial budgeting app that lets users track, analyze and enhance their spending habits.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Together, we have developed an aesthetically pleasing and functionally designed dashboard and its accompanying features for better visualizations, comprehension and more!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Guiding values: SCRUM and AGILE frameworks of management and development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Technologies Used: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Docs and Miro (Ideation and Diagrams)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Figma (Platform Design and Development)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Gmail, Zoom, Discord (Communication and Coordination)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Trello (Management, Peer Review and Progress Tracking)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team went through multiple iterations of designing, implementing, and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of our product to arrive at our final Minimum Viable Product.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Hawk Finance is a culmination of our purposeful design,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functional adaptability, and exquisite user experience.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9409fe2c95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9409fe2c9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Inputting Data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Different categories for each expenses to organize expenses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Option to repeat payments(monthly/weekly)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Option to input Income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Summary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Lists transactions In order with different filters(Date,</a:t>
            </a:r>
            <a:r>
              <a:rPr lang="en-US"/>
              <a:t>Category</a:t>
            </a:r>
            <a:r>
              <a:rPr lang="en-US"/>
              <a:t>, Amount)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Includes all income and expenses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Different periods to organize transactions(Weekly,Monthly,</a:t>
            </a:r>
            <a:r>
              <a:rPr lang="en-US"/>
              <a:t>Quarterly</a:t>
            </a:r>
            <a:r>
              <a:rPr lang="en-US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Analysis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Shows different ways to </a:t>
            </a:r>
            <a:r>
              <a:rPr lang="en-US"/>
              <a:t>analyse</a:t>
            </a:r>
            <a:r>
              <a:rPr lang="en-US"/>
              <a:t> </a:t>
            </a:r>
            <a:r>
              <a:rPr lang="en-US"/>
              <a:t>budgeting(Heat maps, Pie charts, Graphs)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Can make different graphs and charts for different time periods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Shows if you are meeting your budget over different time periods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9409fe2c95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9409fe2c9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114300" rtl="0" algn="l">
              <a:lnSpc>
                <a:spcPct val="142857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"And now i'm going to hand it over to Achraf“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14300" marR="114300" rtl="0" algn="l">
              <a:lnSpc>
                <a:spcPct val="142857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For the design phase of the project, the team spent quite some time on development a logically sound structure since everything we design afterward will build on top of that.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This slide shows the flowchart that we came up with. 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14300" rtl="0" algn="l">
              <a:lnSpc>
                <a:spcPct val="142857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9409fe2c95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9409fe2c9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Explain the process your team went through to develop your solution.</a:t>
            </a:r>
            <a:br>
              <a:rPr lang="en-US"/>
            </a:br>
            <a:r>
              <a:rPr lang="en-US"/>
              <a:t>Context, Containers, Components, and Code.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9409fe2c95_3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9409fe2c95_3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Explain the process your team went through to develop your solution.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959bcb3b4c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959bcb3b4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arrows show how the user can navigate from one page to the next.</a:t>
            </a:r>
            <a:br>
              <a:rPr lang="en-US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The squared boxes are pages that the user have access to before logging in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The rounded boxes are  pages that the user has access to after logging in.</a:t>
            </a:r>
            <a:br>
              <a:rPr lang="en-US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Black: These are our main pages before/after logging in.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Light Blue: Pages related to the Authentication process.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Yellow: Pages that have public information.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Red: main pages for our MVPs.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Dark Blue: Subcategories for our MVPs.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mc:AlternateContent>
    <mc:Choice Requires="p14">
      <p:transition p14:dur="2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comments" Target="../comments/comment7.xml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comments" Target="../comments/comment8.xml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6.png"/><Relationship Id="rId7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comments" Target="../comments/comment9.xml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22.png"/><Relationship Id="rId7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comments" Target="../comments/comment10.xml"/><Relationship Id="rId4" Type="http://schemas.openxmlformats.org/officeDocument/2006/relationships/image" Target="../media/image9.jpg"/><Relationship Id="rId5" Type="http://schemas.openxmlformats.org/officeDocument/2006/relationships/image" Target="../media/image15.png"/><Relationship Id="rId6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comments" Target="../comments/comment11.xml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comments" Target="../comments/comment12.xml"/><Relationship Id="rId4" Type="http://schemas.openxmlformats.org/officeDocument/2006/relationships/image" Target="../media/image18.png"/><Relationship Id="rId5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comments" Target="../comments/comment13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3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4.xml"/><Relationship Id="rId4" Type="http://schemas.openxmlformats.org/officeDocument/2006/relationships/image" Target="../media/image1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5.xml"/><Relationship Id="rId4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6.xml"/><Relationship Id="rId4" Type="http://schemas.openxmlformats.org/officeDocument/2006/relationships/image" Target="../media/image2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417305" y="431225"/>
            <a:ext cx="10058400" cy="35748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Arial"/>
              <a:buNone/>
            </a:pPr>
            <a:r>
              <a:rPr b="1" lang="en-US" sz="9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Hawk Finance</a:t>
            </a:r>
            <a:endParaRPr b="1" sz="9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 b="0" l="19709" r="20581" t="0"/>
          <a:stretch/>
        </p:blipFill>
        <p:spPr>
          <a:xfrm>
            <a:off x="88650" y="2255213"/>
            <a:ext cx="2084026" cy="1963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3"/>
          <p:cNvCxnSpPr/>
          <p:nvPr/>
        </p:nvCxnSpPr>
        <p:spPr>
          <a:xfrm>
            <a:off x="4223800" y="3928675"/>
            <a:ext cx="4303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ctrTitle"/>
          </p:nvPr>
        </p:nvSpPr>
        <p:spPr>
          <a:xfrm>
            <a:off x="1524000" y="2235138"/>
            <a:ext cx="9144000" cy="2387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chemeClr val="lt1"/>
                </a:solidFill>
              </a:rPr>
              <a:t>Implementation</a:t>
            </a:r>
            <a:endParaRPr b="1" sz="96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1" y="152400"/>
            <a:ext cx="4370674" cy="3108101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0" name="Google Shape;15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68937" y="3601980"/>
            <a:ext cx="4370674" cy="3103619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1" name="Google Shape;151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68925" y="152400"/>
            <a:ext cx="4370675" cy="3039392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2" name="Google Shape;152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1" y="3644850"/>
            <a:ext cx="4370675" cy="3060744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3" name="Google Shape;153;p23"/>
          <p:cNvSpPr txBox="1"/>
          <p:nvPr/>
        </p:nvSpPr>
        <p:spPr>
          <a:xfrm>
            <a:off x="4705500" y="2990400"/>
            <a:ext cx="2781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Version 1</a:t>
            </a:r>
            <a:endParaRPr b="1" i="1" sz="4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904020" cy="275875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9" name="Google Shape;15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388" y="3946850"/>
            <a:ext cx="4926802" cy="2758749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0" name="Google Shape;160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96975" y="152400"/>
            <a:ext cx="4942619" cy="275875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79182" y="3946850"/>
            <a:ext cx="4960418" cy="2758751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2" name="Google Shape;162;p24"/>
          <p:cNvSpPr txBox="1"/>
          <p:nvPr/>
        </p:nvSpPr>
        <p:spPr>
          <a:xfrm>
            <a:off x="4306625" y="2990400"/>
            <a:ext cx="35787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Version 2</a:t>
            </a:r>
            <a:endParaRPr b="1" i="1" sz="4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5081643" cy="2829101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8" name="Google Shape;16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9676" y="162050"/>
            <a:ext cx="5059925" cy="28291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9" name="Google Shape;169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79675" y="3870275"/>
            <a:ext cx="5059925" cy="2832642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0" name="Google Shape;170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388" y="3867607"/>
            <a:ext cx="5059924" cy="2837993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1" name="Google Shape;171;p25"/>
          <p:cNvSpPr txBox="1"/>
          <p:nvPr/>
        </p:nvSpPr>
        <p:spPr>
          <a:xfrm>
            <a:off x="4440050" y="2990400"/>
            <a:ext cx="3312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Version 3</a:t>
            </a:r>
            <a:endParaRPr b="1" i="1" sz="4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0" y="788850"/>
            <a:ext cx="4565299" cy="2567975"/>
          </a:xfrm>
          <a:prstGeom prst="rect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7" name="Google Shape;17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64699" y="788850"/>
            <a:ext cx="4565299" cy="2567984"/>
          </a:xfrm>
          <a:prstGeom prst="rect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8" name="Google Shape;178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13350" y="4029887"/>
            <a:ext cx="4565299" cy="2567965"/>
          </a:xfrm>
          <a:prstGeom prst="rect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9" name="Google Shape;179;p26"/>
          <p:cNvSpPr txBox="1"/>
          <p:nvPr/>
        </p:nvSpPr>
        <p:spPr>
          <a:xfrm>
            <a:off x="2500900" y="327150"/>
            <a:ext cx="108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Version 1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6"/>
          <p:cNvSpPr txBox="1"/>
          <p:nvPr/>
        </p:nvSpPr>
        <p:spPr>
          <a:xfrm>
            <a:off x="8603600" y="327150"/>
            <a:ext cx="108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Version 2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6"/>
          <p:cNvSpPr txBox="1"/>
          <p:nvPr/>
        </p:nvSpPr>
        <p:spPr>
          <a:xfrm>
            <a:off x="5552250" y="3568175"/>
            <a:ext cx="108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Version 3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4">
            <a:alphaModFix/>
          </a:blip>
          <a:stretch>
            <a:fillRect/>
          </a:stretch>
        </a:blip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ctrTitle"/>
          </p:nvPr>
        </p:nvSpPr>
        <p:spPr>
          <a:xfrm>
            <a:off x="1524000" y="2235138"/>
            <a:ext cx="9144000" cy="2387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chemeClr val="lt1"/>
                </a:solidFill>
              </a:rPr>
              <a:t>Testing</a:t>
            </a:r>
            <a:endParaRPr b="1" sz="96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8"/>
          <p:cNvPicPr preferRelativeResize="0"/>
          <p:nvPr/>
        </p:nvPicPr>
        <p:blipFill rotWithShape="1">
          <a:blip r:embed="rId4">
            <a:alphaModFix/>
          </a:blip>
          <a:srcRect b="2235" l="5520" r="11471" t="6879"/>
          <a:stretch/>
        </p:blipFill>
        <p:spPr>
          <a:xfrm>
            <a:off x="6296875" y="3694200"/>
            <a:ext cx="5558349" cy="2835676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2" name="Google Shape;192;p28"/>
          <p:cNvPicPr preferRelativeResize="0"/>
          <p:nvPr/>
        </p:nvPicPr>
        <p:blipFill rotWithShape="1">
          <a:blip r:embed="rId5">
            <a:alphaModFix/>
          </a:blip>
          <a:srcRect b="7163" l="1137" r="4057" t="2616"/>
          <a:stretch/>
        </p:blipFill>
        <p:spPr>
          <a:xfrm>
            <a:off x="445288" y="1179900"/>
            <a:ext cx="5341324" cy="2764625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3" name="Google Shape;193;p28"/>
          <p:cNvSpPr txBox="1"/>
          <p:nvPr/>
        </p:nvSpPr>
        <p:spPr>
          <a:xfrm>
            <a:off x="2066100" y="533400"/>
            <a:ext cx="2099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Unit Testing</a:t>
            </a:r>
            <a:endParaRPr b="1"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8"/>
          <p:cNvSpPr txBox="1"/>
          <p:nvPr/>
        </p:nvSpPr>
        <p:spPr>
          <a:xfrm>
            <a:off x="7541400" y="3047700"/>
            <a:ext cx="3069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Functional Testing</a:t>
            </a:r>
            <a:endParaRPr b="1"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idx="1" type="body"/>
          </p:nvPr>
        </p:nvSpPr>
        <p:spPr>
          <a:xfrm>
            <a:off x="839788" y="1071563"/>
            <a:ext cx="5157900" cy="82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 u="sng">
                <a:solidFill>
                  <a:schemeClr val="lt1"/>
                </a:solidFill>
              </a:rPr>
              <a:t>Team Dynamics</a:t>
            </a:r>
            <a:endParaRPr sz="4800" u="sng">
              <a:solidFill>
                <a:schemeClr val="lt1"/>
              </a:solidFill>
            </a:endParaRPr>
          </a:p>
        </p:txBody>
      </p:sp>
      <p:sp>
        <p:nvSpPr>
          <p:cNvPr id="200" name="Google Shape;200;p29"/>
          <p:cNvSpPr txBox="1"/>
          <p:nvPr>
            <p:ph idx="2" type="body"/>
          </p:nvPr>
        </p:nvSpPr>
        <p:spPr>
          <a:xfrm>
            <a:off x="839788" y="1895475"/>
            <a:ext cx="5157900" cy="368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>
                <a:solidFill>
                  <a:schemeClr val="lt1"/>
                </a:solidFill>
              </a:rPr>
              <a:t>R</a:t>
            </a:r>
            <a:r>
              <a:rPr lang="en-US">
                <a:solidFill>
                  <a:schemeClr val="lt1"/>
                </a:solidFill>
              </a:rPr>
              <a:t>esearch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>
                <a:solidFill>
                  <a:schemeClr val="lt1"/>
                </a:solidFill>
              </a:rPr>
              <a:t>Time commitment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>
                <a:solidFill>
                  <a:schemeClr val="lt1"/>
                </a:solidFill>
              </a:rPr>
              <a:t>Meetings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1" name="Google Shape;201;p29"/>
          <p:cNvSpPr txBox="1"/>
          <p:nvPr>
            <p:ph idx="3" type="body"/>
          </p:nvPr>
        </p:nvSpPr>
        <p:spPr>
          <a:xfrm>
            <a:off x="6172200" y="2290763"/>
            <a:ext cx="5183100" cy="82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 u="sng">
                <a:solidFill>
                  <a:schemeClr val="lt1"/>
                </a:solidFill>
              </a:rPr>
              <a:t>What We Learned</a:t>
            </a:r>
            <a:endParaRPr sz="4800" u="sng">
              <a:solidFill>
                <a:schemeClr val="lt1"/>
              </a:solidFill>
            </a:endParaRPr>
          </a:p>
        </p:txBody>
      </p:sp>
      <p:sp>
        <p:nvSpPr>
          <p:cNvPr id="202" name="Google Shape;202;p29"/>
          <p:cNvSpPr txBox="1"/>
          <p:nvPr>
            <p:ph idx="4" type="body"/>
          </p:nvPr>
        </p:nvSpPr>
        <p:spPr>
          <a:xfrm>
            <a:off x="6172200" y="3114675"/>
            <a:ext cx="5183100" cy="368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>
                <a:solidFill>
                  <a:schemeClr val="lt1"/>
                </a:solidFill>
              </a:rPr>
              <a:t>Agile Framework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>
                <a:solidFill>
                  <a:schemeClr val="lt1"/>
                </a:solidFill>
              </a:rPr>
              <a:t>Different testing methods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>
                <a:solidFill>
                  <a:schemeClr val="lt1"/>
                </a:solidFill>
              </a:rPr>
              <a:t>Collaboration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type="ctrTitle"/>
          </p:nvPr>
        </p:nvSpPr>
        <p:spPr>
          <a:xfrm>
            <a:off x="1524000" y="2235138"/>
            <a:ext cx="9144000" cy="2387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chemeClr val="lt1"/>
                </a:solidFill>
              </a:rPr>
              <a:t>Demo</a:t>
            </a:r>
            <a:endParaRPr b="1" sz="96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Class L05B: Budget Management Dashboard – P33 Project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Team Members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>
                <a:solidFill>
                  <a:schemeClr val="lt1"/>
                </a:solidFill>
              </a:rPr>
              <a:t>Lucas Ferguson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>
                <a:solidFill>
                  <a:schemeClr val="lt1"/>
                </a:solidFill>
              </a:rPr>
              <a:t>Achraf Kamni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>
                <a:solidFill>
                  <a:schemeClr val="lt1"/>
                </a:solidFill>
              </a:rPr>
              <a:t>Damian Samano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>
                <a:solidFill>
                  <a:schemeClr val="lt1"/>
                </a:solidFill>
              </a:rPr>
              <a:t>Vishnu Thampuran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>
                <a:solidFill>
                  <a:schemeClr val="lt1"/>
                </a:solidFill>
              </a:rPr>
              <a:t>Iqtedar Uddin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>
                <a:solidFill>
                  <a:schemeClr val="lt1"/>
                </a:solidFill>
              </a:rPr>
              <a:t>Jason Zheng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4" name="Google Shape;94;p14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JPMorgan Chase Mentor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5" name="Google Shape;95;p14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>
                <a:solidFill>
                  <a:schemeClr val="lt1"/>
                </a:solidFill>
              </a:rPr>
              <a:t>Diana Dang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</a:rPr>
              <a:t>Problem Statement</a:t>
            </a:r>
            <a:endParaRPr b="1" sz="4800">
              <a:solidFill>
                <a:schemeClr val="lt1"/>
              </a:solidFill>
            </a:endParaRPr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>
                <a:solidFill>
                  <a:schemeClr val="lt1"/>
                </a:solidFill>
              </a:rPr>
              <a:t>College students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- Saving money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- Busy schedules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- New to budgeting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217150" y="0"/>
            <a:ext cx="4607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Project </a:t>
            </a:r>
            <a:r>
              <a:rPr b="1" lang="en-US">
                <a:solidFill>
                  <a:schemeClr val="lt1"/>
                </a:solidFill>
              </a:rPr>
              <a:t>Planning</a:t>
            </a:r>
            <a:r>
              <a:rPr b="1" lang="en-US">
                <a:solidFill>
                  <a:schemeClr val="lt1"/>
                </a:solidFill>
              </a:rPr>
              <a:t> 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273650" y="1174225"/>
            <a:ext cx="11706900" cy="544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</a:rPr>
              <a:t>Our </a:t>
            </a:r>
            <a:r>
              <a:rPr lang="en-US" sz="2200">
                <a:solidFill>
                  <a:schemeClr val="lt1"/>
                </a:solidFill>
              </a:rPr>
              <a:t>team worked on building mock-ups for a financial </a:t>
            </a:r>
            <a:r>
              <a:rPr lang="en-US" sz="2200">
                <a:solidFill>
                  <a:schemeClr val="lt1"/>
                </a:solidFill>
              </a:rPr>
              <a:t>budgeting</a:t>
            </a:r>
            <a:r>
              <a:rPr lang="en-US" sz="2200">
                <a:solidFill>
                  <a:schemeClr val="lt1"/>
                </a:solidFill>
              </a:rPr>
              <a:t> app that lets users track, analyze and enhance their spending habits.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</a:rPr>
              <a:t>Guiding Values:</a:t>
            </a:r>
            <a:r>
              <a:rPr b="1" lang="en-US" sz="2200">
                <a:solidFill>
                  <a:schemeClr val="lt1"/>
                </a:solidFill>
              </a:rPr>
              <a:t> </a:t>
            </a:r>
            <a:r>
              <a:rPr lang="en-US" sz="2200">
                <a:solidFill>
                  <a:schemeClr val="lt1"/>
                </a:solidFill>
              </a:rPr>
              <a:t>Scrum</a:t>
            </a:r>
            <a:r>
              <a:rPr lang="en-US" sz="2200">
                <a:solidFill>
                  <a:schemeClr val="lt1"/>
                </a:solidFill>
              </a:rPr>
              <a:t> and Agile frameworks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</a:rPr>
              <a:t>Progression of product development:</a:t>
            </a:r>
            <a:endParaRPr b="1" sz="24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 sz="2200">
                <a:solidFill>
                  <a:schemeClr val="lt1"/>
                </a:solidFill>
              </a:rPr>
              <a:t>Design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 sz="2200">
                <a:solidFill>
                  <a:schemeClr val="lt1"/>
                </a:solidFill>
              </a:rPr>
              <a:t>Implementation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 sz="2200">
                <a:solidFill>
                  <a:schemeClr val="lt1"/>
                </a:solidFill>
              </a:rPr>
              <a:t>Testing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</a:rPr>
              <a:t>Technologies Used: </a:t>
            </a:r>
            <a:endParaRPr b="1" sz="24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 sz="2200">
                <a:solidFill>
                  <a:schemeClr val="lt1"/>
                </a:solidFill>
              </a:rPr>
              <a:t>Miro 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 sz="2200">
                <a:solidFill>
                  <a:schemeClr val="lt1"/>
                </a:solidFill>
              </a:rPr>
              <a:t>Figma 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 sz="2200">
                <a:solidFill>
                  <a:schemeClr val="lt1"/>
                </a:solidFill>
              </a:rPr>
              <a:t>Zoom, Discord 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 sz="2200">
                <a:solidFill>
                  <a:schemeClr val="lt1"/>
                </a:solidFill>
              </a:rPr>
              <a:t>Trello </a:t>
            </a:r>
            <a:endParaRPr sz="2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</a:rPr>
              <a:t>Minimum Viable Product</a:t>
            </a:r>
            <a:r>
              <a:rPr b="1" lang="en-US" sz="4800">
                <a:solidFill>
                  <a:schemeClr val="lt1"/>
                </a:solidFill>
              </a:rPr>
              <a:t> </a:t>
            </a:r>
            <a:r>
              <a:rPr b="1" lang="en-US" sz="4800">
                <a:solidFill>
                  <a:schemeClr val="lt1"/>
                </a:solidFill>
              </a:rPr>
              <a:t>(M.V.P)</a:t>
            </a:r>
            <a:endParaRPr b="1" sz="4800">
              <a:solidFill>
                <a:schemeClr val="lt1"/>
              </a:solidFill>
            </a:endParaRPr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en-US">
                <a:solidFill>
                  <a:schemeClr val="lt1"/>
                </a:solidFill>
              </a:rPr>
              <a:t>Inputting</a:t>
            </a:r>
            <a:r>
              <a:rPr b="1" lang="en-US">
                <a:solidFill>
                  <a:schemeClr val="lt1"/>
                </a:solidFill>
              </a:rPr>
              <a:t> data</a:t>
            </a:r>
            <a:endParaRPr b="1">
              <a:solidFill>
                <a:schemeClr val="lt1"/>
              </a:solidFill>
            </a:endParaRPr>
          </a:p>
          <a:p>
            <a:pPr indent="-381000" lvl="0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-"/>
            </a:pPr>
            <a:r>
              <a:rPr lang="en-US" sz="2400">
                <a:solidFill>
                  <a:schemeClr val="lt1"/>
                </a:solidFill>
              </a:rPr>
              <a:t>Categorize data</a:t>
            </a:r>
            <a:endParaRPr sz="2400">
              <a:solidFill>
                <a:schemeClr val="lt1"/>
              </a:solidFill>
            </a:endParaRPr>
          </a:p>
          <a:p>
            <a:pPr indent="-381000" lvl="0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-"/>
            </a:pPr>
            <a:r>
              <a:rPr lang="en-US" sz="2400">
                <a:solidFill>
                  <a:schemeClr val="lt1"/>
                </a:solidFill>
              </a:rPr>
              <a:t>Recurring payments/income</a:t>
            </a:r>
            <a:endParaRPr sz="24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en-US">
                <a:solidFill>
                  <a:schemeClr val="lt1"/>
                </a:solidFill>
              </a:rPr>
              <a:t>List of transactions </a:t>
            </a:r>
            <a:endParaRPr b="1">
              <a:solidFill>
                <a:schemeClr val="lt1"/>
              </a:solidFill>
            </a:endParaRPr>
          </a:p>
          <a:p>
            <a:pPr indent="-381000" lvl="0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-"/>
            </a:pPr>
            <a:r>
              <a:rPr lang="en-US" sz="2400">
                <a:solidFill>
                  <a:schemeClr val="lt1"/>
                </a:solidFill>
              </a:rPr>
              <a:t>Filtering</a:t>
            </a:r>
            <a:endParaRPr sz="2400">
              <a:solidFill>
                <a:schemeClr val="lt1"/>
              </a:solidFill>
            </a:endParaRPr>
          </a:p>
          <a:p>
            <a:pPr indent="-381000" lvl="0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-"/>
            </a:pPr>
            <a:r>
              <a:rPr lang="en-US" sz="2400">
                <a:solidFill>
                  <a:schemeClr val="lt1"/>
                </a:solidFill>
              </a:rPr>
              <a:t>Organization</a:t>
            </a:r>
            <a:endParaRPr sz="24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en-US">
                <a:solidFill>
                  <a:schemeClr val="lt1"/>
                </a:solidFill>
              </a:rPr>
              <a:t>Analytics</a:t>
            </a:r>
            <a:endParaRPr b="1">
              <a:solidFill>
                <a:schemeClr val="lt1"/>
              </a:solidFill>
            </a:endParaRPr>
          </a:p>
          <a:p>
            <a:pPr indent="-381000" lvl="0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-"/>
            </a:pPr>
            <a:r>
              <a:rPr lang="en-US" sz="2400">
                <a:solidFill>
                  <a:schemeClr val="lt1"/>
                </a:solidFill>
              </a:rPr>
              <a:t>Visualizes information</a:t>
            </a:r>
            <a:endParaRPr sz="2400">
              <a:solidFill>
                <a:schemeClr val="lt1"/>
              </a:solidFill>
            </a:endParaRPr>
          </a:p>
          <a:p>
            <a:pPr indent="-381000" lvl="0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-"/>
            </a:pPr>
            <a:r>
              <a:rPr lang="en-US" sz="2400">
                <a:solidFill>
                  <a:schemeClr val="lt1"/>
                </a:solidFill>
              </a:rPr>
              <a:t>Different Time periods </a:t>
            </a:r>
            <a:endParaRPr sz="2400">
              <a:solidFill>
                <a:schemeClr val="lt1"/>
              </a:solidFill>
            </a:endParaRPr>
          </a:p>
          <a:p>
            <a:pPr indent="-381000" lvl="0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-"/>
            </a:pPr>
            <a:r>
              <a:rPr lang="en-US" sz="2400">
                <a:solidFill>
                  <a:schemeClr val="lt1"/>
                </a:solidFill>
              </a:rPr>
              <a:t>Goals/Budgeting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ctrTitle"/>
          </p:nvPr>
        </p:nvSpPr>
        <p:spPr>
          <a:xfrm>
            <a:off x="1524000" y="2235138"/>
            <a:ext cx="9144000" cy="2387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chemeClr val="lt1"/>
                </a:solidFill>
              </a:rPr>
              <a:t>Des</a:t>
            </a:r>
            <a:r>
              <a:rPr b="1" lang="en-US" sz="9600">
                <a:solidFill>
                  <a:schemeClr val="lt1"/>
                </a:solidFill>
              </a:rPr>
              <a:t>ign</a:t>
            </a:r>
            <a:r>
              <a:rPr b="1" lang="en-US" sz="9600">
                <a:solidFill>
                  <a:schemeClr val="lt1"/>
                </a:solidFill>
              </a:rPr>
              <a:t> Process</a:t>
            </a:r>
            <a:endParaRPr b="1" sz="96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000" y="54450"/>
            <a:ext cx="10930001" cy="674910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/>
          <p:nvPr>
            <p:ph type="title"/>
          </p:nvPr>
        </p:nvSpPr>
        <p:spPr>
          <a:xfrm>
            <a:off x="838200" y="674550"/>
            <a:ext cx="10515600" cy="191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/>
              <a:t>System</a:t>
            </a:r>
            <a:endParaRPr b="1"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/>
              <a:t>Context</a:t>
            </a:r>
            <a:endParaRPr b="1"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/>
              <a:t>Diagram</a:t>
            </a:r>
            <a:endParaRPr b="1" sz="4800"/>
          </a:p>
        </p:txBody>
      </p:sp>
      <p:sp>
        <p:nvSpPr>
          <p:cNvPr id="125" name="Google Shape;125;p19"/>
          <p:cNvSpPr txBox="1"/>
          <p:nvPr>
            <p:ph type="title"/>
          </p:nvPr>
        </p:nvSpPr>
        <p:spPr>
          <a:xfrm>
            <a:off x="838200" y="324775"/>
            <a:ext cx="10515600" cy="53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Design Process</a:t>
            </a:r>
            <a:endParaRPr b="1"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/>
          <p:nvPr/>
        </p:nvSpPr>
        <p:spPr>
          <a:xfrm>
            <a:off x="0" y="437150"/>
            <a:ext cx="3262200" cy="1906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0800" y="0"/>
            <a:ext cx="995119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>
            <p:ph type="title"/>
          </p:nvPr>
        </p:nvSpPr>
        <p:spPr>
          <a:xfrm>
            <a:off x="302400" y="1015075"/>
            <a:ext cx="2959800" cy="1248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/>
              <a:t>Component</a:t>
            </a:r>
            <a:endParaRPr b="1"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/>
              <a:t>Diagram</a:t>
            </a:r>
            <a:endParaRPr b="1" sz="4800"/>
          </a:p>
        </p:txBody>
      </p:sp>
      <p:sp>
        <p:nvSpPr>
          <p:cNvPr id="133" name="Google Shape;133;p20"/>
          <p:cNvSpPr txBox="1"/>
          <p:nvPr>
            <p:ph type="title"/>
          </p:nvPr>
        </p:nvSpPr>
        <p:spPr>
          <a:xfrm>
            <a:off x="302400" y="549375"/>
            <a:ext cx="2894100" cy="53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Design </a:t>
            </a:r>
            <a:r>
              <a:rPr b="1" lang="en-US" sz="3000"/>
              <a:t>Process</a:t>
            </a:r>
            <a:endParaRPr b="1"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>
            <p:ph type="title"/>
          </p:nvPr>
        </p:nvSpPr>
        <p:spPr>
          <a:xfrm>
            <a:off x="60775" y="24525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/>
              <a:t>Website Flowchart</a:t>
            </a:r>
            <a:endParaRPr b="1"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