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1" r:id="rId8"/>
    <p:sldId id="289" r:id="rId9"/>
    <p:sldId id="262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C3E71-32E9-4CED-A04E-0EB7AE893B9B}" v="5" dt="2021-11-15T14:22:13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01053-3A2E-4CEE-80F0-1C7BC5904D82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B8AD2-2B48-4D97-AEFF-2C155D09F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future study of IBC using naturalistic paradigms will need to control for the contributions of non-neural signal in the EEG. It may also treat this non-neural signal as a data source, by looking at synchrony between these movement-related signals, e.g., synchrony in EMG association with facial affect and vocalisations.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75A12-2B8D-E343-8C01-7275C28579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5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AD47-CDC2-431F-A804-614E5D11E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98655-EEEB-48BD-A61E-AC0665BF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6C01-B147-47BE-B914-4F87C4C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C1F4-45B0-4472-9211-8B1D8120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8CE5-32A9-42A1-8B44-06A3FD9F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B176-CACC-468C-9F76-376FD5AF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2C76E-B98A-4111-91C4-A4E7A7A81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91E3-D944-4AE2-8CD4-14556B09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4E66B-3E32-4733-A663-64446192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0235-EC0A-4C82-BF66-AC9EFC3B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12DBD-202B-40AB-916C-91C928D2A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F6EED-2DB5-4FFE-A9E5-2BC046C52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CC45-F8CB-4236-8F8B-C6F22C1B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34E7-F806-43DD-B37A-83A27206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A650-77BA-4DA1-8264-F411B3B8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7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D4D7-84F7-45B6-81E7-D0486B74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C250-F37F-41A7-817C-015BF618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C652-5481-43D2-A637-F447FFFA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E14B0-620B-4E3A-B122-C8F1DE3F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70615-69DB-41D7-8FF3-BE22B78C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2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D36-B603-489D-A182-8597DDAE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9991-8B8F-4095-92E7-81CF40ED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808E-17B9-40B8-B966-AB17116D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C4B96-F23D-4AF3-AE52-C91D3AD9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8A8C-DEEB-42BB-ADEF-CB788D80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71FF-1A56-41B6-9099-94E6E31A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F99D-D296-48B2-9E16-1DCB61166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2573A-2846-4CC6-9344-00D2F5BA1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7FA07-4F7A-4D5F-AD83-6ABA97F0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19E55-7AF2-4D06-B6BD-ECF9DD30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9CCAF-007A-43A2-A0EE-79D59050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18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66AE-BA38-46EB-918C-EDB6082D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9CB68-2986-40BC-9EB5-C20F2A0D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AB426-07FB-4C96-938E-C4E564466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8102D-DE4C-48D7-96FA-01878998F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4B8A0-ABA4-4702-883B-4E4F04CA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162F6-10E5-416A-9BC0-6B585F6B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3F7E0-01FD-46CE-A43E-8348152A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B7746-BF28-4FFF-AEA7-2459F756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5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5A8B-9D95-492B-8AD8-26B0ADD9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4C4BB-F9A9-40E4-9E7D-E8A727AA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4084-F548-4C36-9316-E7D8CFA9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826B4-C4CB-4C13-A9F6-C0EFCC1E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066B6-7E4A-42AE-BA85-77AA65C9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255BF-02AC-4778-8449-12093544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B086F-5D93-4404-85CE-043FF88A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5139-6D3F-47F4-A000-3A88160A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E18B-E122-461F-951C-FE5F38E7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4D2D4-A97A-423A-8C87-AFC1960D6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0BE25-596E-4504-AB07-ED662777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64A6-2500-493C-9D0B-DE7129F3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EC56-D28C-4096-8F49-12F32D31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0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F614-4B03-4317-8C80-8B7832E1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E6E3E-11FE-482E-8B82-17DE6191D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CD5D9-10FF-41CE-9AE2-59CE38A0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28DE9-FB43-4A3C-A4E2-908920CB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3123A-7B68-4659-9D93-F16B1CAB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BD648-3FD7-4A35-985D-69A43D6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0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01062-94FA-443B-96C4-8778DB91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3E9B-EEEC-4D02-8B65-154DCACA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C24-9BD3-4CAF-AE94-6682F10B5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0FF9-E354-42B1-A6E0-2A94BB57A543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34989-0495-4369-8770-564EF370C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AD90-2DE8-4FE0-9F50-CD87DC7A7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2D8B5-3B55-4790-86E6-4CA5AC079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44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C3A1B-523D-4207-BDDA-0BC2FC930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Basics of preprocessing for EEG data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3656E-FA8A-409D-87F4-1281D588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 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F560-512D-4BDB-846E-BF57241E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preprocessing is often data/ study/ lab dependent.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Overview a list of possible/ commonly used preprocessing steps for EEG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Different routines / programs depend on different amounts of user input/ experience.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13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2B3DE-4981-418B-B957-1072A714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Goals of preprocessing </a:t>
            </a:r>
            <a:endParaRPr lang="en-GB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F3EF-D461-49D6-B09A-8CD70F54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To isolate/ remove contributions to the EEG data that are unrelated/ not generated by brain activity – maximize signal to noise</a:t>
            </a:r>
          </a:p>
          <a:p>
            <a:endParaRPr lang="en-US" dirty="0"/>
          </a:p>
          <a:p>
            <a:r>
              <a:rPr lang="en-US" dirty="0"/>
              <a:t>Also, possible to attenuate the signal at certain frequencies</a:t>
            </a:r>
          </a:p>
          <a:p>
            <a:endParaRPr lang="en-US" dirty="0"/>
          </a:p>
          <a:p>
            <a:r>
              <a:rPr lang="en-US" dirty="0"/>
              <a:t>Prepare the data for analysis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1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CDE8F-8008-42FF-B1E1-07919EB9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Overview of possible preprocessing steps </a:t>
            </a:r>
            <a:endParaRPr lang="en-GB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E2D4-E696-495A-85CB-3514B917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 of steps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1.Import and split dual EEG data.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High pass filter data (e.g., .5Hz)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Remove line noise.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Low pass filter.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Re-Reference </a:t>
            </a:r>
            <a:r>
              <a:rPr lang="en-US" sz="2400">
                <a:latin typeface="Calibri" panose="020F0502020204030204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robust average reference).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Identify/ interpolate bad channels.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Remove bad continuous data segments.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 </a:t>
            </a:r>
            <a:r>
              <a:rPr lang="en-US" sz="2400">
                <a:latin typeface="Calibri" panose="020F0502020204030204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ICA.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 Identify and remove ‘artifactual’ ICA components.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>
                <a:latin typeface="Calibri" panose="020F0502020204030204"/>
              </a:rPr>
              <a:t>10. Epoch data around important events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84192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D303-F9C3-424C-8487-63844862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00" y="4385667"/>
            <a:ext cx="5721268" cy="25632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Problem: Compared to screen-based tasks our data is time locked to artifact </a:t>
            </a:r>
            <a:r>
              <a:rPr lang="en-US" dirty="0" err="1"/>
              <a:t>e.g</a:t>
            </a:r>
            <a:r>
              <a:rPr lang="en-US" dirty="0"/>
              <a:t> the movement of the eyes</a:t>
            </a:r>
          </a:p>
          <a:p>
            <a:endParaRPr lang="en-US" dirty="0"/>
          </a:p>
          <a:p>
            <a:r>
              <a:rPr lang="en-US" dirty="0"/>
              <a:t>Solution: More work on optimization of source separation techniques with child/infant EEG.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85F3E-5A54-487A-82C5-DE33EF65AAA9}"/>
              </a:ext>
            </a:extLst>
          </p:cNvPr>
          <p:cNvSpPr txBox="1"/>
          <p:nvPr/>
        </p:nvSpPr>
        <p:spPr>
          <a:xfrm>
            <a:off x="474900" y="73402"/>
            <a:ext cx="1141996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/>
              <a:t>2 – during naturalistic/free viewing paradigms eye movements are time locked.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3F4B06-B156-4CF5-92A0-5F3B9904158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8" b="53131"/>
          <a:stretch/>
        </p:blipFill>
        <p:spPr>
          <a:xfrm>
            <a:off x="474900" y="869297"/>
            <a:ext cx="6019331" cy="3039962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8A7E27-F156-FA4E-B790-A9A8C597A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177" y="838814"/>
            <a:ext cx="3800973" cy="2849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F4A7E-BFD3-3941-B920-F3C474CEC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455" y="3854087"/>
            <a:ext cx="3726418" cy="2793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6A719C-2D57-5A4F-8AB8-D9BAF1F1849C}"/>
              </a:ext>
            </a:extLst>
          </p:cNvPr>
          <p:cNvSpPr txBox="1"/>
          <p:nvPr/>
        </p:nvSpPr>
        <p:spPr>
          <a:xfrm>
            <a:off x="7722956" y="1083982"/>
            <a:ext cx="123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9AF4B-8AC1-8841-8506-AB6ADBA4CADE}"/>
              </a:ext>
            </a:extLst>
          </p:cNvPr>
          <p:cNvSpPr txBox="1"/>
          <p:nvPr/>
        </p:nvSpPr>
        <p:spPr>
          <a:xfrm>
            <a:off x="7747472" y="4084538"/>
            <a:ext cx="123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Occipital</a:t>
            </a:r>
          </a:p>
        </p:txBody>
      </p:sp>
    </p:spTree>
    <p:extLst>
      <p:ext uri="{BB962C8B-B14F-4D97-AF65-F5344CB8AC3E}">
        <p14:creationId xmlns:p14="http://schemas.microsoft.com/office/powerpoint/2010/main" val="181861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CB9D5-4D2E-4448-8F6F-0E4252F3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056957"/>
            <a:ext cx="4777381" cy="457434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CC9B-4BC7-F24F-B765-C7A2E9ED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/>
              <a:t>Independent components analysis</a:t>
            </a:r>
          </a:p>
          <a:p>
            <a:endParaRPr lang="en-US" sz="2400"/>
          </a:p>
          <a:p>
            <a:endParaRPr lang="en-US" sz="2400"/>
          </a:p>
          <a:p>
            <a:r>
              <a:rPr lang="en-GB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applied to EEG data, ICA separates the contributing sources to the scalp EEG into additive subcomponents, with varying contributions to the overall signal (Rutledge and Bouveresse, 2013; Makeig et al., 1996). Each ICA component typically contains a varying mix of neural and artifactual signals.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1449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153FC-3EF8-4565-A576-067E8FA3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Identifying and removing ‘artifactual’ ICA components.</a:t>
            </a:r>
            <a:br>
              <a:rPr lang="en-US">
                <a:solidFill>
                  <a:srgbClr val="FFFFFF"/>
                </a:solidFill>
              </a:rPr>
            </a:b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D418-C9DD-4EE6-BDBE-061F1B7A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/>
              <a:t>Typically, researchers manually select which ICA component to keep/remove, based on </a:t>
            </a:r>
            <a:r>
              <a:rPr lang="en-GB" sz="2400">
                <a:latin typeface="Times New Roman" panose="02020603050405020304" pitchFamily="18" charset="0"/>
              </a:rPr>
              <a:t>c</a:t>
            </a:r>
            <a:r>
              <a:rPr lang="en-GB" sz="2400">
                <a:latin typeface="Times New Roman" panose="02020603050405020304" pitchFamily="18" charset="0"/>
                <a:ea typeface="Times New Roman" panose="02020603050405020304" pitchFamily="18" charset="0"/>
              </a:rPr>
              <a:t>onsideration of each component’s time-frequency and topographical properties</a:t>
            </a:r>
          </a:p>
          <a:p>
            <a:endParaRPr lang="en-GB" sz="2400">
              <a:latin typeface="Times New Roman" panose="02020603050405020304" pitchFamily="18" charset="0"/>
            </a:endParaRPr>
          </a:p>
          <a:p>
            <a:r>
              <a:rPr lang="en-US" sz="2400"/>
              <a:t>This process can be very time consuming</a:t>
            </a:r>
          </a:p>
          <a:p>
            <a:endParaRPr lang="en-US" sz="2400"/>
          </a:p>
          <a:p>
            <a:r>
              <a:rPr lang="en-US" sz="2400"/>
              <a:t>Requires knowledge/ experience of what to look for Freely available systems can also automate this process</a:t>
            </a:r>
          </a:p>
          <a:p>
            <a:endParaRPr lang="en-US" sz="2400"/>
          </a:p>
          <a:p>
            <a:r>
              <a:rPr lang="en-US" sz="2400"/>
              <a:t>Some systems (e.g., </a:t>
            </a:r>
            <a:r>
              <a:rPr lang="en-US" sz="2400" err="1"/>
              <a:t>imara</a:t>
            </a:r>
            <a:r>
              <a:rPr lang="en-US" sz="2400"/>
              <a:t>) provide rapid automated identification of artifactual ICA components 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78833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01EE25AE140648B068FBB1EEF3268D" ma:contentTypeVersion="11" ma:contentTypeDescription="Create a new document." ma:contentTypeScope="" ma:versionID="f49ed8c91c8e22569524aa303791fb53">
  <xsd:schema xmlns:xsd="http://www.w3.org/2001/XMLSchema" xmlns:xs="http://www.w3.org/2001/XMLSchema" xmlns:p="http://schemas.microsoft.com/office/2006/metadata/properties" xmlns:ns3="78b175e2-88b1-4d97-b4e4-038eca0ba2e4" xmlns:ns4="a01ddd90-74de-4166-9da3-6e6b09833aaa" targetNamespace="http://schemas.microsoft.com/office/2006/metadata/properties" ma:root="true" ma:fieldsID="ec4ae96284f670b2a786ba87f17ad1b6" ns3:_="" ns4:_="">
    <xsd:import namespace="78b175e2-88b1-4d97-b4e4-038eca0ba2e4"/>
    <xsd:import namespace="a01ddd90-74de-4166-9da3-6e6b09833a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175e2-88b1-4d97-b4e4-038eca0ba2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ddd90-74de-4166-9da3-6e6b09833aa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0E0A91-C800-4B20-8725-7B3256C35F5E}">
  <ds:schemaRefs>
    <ds:schemaRef ds:uri="http://purl.org/dc/elements/1.1/"/>
    <ds:schemaRef ds:uri="a01ddd90-74de-4166-9da3-6e6b09833aaa"/>
    <ds:schemaRef ds:uri="http://schemas.microsoft.com/office/2006/metadata/properties"/>
    <ds:schemaRef ds:uri="http://schemas.openxmlformats.org/package/2006/metadata/core-properties"/>
    <ds:schemaRef ds:uri="http://purl.org/dc/dcmitype/"/>
    <ds:schemaRef ds:uri="78b175e2-88b1-4d97-b4e4-038eca0ba2e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BC6B62A-8A54-40EA-B5B7-71156F93F5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287709-7FAE-4CB5-B814-264CFDD4B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175e2-88b1-4d97-b4e4-038eca0ba2e4"/>
    <ds:schemaRef ds:uri="a01ddd90-74de-4166-9da3-6e6b09833a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418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Basics of preprocessing for EEG data</vt:lpstr>
      <vt:lpstr>Intro </vt:lpstr>
      <vt:lpstr>Goals of preprocessing </vt:lpstr>
      <vt:lpstr>Overview of possible preprocessing steps </vt:lpstr>
      <vt:lpstr>PowerPoint Presentation</vt:lpstr>
      <vt:lpstr>PowerPoint Presentation</vt:lpstr>
      <vt:lpstr>Identifying and removing ‘artifactual’ ICA components.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ofpreprocessing for EEG data</dc:title>
  <dc:creator>Ira MARRIOTT HARESIGN</dc:creator>
  <cp:lastModifiedBy>Ira MARRIOTT HARESIGN</cp:lastModifiedBy>
  <cp:revision>3</cp:revision>
  <dcterms:created xsi:type="dcterms:W3CDTF">2021-11-15T12:51:36Z</dcterms:created>
  <dcterms:modified xsi:type="dcterms:W3CDTF">2021-11-17T08:36:16Z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0x010100B201EE25AE140648B068FBB1EEF3268D</vt:lpwstr>
  </property>
</Properties>
</file>