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62" r:id="rId3"/>
    <p:sldId id="263" r:id="rId4"/>
    <p:sldId id="264" r:id="rId5"/>
    <p:sldId id="265" r:id="rId6"/>
    <p:sldId id="269" r:id="rId7"/>
    <p:sldId id="266" r:id="rId8"/>
    <p:sldId id="267" r:id="rId9"/>
    <p:sldId id="270" r:id="rId10"/>
    <p:sldId id="293" r:id="rId11"/>
    <p:sldId id="294" r:id="rId12"/>
    <p:sldId id="305" r:id="rId13"/>
    <p:sldId id="271" r:id="rId14"/>
    <p:sldId id="291" r:id="rId15"/>
    <p:sldId id="273" r:id="rId16"/>
    <p:sldId id="297" r:id="rId17"/>
    <p:sldId id="298" r:id="rId18"/>
    <p:sldId id="292" r:id="rId19"/>
    <p:sldId id="257" r:id="rId20"/>
    <p:sldId id="258" r:id="rId21"/>
    <p:sldId id="295" r:id="rId22"/>
    <p:sldId id="259" r:id="rId23"/>
    <p:sldId id="296" r:id="rId24"/>
    <p:sldId id="261" r:id="rId25"/>
    <p:sldId id="302" r:id="rId26"/>
    <p:sldId id="299" r:id="rId27"/>
    <p:sldId id="303" r:id="rId28"/>
    <p:sldId id="300" r:id="rId29"/>
    <p:sldId id="304" r:id="rId30"/>
    <p:sldId id="30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8"/>
    <p:restoredTop sz="94635"/>
  </p:normalViewPr>
  <p:slideViewPr>
    <p:cSldViewPr snapToGrid="0" snapToObjects="1">
      <p:cViewPr varScale="1">
        <p:scale>
          <a:sx n="108" d="100"/>
          <a:sy n="108" d="100"/>
        </p:scale>
        <p:origin x="1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F54A9-79A7-3C43-A9A3-7863C87F8B92}" type="datetimeFigureOut">
              <a:rPr lang="en-US" smtClean="0"/>
              <a:t>11/19/2021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AE8C40-E89C-E44A-AECD-9FA1562D328D}" type="slidenum">
              <a:rPr lang="en-US" smtClean="0"/>
              <a:t>‹#›</a:t>
            </a:fld>
            <a:endParaRPr lang="en-US"/>
          </a:p>
        </p:txBody>
      </p:sp>
    </p:spTree>
    <p:extLst>
      <p:ext uri="{BB962C8B-B14F-4D97-AF65-F5344CB8AC3E}">
        <p14:creationId xmlns:p14="http://schemas.microsoft.com/office/powerpoint/2010/main" val="2656252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Examining concurrent IBE through correlations is one of the simplest and most flexible techniques. Zero-lag concurrent IBE can simply be measured by calculating correlation coefficients between two time series. Spearman’s correlation is generally favoured due to its invariance to non-normally distributed and outlier prone data (Cohen, 2014). The same analysis can be applied either to the amplitude of the brain signal or to the power in particular frequency bands. The accompanying code for this section allows the reader to compute single-trial correlations (Spearman’s rho) at each time-frequency point, between pairs of electrodes (e.g., using data from </a:t>
            </a:r>
            <a:r>
              <a:rPr lang="en-GB" dirty="0" err="1"/>
              <a:t>Cz</a:t>
            </a:r>
            <a:r>
              <a:rPr lang="en-GB" dirty="0"/>
              <a:t> from person one and </a:t>
            </a:r>
            <a:r>
              <a:rPr lang="en-GB" dirty="0" err="1"/>
              <a:t>Cz</a:t>
            </a:r>
            <a:r>
              <a:rPr lang="en-GB" dirty="0"/>
              <a:t> from person two). </a:t>
            </a:r>
          </a:p>
          <a:p>
            <a:endParaRPr lang="en-US" dirty="0"/>
          </a:p>
        </p:txBody>
      </p:sp>
      <p:sp>
        <p:nvSpPr>
          <p:cNvPr id="4" name="Slide Number Placeholder 3"/>
          <p:cNvSpPr>
            <a:spLocks noGrp="1"/>
          </p:cNvSpPr>
          <p:nvPr>
            <p:ph type="sldNum" sz="quarter" idx="5"/>
          </p:nvPr>
        </p:nvSpPr>
        <p:spPr/>
        <p:txBody>
          <a:bodyPr/>
          <a:lstStyle/>
          <a:p>
            <a:fld id="{067FF646-BD7E-F34E-A97C-40A04ACABA16}" type="slidenum">
              <a:rPr lang="en-US" smtClean="0"/>
              <a:t>21</a:t>
            </a:fld>
            <a:endParaRPr lang="en-US"/>
          </a:p>
        </p:txBody>
      </p:sp>
    </p:spTree>
    <p:extLst>
      <p:ext uri="{BB962C8B-B14F-4D97-AF65-F5344CB8AC3E}">
        <p14:creationId xmlns:p14="http://schemas.microsoft.com/office/powerpoint/2010/main" val="125578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74946-3F37-E14E-8637-88183E918F6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9D11AE3-9732-514D-AB54-1FDA5B9962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9033C62-8D4B-274C-825E-7EAA32A5F81B}"/>
              </a:ext>
            </a:extLst>
          </p:cNvPr>
          <p:cNvSpPr>
            <a:spLocks noGrp="1"/>
          </p:cNvSpPr>
          <p:nvPr>
            <p:ph type="dt" sz="half" idx="10"/>
          </p:nvPr>
        </p:nvSpPr>
        <p:spPr/>
        <p:txBody>
          <a:bodyPr/>
          <a:lstStyle/>
          <a:p>
            <a:fld id="{A160961E-4E88-EE4D-BB72-030761872259}" type="datetimeFigureOut">
              <a:rPr lang="en-US" smtClean="0"/>
              <a:t>11/19/2021</a:t>
            </a:fld>
            <a:endParaRPr lang="en-US"/>
          </a:p>
        </p:txBody>
      </p:sp>
      <p:sp>
        <p:nvSpPr>
          <p:cNvPr id="5" name="Footer Placeholder 4">
            <a:extLst>
              <a:ext uri="{FF2B5EF4-FFF2-40B4-BE49-F238E27FC236}">
                <a16:creationId xmlns:a16="http://schemas.microsoft.com/office/drawing/2014/main" id="{0D891B0C-8DBB-0946-87C5-13E22A635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0415E-ABFF-824A-94E2-1456BB2328B7}"/>
              </a:ext>
            </a:extLst>
          </p:cNvPr>
          <p:cNvSpPr>
            <a:spLocks noGrp="1"/>
          </p:cNvSpPr>
          <p:nvPr>
            <p:ph type="sldNum" sz="quarter" idx="12"/>
          </p:nvPr>
        </p:nvSpPr>
        <p:spPr/>
        <p:txBody>
          <a:bodyPr/>
          <a:lstStyle/>
          <a:p>
            <a:fld id="{B40D8421-BDF9-CB4B-8888-C2B7AFF8F110}" type="slidenum">
              <a:rPr lang="en-US" smtClean="0"/>
              <a:t>‹#›</a:t>
            </a:fld>
            <a:endParaRPr lang="en-US"/>
          </a:p>
        </p:txBody>
      </p:sp>
    </p:spTree>
    <p:extLst>
      <p:ext uri="{BB962C8B-B14F-4D97-AF65-F5344CB8AC3E}">
        <p14:creationId xmlns:p14="http://schemas.microsoft.com/office/powerpoint/2010/main" val="907814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5724-0FEE-BF47-ADA6-782039C037A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6748359-C7D2-1B4B-89E0-E4DC1C4B7CC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684413-5BD7-3C4D-AC04-C6808CF10B02}"/>
              </a:ext>
            </a:extLst>
          </p:cNvPr>
          <p:cNvSpPr>
            <a:spLocks noGrp="1"/>
          </p:cNvSpPr>
          <p:nvPr>
            <p:ph type="dt" sz="half" idx="10"/>
          </p:nvPr>
        </p:nvSpPr>
        <p:spPr/>
        <p:txBody>
          <a:bodyPr/>
          <a:lstStyle/>
          <a:p>
            <a:fld id="{A160961E-4E88-EE4D-BB72-030761872259}" type="datetimeFigureOut">
              <a:rPr lang="en-US" smtClean="0"/>
              <a:t>11/19/2021</a:t>
            </a:fld>
            <a:endParaRPr lang="en-US"/>
          </a:p>
        </p:txBody>
      </p:sp>
      <p:sp>
        <p:nvSpPr>
          <p:cNvPr id="5" name="Footer Placeholder 4">
            <a:extLst>
              <a:ext uri="{FF2B5EF4-FFF2-40B4-BE49-F238E27FC236}">
                <a16:creationId xmlns:a16="http://schemas.microsoft.com/office/drawing/2014/main" id="{219163C0-491B-CB4B-AD25-A72FF8AE7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3DDD8-D414-8B49-BCEF-D356BCCDC90D}"/>
              </a:ext>
            </a:extLst>
          </p:cNvPr>
          <p:cNvSpPr>
            <a:spLocks noGrp="1"/>
          </p:cNvSpPr>
          <p:nvPr>
            <p:ph type="sldNum" sz="quarter" idx="12"/>
          </p:nvPr>
        </p:nvSpPr>
        <p:spPr/>
        <p:txBody>
          <a:bodyPr/>
          <a:lstStyle/>
          <a:p>
            <a:fld id="{B40D8421-BDF9-CB4B-8888-C2B7AFF8F110}" type="slidenum">
              <a:rPr lang="en-US" smtClean="0"/>
              <a:t>‹#›</a:t>
            </a:fld>
            <a:endParaRPr lang="en-US"/>
          </a:p>
        </p:txBody>
      </p:sp>
    </p:spTree>
    <p:extLst>
      <p:ext uri="{BB962C8B-B14F-4D97-AF65-F5344CB8AC3E}">
        <p14:creationId xmlns:p14="http://schemas.microsoft.com/office/powerpoint/2010/main" val="866074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58612B-5A8C-0941-90EB-686926C7FE4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75CEE64-0F21-5044-98D4-639C6B595AA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DCE11D-0B86-B648-94EB-4F7C43B135CE}"/>
              </a:ext>
            </a:extLst>
          </p:cNvPr>
          <p:cNvSpPr>
            <a:spLocks noGrp="1"/>
          </p:cNvSpPr>
          <p:nvPr>
            <p:ph type="dt" sz="half" idx="10"/>
          </p:nvPr>
        </p:nvSpPr>
        <p:spPr/>
        <p:txBody>
          <a:bodyPr/>
          <a:lstStyle/>
          <a:p>
            <a:fld id="{A160961E-4E88-EE4D-BB72-030761872259}" type="datetimeFigureOut">
              <a:rPr lang="en-US" smtClean="0"/>
              <a:t>11/19/2021</a:t>
            </a:fld>
            <a:endParaRPr lang="en-US"/>
          </a:p>
        </p:txBody>
      </p:sp>
      <p:sp>
        <p:nvSpPr>
          <p:cNvPr id="5" name="Footer Placeholder 4">
            <a:extLst>
              <a:ext uri="{FF2B5EF4-FFF2-40B4-BE49-F238E27FC236}">
                <a16:creationId xmlns:a16="http://schemas.microsoft.com/office/drawing/2014/main" id="{3AD358F5-0485-7249-943B-2C11FF8C1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A09829-BC73-B04B-942A-F64DF7EB563C}"/>
              </a:ext>
            </a:extLst>
          </p:cNvPr>
          <p:cNvSpPr>
            <a:spLocks noGrp="1"/>
          </p:cNvSpPr>
          <p:nvPr>
            <p:ph type="sldNum" sz="quarter" idx="12"/>
          </p:nvPr>
        </p:nvSpPr>
        <p:spPr/>
        <p:txBody>
          <a:bodyPr/>
          <a:lstStyle/>
          <a:p>
            <a:fld id="{B40D8421-BDF9-CB4B-8888-C2B7AFF8F110}" type="slidenum">
              <a:rPr lang="en-US" smtClean="0"/>
              <a:t>‹#›</a:t>
            </a:fld>
            <a:endParaRPr lang="en-US"/>
          </a:p>
        </p:txBody>
      </p:sp>
    </p:spTree>
    <p:extLst>
      <p:ext uri="{BB962C8B-B14F-4D97-AF65-F5344CB8AC3E}">
        <p14:creationId xmlns:p14="http://schemas.microsoft.com/office/powerpoint/2010/main" val="923687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F2B4-2A88-A140-8CAB-FA07E1B6164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303336-D9CC-2247-820C-994A206ABA0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3CEDB9C-F291-B94E-9800-40DBE3220C07}"/>
              </a:ext>
            </a:extLst>
          </p:cNvPr>
          <p:cNvSpPr>
            <a:spLocks noGrp="1"/>
          </p:cNvSpPr>
          <p:nvPr>
            <p:ph type="dt" sz="half" idx="10"/>
          </p:nvPr>
        </p:nvSpPr>
        <p:spPr/>
        <p:txBody>
          <a:bodyPr/>
          <a:lstStyle/>
          <a:p>
            <a:fld id="{A160961E-4E88-EE4D-BB72-030761872259}" type="datetimeFigureOut">
              <a:rPr lang="en-US" smtClean="0"/>
              <a:t>11/19/2021</a:t>
            </a:fld>
            <a:endParaRPr lang="en-US"/>
          </a:p>
        </p:txBody>
      </p:sp>
      <p:sp>
        <p:nvSpPr>
          <p:cNvPr id="5" name="Footer Placeholder 4">
            <a:extLst>
              <a:ext uri="{FF2B5EF4-FFF2-40B4-BE49-F238E27FC236}">
                <a16:creationId xmlns:a16="http://schemas.microsoft.com/office/drawing/2014/main" id="{D6534640-2920-8246-90F4-833455DFB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A511D-47FA-4E43-9E5C-E5662E750842}"/>
              </a:ext>
            </a:extLst>
          </p:cNvPr>
          <p:cNvSpPr>
            <a:spLocks noGrp="1"/>
          </p:cNvSpPr>
          <p:nvPr>
            <p:ph type="sldNum" sz="quarter" idx="12"/>
          </p:nvPr>
        </p:nvSpPr>
        <p:spPr/>
        <p:txBody>
          <a:bodyPr/>
          <a:lstStyle/>
          <a:p>
            <a:fld id="{B40D8421-BDF9-CB4B-8888-C2B7AFF8F110}" type="slidenum">
              <a:rPr lang="en-US" smtClean="0"/>
              <a:t>‹#›</a:t>
            </a:fld>
            <a:endParaRPr lang="en-US"/>
          </a:p>
        </p:txBody>
      </p:sp>
    </p:spTree>
    <p:extLst>
      <p:ext uri="{BB962C8B-B14F-4D97-AF65-F5344CB8AC3E}">
        <p14:creationId xmlns:p14="http://schemas.microsoft.com/office/powerpoint/2010/main" val="255335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EA3B-5B7E-1B46-A51F-E4AC5AFE515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6C1605F-F392-2D4B-8688-9A76C51092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61DC0A2-7ED5-6042-9479-F988169BE783}"/>
              </a:ext>
            </a:extLst>
          </p:cNvPr>
          <p:cNvSpPr>
            <a:spLocks noGrp="1"/>
          </p:cNvSpPr>
          <p:nvPr>
            <p:ph type="dt" sz="half" idx="10"/>
          </p:nvPr>
        </p:nvSpPr>
        <p:spPr/>
        <p:txBody>
          <a:bodyPr/>
          <a:lstStyle/>
          <a:p>
            <a:fld id="{A160961E-4E88-EE4D-BB72-030761872259}" type="datetimeFigureOut">
              <a:rPr lang="en-US" smtClean="0"/>
              <a:t>11/19/2021</a:t>
            </a:fld>
            <a:endParaRPr lang="en-US"/>
          </a:p>
        </p:txBody>
      </p:sp>
      <p:sp>
        <p:nvSpPr>
          <p:cNvPr id="5" name="Footer Placeholder 4">
            <a:extLst>
              <a:ext uri="{FF2B5EF4-FFF2-40B4-BE49-F238E27FC236}">
                <a16:creationId xmlns:a16="http://schemas.microsoft.com/office/drawing/2014/main" id="{2BB2AAD0-DB4F-1C4E-A820-6472C2E39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7D644-8B08-3240-8806-887009DBA665}"/>
              </a:ext>
            </a:extLst>
          </p:cNvPr>
          <p:cNvSpPr>
            <a:spLocks noGrp="1"/>
          </p:cNvSpPr>
          <p:nvPr>
            <p:ph type="sldNum" sz="quarter" idx="12"/>
          </p:nvPr>
        </p:nvSpPr>
        <p:spPr/>
        <p:txBody>
          <a:bodyPr/>
          <a:lstStyle/>
          <a:p>
            <a:fld id="{B40D8421-BDF9-CB4B-8888-C2B7AFF8F110}" type="slidenum">
              <a:rPr lang="en-US" smtClean="0"/>
              <a:t>‹#›</a:t>
            </a:fld>
            <a:endParaRPr lang="en-US"/>
          </a:p>
        </p:txBody>
      </p:sp>
    </p:spTree>
    <p:extLst>
      <p:ext uri="{BB962C8B-B14F-4D97-AF65-F5344CB8AC3E}">
        <p14:creationId xmlns:p14="http://schemas.microsoft.com/office/powerpoint/2010/main" val="395650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B669-00E0-304A-80DA-F4E6753504D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EC563AD-ADF5-ED43-AB14-FD902BD4ED7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D81116E-A848-A543-AFD4-0F53223F855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B55C0F3-0A00-FF4C-9CC5-AD072F7DCEA2}"/>
              </a:ext>
            </a:extLst>
          </p:cNvPr>
          <p:cNvSpPr>
            <a:spLocks noGrp="1"/>
          </p:cNvSpPr>
          <p:nvPr>
            <p:ph type="dt" sz="half" idx="10"/>
          </p:nvPr>
        </p:nvSpPr>
        <p:spPr/>
        <p:txBody>
          <a:bodyPr/>
          <a:lstStyle/>
          <a:p>
            <a:fld id="{A160961E-4E88-EE4D-BB72-030761872259}" type="datetimeFigureOut">
              <a:rPr lang="en-US" smtClean="0"/>
              <a:t>11/19/2021</a:t>
            </a:fld>
            <a:endParaRPr lang="en-US"/>
          </a:p>
        </p:txBody>
      </p:sp>
      <p:sp>
        <p:nvSpPr>
          <p:cNvPr id="6" name="Footer Placeholder 5">
            <a:extLst>
              <a:ext uri="{FF2B5EF4-FFF2-40B4-BE49-F238E27FC236}">
                <a16:creationId xmlns:a16="http://schemas.microsoft.com/office/drawing/2014/main" id="{753C73A2-7E6B-F148-8648-265D7CD8C2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380EE-2C3E-9D49-AC5B-31DCA5BE69B7}"/>
              </a:ext>
            </a:extLst>
          </p:cNvPr>
          <p:cNvSpPr>
            <a:spLocks noGrp="1"/>
          </p:cNvSpPr>
          <p:nvPr>
            <p:ph type="sldNum" sz="quarter" idx="12"/>
          </p:nvPr>
        </p:nvSpPr>
        <p:spPr/>
        <p:txBody>
          <a:bodyPr/>
          <a:lstStyle/>
          <a:p>
            <a:fld id="{B40D8421-BDF9-CB4B-8888-C2B7AFF8F110}" type="slidenum">
              <a:rPr lang="en-US" smtClean="0"/>
              <a:t>‹#›</a:t>
            </a:fld>
            <a:endParaRPr lang="en-US"/>
          </a:p>
        </p:txBody>
      </p:sp>
    </p:spTree>
    <p:extLst>
      <p:ext uri="{BB962C8B-B14F-4D97-AF65-F5344CB8AC3E}">
        <p14:creationId xmlns:p14="http://schemas.microsoft.com/office/powerpoint/2010/main" val="3706361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403F1-AF9A-8541-A06E-4514A78EAB8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E5CBB81-0EC0-F843-AD85-FCFA4802A3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AECB350-D9B4-9143-BF6F-552AB54E93A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C205475-C7A4-8E4D-8E14-DF23E4B306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AC69839-2341-E843-864A-AE5861A9F22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695E0CD-8BEE-8645-B7B1-5C424419181E}"/>
              </a:ext>
            </a:extLst>
          </p:cNvPr>
          <p:cNvSpPr>
            <a:spLocks noGrp="1"/>
          </p:cNvSpPr>
          <p:nvPr>
            <p:ph type="dt" sz="half" idx="10"/>
          </p:nvPr>
        </p:nvSpPr>
        <p:spPr/>
        <p:txBody>
          <a:bodyPr/>
          <a:lstStyle/>
          <a:p>
            <a:fld id="{A160961E-4E88-EE4D-BB72-030761872259}" type="datetimeFigureOut">
              <a:rPr lang="en-US" smtClean="0"/>
              <a:t>11/19/2021</a:t>
            </a:fld>
            <a:endParaRPr lang="en-US"/>
          </a:p>
        </p:txBody>
      </p:sp>
      <p:sp>
        <p:nvSpPr>
          <p:cNvPr id="8" name="Footer Placeholder 7">
            <a:extLst>
              <a:ext uri="{FF2B5EF4-FFF2-40B4-BE49-F238E27FC236}">
                <a16:creationId xmlns:a16="http://schemas.microsoft.com/office/drawing/2014/main" id="{3EE6EED1-00CE-B34E-9B44-3029751DC9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2B33E0-6606-294D-A945-1732F0D9B791}"/>
              </a:ext>
            </a:extLst>
          </p:cNvPr>
          <p:cNvSpPr>
            <a:spLocks noGrp="1"/>
          </p:cNvSpPr>
          <p:nvPr>
            <p:ph type="sldNum" sz="quarter" idx="12"/>
          </p:nvPr>
        </p:nvSpPr>
        <p:spPr/>
        <p:txBody>
          <a:bodyPr/>
          <a:lstStyle/>
          <a:p>
            <a:fld id="{B40D8421-BDF9-CB4B-8888-C2B7AFF8F110}" type="slidenum">
              <a:rPr lang="en-US" smtClean="0"/>
              <a:t>‹#›</a:t>
            </a:fld>
            <a:endParaRPr lang="en-US"/>
          </a:p>
        </p:txBody>
      </p:sp>
    </p:spTree>
    <p:extLst>
      <p:ext uri="{BB962C8B-B14F-4D97-AF65-F5344CB8AC3E}">
        <p14:creationId xmlns:p14="http://schemas.microsoft.com/office/powerpoint/2010/main" val="3140630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9256-FFAE-0041-A1A2-A3A4E7E0DC9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1D72CAD-9AC7-3447-A02C-439B1636D669}"/>
              </a:ext>
            </a:extLst>
          </p:cNvPr>
          <p:cNvSpPr>
            <a:spLocks noGrp="1"/>
          </p:cNvSpPr>
          <p:nvPr>
            <p:ph type="dt" sz="half" idx="10"/>
          </p:nvPr>
        </p:nvSpPr>
        <p:spPr/>
        <p:txBody>
          <a:bodyPr/>
          <a:lstStyle/>
          <a:p>
            <a:fld id="{A160961E-4E88-EE4D-BB72-030761872259}" type="datetimeFigureOut">
              <a:rPr lang="en-US" smtClean="0"/>
              <a:t>11/19/2021</a:t>
            </a:fld>
            <a:endParaRPr lang="en-US"/>
          </a:p>
        </p:txBody>
      </p:sp>
      <p:sp>
        <p:nvSpPr>
          <p:cNvPr id="4" name="Footer Placeholder 3">
            <a:extLst>
              <a:ext uri="{FF2B5EF4-FFF2-40B4-BE49-F238E27FC236}">
                <a16:creationId xmlns:a16="http://schemas.microsoft.com/office/drawing/2014/main" id="{FD230351-9AC5-5B46-BA39-425CA02A04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57245B-24C9-5642-A656-3E2BD2265AAD}"/>
              </a:ext>
            </a:extLst>
          </p:cNvPr>
          <p:cNvSpPr>
            <a:spLocks noGrp="1"/>
          </p:cNvSpPr>
          <p:nvPr>
            <p:ph type="sldNum" sz="quarter" idx="12"/>
          </p:nvPr>
        </p:nvSpPr>
        <p:spPr/>
        <p:txBody>
          <a:bodyPr/>
          <a:lstStyle/>
          <a:p>
            <a:fld id="{B40D8421-BDF9-CB4B-8888-C2B7AFF8F110}" type="slidenum">
              <a:rPr lang="en-US" smtClean="0"/>
              <a:t>‹#›</a:t>
            </a:fld>
            <a:endParaRPr lang="en-US"/>
          </a:p>
        </p:txBody>
      </p:sp>
    </p:spTree>
    <p:extLst>
      <p:ext uri="{BB962C8B-B14F-4D97-AF65-F5344CB8AC3E}">
        <p14:creationId xmlns:p14="http://schemas.microsoft.com/office/powerpoint/2010/main" val="1174461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03065A-925B-FA4A-9781-17E0E88E034C}"/>
              </a:ext>
            </a:extLst>
          </p:cNvPr>
          <p:cNvSpPr>
            <a:spLocks noGrp="1"/>
          </p:cNvSpPr>
          <p:nvPr>
            <p:ph type="dt" sz="half" idx="10"/>
          </p:nvPr>
        </p:nvSpPr>
        <p:spPr/>
        <p:txBody>
          <a:bodyPr/>
          <a:lstStyle/>
          <a:p>
            <a:fld id="{A160961E-4E88-EE4D-BB72-030761872259}" type="datetimeFigureOut">
              <a:rPr lang="en-US" smtClean="0"/>
              <a:t>11/19/2021</a:t>
            </a:fld>
            <a:endParaRPr lang="en-US"/>
          </a:p>
        </p:txBody>
      </p:sp>
      <p:sp>
        <p:nvSpPr>
          <p:cNvPr id="3" name="Footer Placeholder 2">
            <a:extLst>
              <a:ext uri="{FF2B5EF4-FFF2-40B4-BE49-F238E27FC236}">
                <a16:creationId xmlns:a16="http://schemas.microsoft.com/office/drawing/2014/main" id="{B9B66DE5-78C1-C24C-8C39-7F9122F4C3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21AF52-6597-5E40-B74D-1D4DC47C384A}"/>
              </a:ext>
            </a:extLst>
          </p:cNvPr>
          <p:cNvSpPr>
            <a:spLocks noGrp="1"/>
          </p:cNvSpPr>
          <p:nvPr>
            <p:ph type="sldNum" sz="quarter" idx="12"/>
          </p:nvPr>
        </p:nvSpPr>
        <p:spPr/>
        <p:txBody>
          <a:bodyPr/>
          <a:lstStyle/>
          <a:p>
            <a:fld id="{B40D8421-BDF9-CB4B-8888-C2B7AFF8F110}" type="slidenum">
              <a:rPr lang="en-US" smtClean="0"/>
              <a:t>‹#›</a:t>
            </a:fld>
            <a:endParaRPr lang="en-US"/>
          </a:p>
        </p:txBody>
      </p:sp>
    </p:spTree>
    <p:extLst>
      <p:ext uri="{BB962C8B-B14F-4D97-AF65-F5344CB8AC3E}">
        <p14:creationId xmlns:p14="http://schemas.microsoft.com/office/powerpoint/2010/main" val="243981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1F9F8-F181-5247-82E3-F249E4D3F0B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D8A5D5E-D05F-064A-84D6-7D9F743195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4DACB7E-B601-5742-B073-710C03D60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03B71C-4999-8443-8856-B92F380364FF}"/>
              </a:ext>
            </a:extLst>
          </p:cNvPr>
          <p:cNvSpPr>
            <a:spLocks noGrp="1"/>
          </p:cNvSpPr>
          <p:nvPr>
            <p:ph type="dt" sz="half" idx="10"/>
          </p:nvPr>
        </p:nvSpPr>
        <p:spPr/>
        <p:txBody>
          <a:bodyPr/>
          <a:lstStyle/>
          <a:p>
            <a:fld id="{A160961E-4E88-EE4D-BB72-030761872259}" type="datetimeFigureOut">
              <a:rPr lang="en-US" smtClean="0"/>
              <a:t>11/19/2021</a:t>
            </a:fld>
            <a:endParaRPr lang="en-US"/>
          </a:p>
        </p:txBody>
      </p:sp>
      <p:sp>
        <p:nvSpPr>
          <p:cNvPr id="6" name="Footer Placeholder 5">
            <a:extLst>
              <a:ext uri="{FF2B5EF4-FFF2-40B4-BE49-F238E27FC236}">
                <a16:creationId xmlns:a16="http://schemas.microsoft.com/office/drawing/2014/main" id="{7F77AE3B-AF73-C448-9072-6510C0194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2F3CDA-E2D1-6240-8F3B-71A9E37A1D3D}"/>
              </a:ext>
            </a:extLst>
          </p:cNvPr>
          <p:cNvSpPr>
            <a:spLocks noGrp="1"/>
          </p:cNvSpPr>
          <p:nvPr>
            <p:ph type="sldNum" sz="quarter" idx="12"/>
          </p:nvPr>
        </p:nvSpPr>
        <p:spPr/>
        <p:txBody>
          <a:bodyPr/>
          <a:lstStyle/>
          <a:p>
            <a:fld id="{B40D8421-BDF9-CB4B-8888-C2B7AFF8F110}" type="slidenum">
              <a:rPr lang="en-US" smtClean="0"/>
              <a:t>‹#›</a:t>
            </a:fld>
            <a:endParaRPr lang="en-US"/>
          </a:p>
        </p:txBody>
      </p:sp>
    </p:spTree>
    <p:extLst>
      <p:ext uri="{BB962C8B-B14F-4D97-AF65-F5344CB8AC3E}">
        <p14:creationId xmlns:p14="http://schemas.microsoft.com/office/powerpoint/2010/main" val="355357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75EE-9C36-E94B-A7BC-F2FFBD9046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A63B381-C37F-CD43-9FDF-A5629D06D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8505A9-1A26-9149-BB30-F1B9091CD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8E52A54-4E10-404D-8EE5-92FFFE37679A}"/>
              </a:ext>
            </a:extLst>
          </p:cNvPr>
          <p:cNvSpPr>
            <a:spLocks noGrp="1"/>
          </p:cNvSpPr>
          <p:nvPr>
            <p:ph type="dt" sz="half" idx="10"/>
          </p:nvPr>
        </p:nvSpPr>
        <p:spPr/>
        <p:txBody>
          <a:bodyPr/>
          <a:lstStyle/>
          <a:p>
            <a:fld id="{A160961E-4E88-EE4D-BB72-030761872259}" type="datetimeFigureOut">
              <a:rPr lang="en-US" smtClean="0"/>
              <a:t>11/19/2021</a:t>
            </a:fld>
            <a:endParaRPr lang="en-US"/>
          </a:p>
        </p:txBody>
      </p:sp>
      <p:sp>
        <p:nvSpPr>
          <p:cNvPr id="6" name="Footer Placeholder 5">
            <a:extLst>
              <a:ext uri="{FF2B5EF4-FFF2-40B4-BE49-F238E27FC236}">
                <a16:creationId xmlns:a16="http://schemas.microsoft.com/office/drawing/2014/main" id="{2F3B357A-8E82-824E-9B9A-06EC4A2767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0A88DA-C197-794B-B9F6-D3397A1081D2}"/>
              </a:ext>
            </a:extLst>
          </p:cNvPr>
          <p:cNvSpPr>
            <a:spLocks noGrp="1"/>
          </p:cNvSpPr>
          <p:nvPr>
            <p:ph type="sldNum" sz="quarter" idx="12"/>
          </p:nvPr>
        </p:nvSpPr>
        <p:spPr/>
        <p:txBody>
          <a:bodyPr/>
          <a:lstStyle/>
          <a:p>
            <a:fld id="{B40D8421-BDF9-CB4B-8888-C2B7AFF8F110}" type="slidenum">
              <a:rPr lang="en-US" smtClean="0"/>
              <a:t>‹#›</a:t>
            </a:fld>
            <a:endParaRPr lang="en-US"/>
          </a:p>
        </p:txBody>
      </p:sp>
    </p:spTree>
    <p:extLst>
      <p:ext uri="{BB962C8B-B14F-4D97-AF65-F5344CB8AC3E}">
        <p14:creationId xmlns:p14="http://schemas.microsoft.com/office/powerpoint/2010/main" val="375133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75BEB4-7008-C541-951C-54DAFE9F52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E8BE939-C8A4-9940-A61B-4B2B492B09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C2453DA-366C-BF4D-A707-51CA3C2FC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0961E-4E88-EE4D-BB72-030761872259}" type="datetimeFigureOut">
              <a:rPr lang="en-US" smtClean="0"/>
              <a:t>11/19/2021</a:t>
            </a:fld>
            <a:endParaRPr lang="en-US"/>
          </a:p>
        </p:txBody>
      </p:sp>
      <p:sp>
        <p:nvSpPr>
          <p:cNvPr id="5" name="Footer Placeholder 4">
            <a:extLst>
              <a:ext uri="{FF2B5EF4-FFF2-40B4-BE49-F238E27FC236}">
                <a16:creationId xmlns:a16="http://schemas.microsoft.com/office/drawing/2014/main" id="{DE62BE64-339A-8E44-8D0C-1B15E3CC4A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95DD0F-AFD9-8649-8EA5-0CD2B9FC3B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0D8421-BDF9-CB4B-8888-C2B7AFF8F110}" type="slidenum">
              <a:rPr lang="en-US" smtClean="0"/>
              <a:t>‹#›</a:t>
            </a:fld>
            <a:endParaRPr lang="en-US"/>
          </a:p>
        </p:txBody>
      </p:sp>
    </p:spTree>
    <p:extLst>
      <p:ext uri="{BB962C8B-B14F-4D97-AF65-F5344CB8AC3E}">
        <p14:creationId xmlns:p14="http://schemas.microsoft.com/office/powerpoint/2010/main" val="3010075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0968C2-89D3-EB4B-BD39-9EEDC7267532}"/>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a:solidFill>
                  <a:schemeClr val="bg1">
                    <a:lumMod val="95000"/>
                    <a:lumOff val="5000"/>
                  </a:schemeClr>
                </a:solidFill>
              </a:rPr>
              <a:t>Intro to methods of measuring concurrent entrainment</a:t>
            </a:r>
          </a:p>
        </p:txBody>
      </p:sp>
    </p:spTree>
    <p:extLst>
      <p:ext uri="{BB962C8B-B14F-4D97-AF65-F5344CB8AC3E}">
        <p14:creationId xmlns:p14="http://schemas.microsoft.com/office/powerpoint/2010/main" val="32680932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9952-8585-9443-ABCD-30E0487D6CD7}"/>
              </a:ext>
            </a:extLst>
          </p:cNvPr>
          <p:cNvSpPr>
            <a:spLocks noGrp="1"/>
          </p:cNvSpPr>
          <p:nvPr>
            <p:ph type="title"/>
          </p:nvPr>
        </p:nvSpPr>
        <p:spPr>
          <a:xfrm>
            <a:off x="1676400" y="-121571"/>
            <a:ext cx="10515600" cy="1325563"/>
          </a:xfrm>
        </p:spPr>
        <p:txBody>
          <a:bodyPr/>
          <a:lstStyle/>
          <a:p>
            <a:r>
              <a:rPr lang="en-US" dirty="0"/>
              <a:t>Impact of variability (noise)</a:t>
            </a:r>
          </a:p>
        </p:txBody>
      </p:sp>
      <p:pic>
        <p:nvPicPr>
          <p:cNvPr id="5" name="Picture 4" descr="Graphical user interface, chart&#10;&#10;Description automatically generated">
            <a:extLst>
              <a:ext uri="{FF2B5EF4-FFF2-40B4-BE49-F238E27FC236}">
                <a16:creationId xmlns:a16="http://schemas.microsoft.com/office/drawing/2014/main" id="{F5D766DA-859C-2944-B843-2CD87087BF93}"/>
              </a:ext>
            </a:extLst>
          </p:cNvPr>
          <p:cNvPicPr>
            <a:picLocks noChangeAspect="1"/>
          </p:cNvPicPr>
          <p:nvPr/>
        </p:nvPicPr>
        <p:blipFill>
          <a:blip r:embed="rId2"/>
          <a:stretch>
            <a:fillRect/>
          </a:stretch>
        </p:blipFill>
        <p:spPr>
          <a:xfrm>
            <a:off x="1134415" y="1050745"/>
            <a:ext cx="8260308" cy="5725800"/>
          </a:xfrm>
          <a:prstGeom prst="rect">
            <a:avLst/>
          </a:prstGeom>
        </p:spPr>
      </p:pic>
    </p:spTree>
    <p:extLst>
      <p:ext uri="{BB962C8B-B14F-4D97-AF65-F5344CB8AC3E}">
        <p14:creationId xmlns:p14="http://schemas.microsoft.com/office/powerpoint/2010/main" val="403979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7C5D-003D-6242-BC78-65656A5C98AD}"/>
              </a:ext>
            </a:extLst>
          </p:cNvPr>
          <p:cNvSpPr>
            <a:spLocks noGrp="1"/>
          </p:cNvSpPr>
          <p:nvPr>
            <p:ph type="title"/>
          </p:nvPr>
        </p:nvSpPr>
        <p:spPr>
          <a:xfrm>
            <a:off x="3094704" y="-132735"/>
            <a:ext cx="10515600" cy="1325563"/>
          </a:xfrm>
        </p:spPr>
        <p:txBody>
          <a:bodyPr/>
          <a:lstStyle/>
          <a:p>
            <a:r>
              <a:rPr lang="en-US" dirty="0"/>
              <a:t>Impact of linear trends</a:t>
            </a:r>
          </a:p>
        </p:txBody>
      </p:sp>
      <p:pic>
        <p:nvPicPr>
          <p:cNvPr id="5" name="Content Placeholder 4" descr="Chart&#10;&#10;Description automatically generated">
            <a:extLst>
              <a:ext uri="{FF2B5EF4-FFF2-40B4-BE49-F238E27FC236}">
                <a16:creationId xmlns:a16="http://schemas.microsoft.com/office/drawing/2014/main" id="{10EC9B20-7D70-304A-82AA-A5D45FF92C3B}"/>
              </a:ext>
            </a:extLst>
          </p:cNvPr>
          <p:cNvPicPr>
            <a:picLocks noGrp="1" noChangeAspect="1"/>
          </p:cNvPicPr>
          <p:nvPr>
            <p:ph idx="1"/>
          </p:nvPr>
        </p:nvPicPr>
        <p:blipFill>
          <a:blip r:embed="rId2"/>
          <a:stretch>
            <a:fillRect/>
          </a:stretch>
        </p:blipFill>
        <p:spPr>
          <a:xfrm>
            <a:off x="1582384" y="984966"/>
            <a:ext cx="8178590" cy="5584573"/>
          </a:xfrm>
        </p:spPr>
      </p:pic>
    </p:spTree>
    <p:extLst>
      <p:ext uri="{BB962C8B-B14F-4D97-AF65-F5344CB8AC3E}">
        <p14:creationId xmlns:p14="http://schemas.microsoft.com/office/powerpoint/2010/main" val="210772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5437-995F-4DCC-A1E4-38EA1885069A}"/>
              </a:ext>
            </a:extLst>
          </p:cNvPr>
          <p:cNvSpPr>
            <a:spLocks noGrp="1"/>
          </p:cNvSpPr>
          <p:nvPr>
            <p:ph type="title"/>
          </p:nvPr>
        </p:nvSpPr>
        <p:spPr>
          <a:xfrm>
            <a:off x="3912950" y="2652048"/>
            <a:ext cx="10515600" cy="1325563"/>
          </a:xfrm>
        </p:spPr>
        <p:txBody>
          <a:bodyPr/>
          <a:lstStyle/>
          <a:p>
            <a:r>
              <a:rPr lang="en-US" dirty="0"/>
              <a:t>Break: 20mins</a:t>
            </a:r>
            <a:endParaRPr lang="en-GB" dirty="0"/>
          </a:p>
        </p:txBody>
      </p:sp>
    </p:spTree>
    <p:extLst>
      <p:ext uri="{BB962C8B-B14F-4D97-AF65-F5344CB8AC3E}">
        <p14:creationId xmlns:p14="http://schemas.microsoft.com/office/powerpoint/2010/main" val="795560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CE1A-094C-8C40-8194-CD8DB958D84D}"/>
              </a:ext>
            </a:extLst>
          </p:cNvPr>
          <p:cNvSpPr>
            <a:spLocks noGrp="1"/>
          </p:cNvSpPr>
          <p:nvPr>
            <p:ph type="title"/>
          </p:nvPr>
        </p:nvSpPr>
        <p:spPr>
          <a:xfrm>
            <a:off x="1300908" y="1764267"/>
            <a:ext cx="10515600" cy="1325563"/>
          </a:xfrm>
        </p:spPr>
        <p:txBody>
          <a:bodyPr/>
          <a:lstStyle/>
          <a:p>
            <a:r>
              <a:rPr lang="en-US" dirty="0"/>
              <a:t>How can we measure the association between two signals at specific frequencies?</a:t>
            </a:r>
          </a:p>
        </p:txBody>
      </p:sp>
    </p:spTree>
    <p:extLst>
      <p:ext uri="{BB962C8B-B14F-4D97-AF65-F5344CB8AC3E}">
        <p14:creationId xmlns:p14="http://schemas.microsoft.com/office/powerpoint/2010/main" val="4186343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5C8B3-4D32-B84B-8256-B4C768B3B6B8}"/>
              </a:ext>
            </a:extLst>
          </p:cNvPr>
          <p:cNvSpPr>
            <a:spLocks noGrp="1"/>
          </p:cNvSpPr>
          <p:nvPr>
            <p:ph type="title"/>
          </p:nvPr>
        </p:nvSpPr>
        <p:spPr>
          <a:xfrm>
            <a:off x="838200" y="152029"/>
            <a:ext cx="10515600" cy="1325563"/>
          </a:xfrm>
        </p:spPr>
        <p:txBody>
          <a:bodyPr/>
          <a:lstStyle/>
          <a:p>
            <a:r>
              <a:rPr lang="en-US" dirty="0"/>
              <a:t>Different signal properties </a:t>
            </a:r>
          </a:p>
        </p:txBody>
      </p:sp>
      <p:sp>
        <p:nvSpPr>
          <p:cNvPr id="5" name="TextBox 4">
            <a:extLst>
              <a:ext uri="{FF2B5EF4-FFF2-40B4-BE49-F238E27FC236}">
                <a16:creationId xmlns:a16="http://schemas.microsoft.com/office/drawing/2014/main" id="{DC38A549-D6CC-994B-AE8F-C8408DC9ECEF}"/>
              </a:ext>
            </a:extLst>
          </p:cNvPr>
          <p:cNvSpPr txBox="1"/>
          <p:nvPr/>
        </p:nvSpPr>
        <p:spPr>
          <a:xfrm>
            <a:off x="1211283" y="5474525"/>
            <a:ext cx="9322130" cy="369332"/>
          </a:xfrm>
          <a:prstGeom prst="rect">
            <a:avLst/>
          </a:prstGeom>
          <a:noFill/>
        </p:spPr>
        <p:txBody>
          <a:bodyPr wrap="square" rtlCol="0">
            <a:spAutoFit/>
          </a:bodyPr>
          <a:lstStyle/>
          <a:p>
            <a:r>
              <a:rPr lang="en-US" dirty="0"/>
              <a:t>Important to note as different types of entrainment can/ are applied to different aspects of signal</a:t>
            </a:r>
          </a:p>
        </p:txBody>
      </p:sp>
      <p:grpSp>
        <p:nvGrpSpPr>
          <p:cNvPr id="6" name="Group 5">
            <a:extLst>
              <a:ext uri="{FF2B5EF4-FFF2-40B4-BE49-F238E27FC236}">
                <a16:creationId xmlns:a16="http://schemas.microsoft.com/office/drawing/2014/main" id="{257EE68C-6060-4B63-8954-12E8236B942A}"/>
              </a:ext>
            </a:extLst>
          </p:cNvPr>
          <p:cNvGrpSpPr/>
          <p:nvPr/>
        </p:nvGrpSpPr>
        <p:grpSpPr>
          <a:xfrm>
            <a:off x="2504661" y="1377674"/>
            <a:ext cx="6124161" cy="3644900"/>
            <a:chOff x="5724939" y="1631181"/>
            <a:chExt cx="6124161" cy="3644900"/>
          </a:xfrm>
        </p:grpSpPr>
        <p:pic>
          <p:nvPicPr>
            <p:cNvPr id="7" name="Picture 6" descr="Chart, line chart&#10;&#10;Description automatically generated">
              <a:extLst>
                <a:ext uri="{FF2B5EF4-FFF2-40B4-BE49-F238E27FC236}">
                  <a16:creationId xmlns:a16="http://schemas.microsoft.com/office/drawing/2014/main" id="{011E988C-0F6A-47C9-A96D-2A1CBCF8D1BA}"/>
                </a:ext>
              </a:extLst>
            </p:cNvPr>
            <p:cNvPicPr>
              <a:picLocks noChangeAspect="1"/>
            </p:cNvPicPr>
            <p:nvPr/>
          </p:nvPicPr>
          <p:blipFill>
            <a:blip r:embed="rId2"/>
            <a:stretch>
              <a:fillRect/>
            </a:stretch>
          </p:blipFill>
          <p:spPr>
            <a:xfrm>
              <a:off x="6045200" y="1631181"/>
              <a:ext cx="5803900" cy="3644900"/>
            </a:xfrm>
            <a:prstGeom prst="rect">
              <a:avLst/>
            </a:prstGeom>
          </p:spPr>
        </p:pic>
        <p:sp>
          <p:nvSpPr>
            <p:cNvPr id="8" name="TextBox 7">
              <a:extLst>
                <a:ext uri="{FF2B5EF4-FFF2-40B4-BE49-F238E27FC236}">
                  <a16:creationId xmlns:a16="http://schemas.microsoft.com/office/drawing/2014/main" id="{88F590A6-6BF8-43D9-A48D-A8A4807C2845}"/>
                </a:ext>
              </a:extLst>
            </p:cNvPr>
            <p:cNvSpPr txBox="1"/>
            <p:nvPr/>
          </p:nvSpPr>
          <p:spPr>
            <a:xfrm>
              <a:off x="5724939" y="2345635"/>
              <a:ext cx="1298713" cy="646331"/>
            </a:xfrm>
            <a:prstGeom prst="rect">
              <a:avLst/>
            </a:prstGeom>
            <a:noFill/>
          </p:spPr>
          <p:txBody>
            <a:bodyPr wrap="square" rtlCol="0">
              <a:spAutoFit/>
            </a:bodyPr>
            <a:lstStyle/>
            <a:p>
              <a:r>
                <a:rPr lang="en-US" dirty="0"/>
                <a:t>Frequency</a:t>
              </a:r>
            </a:p>
            <a:p>
              <a:r>
                <a:rPr lang="en-US" dirty="0"/>
                <a:t>How fast?</a:t>
              </a:r>
              <a:endParaRPr lang="en-GB" dirty="0"/>
            </a:p>
          </p:txBody>
        </p:sp>
        <p:sp>
          <p:nvSpPr>
            <p:cNvPr id="9" name="TextBox 8">
              <a:extLst>
                <a:ext uri="{FF2B5EF4-FFF2-40B4-BE49-F238E27FC236}">
                  <a16:creationId xmlns:a16="http://schemas.microsoft.com/office/drawing/2014/main" id="{C95F0400-AA95-475D-A38F-68C7797F6B3B}"/>
                </a:ext>
              </a:extLst>
            </p:cNvPr>
            <p:cNvSpPr txBox="1"/>
            <p:nvPr/>
          </p:nvSpPr>
          <p:spPr>
            <a:xfrm>
              <a:off x="5885070" y="2991966"/>
              <a:ext cx="1485347" cy="923330"/>
            </a:xfrm>
            <a:prstGeom prst="rect">
              <a:avLst/>
            </a:prstGeom>
            <a:noFill/>
          </p:spPr>
          <p:txBody>
            <a:bodyPr wrap="square" rtlCol="0">
              <a:spAutoFit/>
            </a:bodyPr>
            <a:lstStyle/>
            <a:p>
              <a:r>
                <a:rPr lang="en-US" dirty="0"/>
                <a:t>e.g.,</a:t>
              </a:r>
            </a:p>
            <a:p>
              <a:r>
                <a:rPr lang="en-US" dirty="0"/>
                <a:t>‘theta’</a:t>
              </a:r>
            </a:p>
            <a:p>
              <a:r>
                <a:rPr lang="en-US" dirty="0"/>
                <a:t>4-8Hz</a:t>
              </a:r>
              <a:endParaRPr lang="en-GB" dirty="0"/>
            </a:p>
          </p:txBody>
        </p:sp>
        <p:sp>
          <p:nvSpPr>
            <p:cNvPr id="10" name="TextBox 9">
              <a:extLst>
                <a:ext uri="{FF2B5EF4-FFF2-40B4-BE49-F238E27FC236}">
                  <a16:creationId xmlns:a16="http://schemas.microsoft.com/office/drawing/2014/main" id="{CD03B1CF-E641-4D23-BED3-B6F0D148903E}"/>
                </a:ext>
              </a:extLst>
            </p:cNvPr>
            <p:cNvSpPr txBox="1"/>
            <p:nvPr/>
          </p:nvSpPr>
          <p:spPr>
            <a:xfrm>
              <a:off x="9322905" y="2345634"/>
              <a:ext cx="1298713" cy="646331"/>
            </a:xfrm>
            <a:prstGeom prst="rect">
              <a:avLst/>
            </a:prstGeom>
            <a:noFill/>
          </p:spPr>
          <p:txBody>
            <a:bodyPr wrap="square" rtlCol="0">
              <a:spAutoFit/>
            </a:bodyPr>
            <a:lstStyle/>
            <a:p>
              <a:r>
                <a:rPr lang="en-US" dirty="0"/>
                <a:t>Phase</a:t>
              </a:r>
            </a:p>
            <a:p>
              <a:r>
                <a:rPr lang="en-US" dirty="0"/>
                <a:t>Where?</a:t>
              </a:r>
              <a:endParaRPr lang="en-GB" dirty="0"/>
            </a:p>
          </p:txBody>
        </p:sp>
        <p:cxnSp>
          <p:nvCxnSpPr>
            <p:cNvPr id="11" name="Straight Arrow Connector 10">
              <a:extLst>
                <a:ext uri="{FF2B5EF4-FFF2-40B4-BE49-F238E27FC236}">
                  <a16:creationId xmlns:a16="http://schemas.microsoft.com/office/drawing/2014/main" id="{426B95B3-E19A-425C-BF2D-9850457EF340}"/>
                </a:ext>
              </a:extLst>
            </p:cNvPr>
            <p:cNvCxnSpPr/>
            <p:nvPr/>
          </p:nvCxnSpPr>
          <p:spPr>
            <a:xfrm flipH="1">
              <a:off x="9210261" y="2991965"/>
              <a:ext cx="225287" cy="14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596E130-DE43-4D71-9FE1-952B919D25B7}"/>
                </a:ext>
              </a:extLst>
            </p:cNvPr>
            <p:cNvCxnSpPr/>
            <p:nvPr/>
          </p:nvCxnSpPr>
          <p:spPr>
            <a:xfrm flipH="1">
              <a:off x="9322905" y="3066365"/>
              <a:ext cx="112643" cy="848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CD63F0F6-406D-4575-8F23-6BE6A7AF9DF0}"/>
                </a:ext>
              </a:extLst>
            </p:cNvPr>
            <p:cNvSpPr/>
            <p:nvPr/>
          </p:nvSpPr>
          <p:spPr>
            <a:xfrm>
              <a:off x="11353800" y="2341326"/>
              <a:ext cx="495300" cy="268124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sp>
        <p:nvSpPr>
          <p:cNvPr id="14" name="TextBox 13">
            <a:extLst>
              <a:ext uri="{FF2B5EF4-FFF2-40B4-BE49-F238E27FC236}">
                <a16:creationId xmlns:a16="http://schemas.microsoft.com/office/drawing/2014/main" id="{6595F4BA-649B-42B6-B382-4A3E8F8FF5EF}"/>
              </a:ext>
            </a:extLst>
          </p:cNvPr>
          <p:cNvSpPr txBox="1"/>
          <p:nvPr/>
        </p:nvSpPr>
        <p:spPr>
          <a:xfrm>
            <a:off x="8949083" y="3015458"/>
            <a:ext cx="1712842" cy="646331"/>
          </a:xfrm>
          <a:prstGeom prst="rect">
            <a:avLst/>
          </a:prstGeom>
          <a:noFill/>
        </p:spPr>
        <p:txBody>
          <a:bodyPr wrap="square" rtlCol="0">
            <a:spAutoFit/>
          </a:bodyPr>
          <a:lstStyle/>
          <a:p>
            <a:r>
              <a:rPr lang="en-US" dirty="0"/>
              <a:t>Power </a:t>
            </a:r>
          </a:p>
          <a:p>
            <a:r>
              <a:rPr lang="en-US" dirty="0"/>
              <a:t>How strong?</a:t>
            </a:r>
            <a:endParaRPr lang="en-GB" dirty="0"/>
          </a:p>
        </p:txBody>
      </p:sp>
    </p:spTree>
    <p:extLst>
      <p:ext uri="{BB962C8B-B14F-4D97-AF65-F5344CB8AC3E}">
        <p14:creationId xmlns:p14="http://schemas.microsoft.com/office/powerpoint/2010/main" val="12728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5F02-F2C3-7248-B758-C4AB9378F7CB}"/>
              </a:ext>
            </a:extLst>
          </p:cNvPr>
          <p:cNvSpPr>
            <a:spLocks noGrp="1"/>
          </p:cNvSpPr>
          <p:nvPr>
            <p:ph type="title"/>
          </p:nvPr>
        </p:nvSpPr>
        <p:spPr>
          <a:xfrm>
            <a:off x="1457632" y="2267666"/>
            <a:ext cx="10515600" cy="1325563"/>
          </a:xfrm>
        </p:spPr>
        <p:txBody>
          <a:bodyPr/>
          <a:lstStyle/>
          <a:p>
            <a:r>
              <a:rPr lang="en-US" dirty="0"/>
              <a:t>How can we extract power and phase information?</a:t>
            </a:r>
          </a:p>
        </p:txBody>
      </p:sp>
    </p:spTree>
    <p:extLst>
      <p:ext uri="{BB962C8B-B14F-4D97-AF65-F5344CB8AC3E}">
        <p14:creationId xmlns:p14="http://schemas.microsoft.com/office/powerpoint/2010/main" val="2391643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E46F-627A-914A-8FCB-98A0A172780E}"/>
              </a:ext>
            </a:extLst>
          </p:cNvPr>
          <p:cNvSpPr>
            <a:spLocks noGrp="1"/>
          </p:cNvSpPr>
          <p:nvPr>
            <p:ph type="title"/>
          </p:nvPr>
        </p:nvSpPr>
        <p:spPr/>
        <p:txBody>
          <a:bodyPr/>
          <a:lstStyle/>
          <a:p>
            <a:r>
              <a:rPr lang="en-US" dirty="0"/>
              <a:t>FFT</a:t>
            </a:r>
          </a:p>
        </p:txBody>
      </p:sp>
      <p:pic>
        <p:nvPicPr>
          <p:cNvPr id="4" name="Content Placeholder 4" descr="Letter&#10;&#10;Description automatically generated with medium confidence">
            <a:extLst>
              <a:ext uri="{FF2B5EF4-FFF2-40B4-BE49-F238E27FC236}">
                <a16:creationId xmlns:a16="http://schemas.microsoft.com/office/drawing/2014/main" id="{B2B3D654-E60C-2146-9768-D111B0E772BC}"/>
              </a:ext>
            </a:extLst>
          </p:cNvPr>
          <p:cNvPicPr>
            <a:picLocks noChangeAspect="1"/>
          </p:cNvPicPr>
          <p:nvPr/>
        </p:nvPicPr>
        <p:blipFill rotWithShape="1">
          <a:blip r:embed="rId2"/>
          <a:srcRect l="10351" t="52185" r="26788" b="3458"/>
          <a:stretch/>
        </p:blipFill>
        <p:spPr>
          <a:xfrm>
            <a:off x="2914650" y="1570255"/>
            <a:ext cx="5700712" cy="1109880"/>
          </a:xfrm>
          <a:prstGeom prst="rect">
            <a:avLst/>
          </a:prstGeom>
        </p:spPr>
      </p:pic>
      <p:pic>
        <p:nvPicPr>
          <p:cNvPr id="7" name="Picture 6" descr="A picture containing icon&#10;&#10;Description automatically generated">
            <a:extLst>
              <a:ext uri="{FF2B5EF4-FFF2-40B4-BE49-F238E27FC236}">
                <a16:creationId xmlns:a16="http://schemas.microsoft.com/office/drawing/2014/main" id="{5DD614A6-4219-1540-A3C8-C64AF7DF2115}"/>
              </a:ext>
            </a:extLst>
          </p:cNvPr>
          <p:cNvPicPr>
            <a:picLocks noChangeAspect="1"/>
          </p:cNvPicPr>
          <p:nvPr/>
        </p:nvPicPr>
        <p:blipFill>
          <a:blip r:embed="rId3"/>
          <a:stretch>
            <a:fillRect/>
          </a:stretch>
        </p:blipFill>
        <p:spPr>
          <a:xfrm>
            <a:off x="2750343" y="3110565"/>
            <a:ext cx="6029325" cy="774700"/>
          </a:xfrm>
          <a:prstGeom prst="rect">
            <a:avLst/>
          </a:prstGeom>
        </p:spPr>
      </p:pic>
      <p:sp>
        <p:nvSpPr>
          <p:cNvPr id="8" name="Left Brace 7">
            <a:extLst>
              <a:ext uri="{FF2B5EF4-FFF2-40B4-BE49-F238E27FC236}">
                <a16:creationId xmlns:a16="http://schemas.microsoft.com/office/drawing/2014/main" id="{95A98750-4A0F-2443-8EBC-07AD2CCD9190}"/>
              </a:ext>
            </a:extLst>
          </p:cNvPr>
          <p:cNvSpPr/>
          <p:nvPr/>
        </p:nvSpPr>
        <p:spPr>
          <a:xfrm rot="16200000">
            <a:off x="5298877" y="2577975"/>
            <a:ext cx="1164432" cy="4639871"/>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49BC81B5-E916-714F-9F62-69175EDF2F37}"/>
              </a:ext>
            </a:extLst>
          </p:cNvPr>
          <p:cNvSpPr txBox="1"/>
          <p:nvPr/>
        </p:nvSpPr>
        <p:spPr>
          <a:xfrm>
            <a:off x="1828799" y="3110565"/>
            <a:ext cx="1732357" cy="369332"/>
          </a:xfrm>
          <a:prstGeom prst="rect">
            <a:avLst/>
          </a:prstGeom>
          <a:noFill/>
        </p:spPr>
        <p:txBody>
          <a:bodyPr wrap="square" rtlCol="0">
            <a:spAutoFit/>
          </a:bodyPr>
          <a:lstStyle/>
          <a:p>
            <a:r>
              <a:rPr lang="en-US" dirty="0"/>
              <a:t>3Hz sine wave</a:t>
            </a:r>
          </a:p>
        </p:txBody>
      </p:sp>
      <p:sp>
        <p:nvSpPr>
          <p:cNvPr id="11" name="TextBox 10">
            <a:extLst>
              <a:ext uri="{FF2B5EF4-FFF2-40B4-BE49-F238E27FC236}">
                <a16:creationId xmlns:a16="http://schemas.microsoft.com/office/drawing/2014/main" id="{F692F9DA-A1EC-9C4F-8AE9-7464C8064C9B}"/>
              </a:ext>
            </a:extLst>
          </p:cNvPr>
          <p:cNvSpPr txBox="1"/>
          <p:nvPr/>
        </p:nvSpPr>
        <p:spPr>
          <a:xfrm>
            <a:off x="1666874" y="4415707"/>
            <a:ext cx="1732357" cy="369332"/>
          </a:xfrm>
          <a:prstGeom prst="rect">
            <a:avLst/>
          </a:prstGeom>
          <a:noFill/>
        </p:spPr>
        <p:txBody>
          <a:bodyPr wrap="square" rtlCol="0">
            <a:spAutoFit/>
          </a:bodyPr>
          <a:lstStyle/>
          <a:p>
            <a:r>
              <a:rPr lang="en-US" dirty="0"/>
              <a:t>Dot product</a:t>
            </a:r>
          </a:p>
        </p:txBody>
      </p:sp>
      <p:sp>
        <p:nvSpPr>
          <p:cNvPr id="12" name="Rectangle 11">
            <a:extLst>
              <a:ext uri="{FF2B5EF4-FFF2-40B4-BE49-F238E27FC236}">
                <a16:creationId xmlns:a16="http://schemas.microsoft.com/office/drawing/2014/main" id="{9664D6DC-CFDE-5F44-91B7-E7CC2EBDA31B}"/>
              </a:ext>
            </a:extLst>
          </p:cNvPr>
          <p:cNvSpPr/>
          <p:nvPr/>
        </p:nvSpPr>
        <p:spPr>
          <a:xfrm>
            <a:off x="4438055" y="5629274"/>
            <a:ext cx="2886075" cy="1028700"/>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43A13AA-2231-4449-A96D-57DCD5BD7E5B}"/>
              </a:ext>
            </a:extLst>
          </p:cNvPr>
          <p:cNvSpPr txBox="1"/>
          <p:nvPr/>
        </p:nvSpPr>
        <p:spPr>
          <a:xfrm>
            <a:off x="4871740" y="5820458"/>
            <a:ext cx="2448519" cy="646331"/>
          </a:xfrm>
          <a:prstGeom prst="rect">
            <a:avLst/>
          </a:prstGeom>
          <a:noFill/>
        </p:spPr>
        <p:txBody>
          <a:bodyPr wrap="square" rtlCol="0">
            <a:spAutoFit/>
          </a:bodyPr>
          <a:lstStyle/>
          <a:p>
            <a:r>
              <a:rPr lang="en-US" dirty="0"/>
              <a:t>Result:</a:t>
            </a:r>
          </a:p>
          <a:p>
            <a:r>
              <a:rPr lang="en-US" dirty="0"/>
              <a:t>Power at 3Hz</a:t>
            </a:r>
          </a:p>
        </p:txBody>
      </p:sp>
    </p:spTree>
    <p:extLst>
      <p:ext uri="{BB962C8B-B14F-4D97-AF65-F5344CB8AC3E}">
        <p14:creationId xmlns:p14="http://schemas.microsoft.com/office/powerpoint/2010/main" val="2599510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Letter&#10;&#10;Description automatically generated with medium confidence">
            <a:extLst>
              <a:ext uri="{FF2B5EF4-FFF2-40B4-BE49-F238E27FC236}">
                <a16:creationId xmlns:a16="http://schemas.microsoft.com/office/drawing/2014/main" id="{3BD16316-B0A0-3F41-8802-3BE6165210DA}"/>
              </a:ext>
            </a:extLst>
          </p:cNvPr>
          <p:cNvPicPr>
            <a:picLocks noChangeAspect="1"/>
          </p:cNvPicPr>
          <p:nvPr/>
        </p:nvPicPr>
        <p:blipFill rotWithShape="1">
          <a:blip r:embed="rId2"/>
          <a:srcRect b="49766"/>
          <a:stretch/>
        </p:blipFill>
        <p:spPr>
          <a:xfrm>
            <a:off x="1025037" y="56333"/>
            <a:ext cx="9068622" cy="1256905"/>
          </a:xfrm>
          <a:prstGeom prst="rect">
            <a:avLst/>
          </a:prstGeom>
        </p:spPr>
      </p:pic>
      <p:pic>
        <p:nvPicPr>
          <p:cNvPr id="13" name="Content Placeholder 4" descr="Letter&#10;&#10;Description automatically generated with medium confidence">
            <a:extLst>
              <a:ext uri="{FF2B5EF4-FFF2-40B4-BE49-F238E27FC236}">
                <a16:creationId xmlns:a16="http://schemas.microsoft.com/office/drawing/2014/main" id="{84246937-3D00-C44E-9DA2-A8BAC368A436}"/>
              </a:ext>
            </a:extLst>
          </p:cNvPr>
          <p:cNvPicPr>
            <a:picLocks noChangeAspect="1"/>
          </p:cNvPicPr>
          <p:nvPr/>
        </p:nvPicPr>
        <p:blipFill rotWithShape="1">
          <a:blip r:embed="rId2"/>
          <a:srcRect t="51047" b="3458"/>
          <a:stretch/>
        </p:blipFill>
        <p:spPr>
          <a:xfrm>
            <a:off x="1433513" y="1776414"/>
            <a:ext cx="9067800" cy="1138237"/>
          </a:xfrm>
          <a:prstGeom prst="rect">
            <a:avLst/>
          </a:prstGeom>
        </p:spPr>
      </p:pic>
      <p:pic>
        <p:nvPicPr>
          <p:cNvPr id="14" name="Content Placeholder 4" descr="Letter&#10;&#10;Description automatically generated with medium confidence">
            <a:extLst>
              <a:ext uri="{FF2B5EF4-FFF2-40B4-BE49-F238E27FC236}">
                <a16:creationId xmlns:a16="http://schemas.microsoft.com/office/drawing/2014/main" id="{D8371F7B-3575-4E48-AA6A-94F0F6C5FC44}"/>
              </a:ext>
            </a:extLst>
          </p:cNvPr>
          <p:cNvPicPr>
            <a:picLocks noChangeAspect="1"/>
          </p:cNvPicPr>
          <p:nvPr/>
        </p:nvPicPr>
        <p:blipFill rotWithShape="1">
          <a:blip r:embed="rId2"/>
          <a:srcRect l="65318" r="13098" b="49766"/>
          <a:stretch/>
        </p:blipFill>
        <p:spPr>
          <a:xfrm>
            <a:off x="2871789" y="2914651"/>
            <a:ext cx="1957388" cy="1256905"/>
          </a:xfrm>
          <a:prstGeom prst="rect">
            <a:avLst/>
          </a:prstGeom>
        </p:spPr>
      </p:pic>
      <p:sp>
        <p:nvSpPr>
          <p:cNvPr id="15" name="Left Brace 14">
            <a:extLst>
              <a:ext uri="{FF2B5EF4-FFF2-40B4-BE49-F238E27FC236}">
                <a16:creationId xmlns:a16="http://schemas.microsoft.com/office/drawing/2014/main" id="{58A50C03-590C-5044-81FC-8416D837288A}"/>
              </a:ext>
            </a:extLst>
          </p:cNvPr>
          <p:cNvSpPr/>
          <p:nvPr/>
        </p:nvSpPr>
        <p:spPr>
          <a:xfrm rot="16200000">
            <a:off x="3604146" y="3671261"/>
            <a:ext cx="492675" cy="1621632"/>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05EA2F-A5D4-EF48-AA84-793942BC5748}"/>
              </a:ext>
            </a:extLst>
          </p:cNvPr>
          <p:cNvSpPr txBox="1"/>
          <p:nvPr/>
        </p:nvSpPr>
        <p:spPr>
          <a:xfrm>
            <a:off x="14289" y="4235739"/>
            <a:ext cx="2857500" cy="369332"/>
          </a:xfrm>
          <a:prstGeom prst="rect">
            <a:avLst/>
          </a:prstGeom>
          <a:noFill/>
        </p:spPr>
        <p:txBody>
          <a:bodyPr wrap="square" rtlCol="0">
            <a:spAutoFit/>
          </a:bodyPr>
          <a:lstStyle/>
          <a:p>
            <a:r>
              <a:rPr lang="en-US" dirty="0"/>
              <a:t>Dot product/ convolution</a:t>
            </a:r>
          </a:p>
        </p:txBody>
      </p:sp>
      <p:cxnSp>
        <p:nvCxnSpPr>
          <p:cNvPr id="19" name="Straight Arrow Connector 18">
            <a:extLst>
              <a:ext uri="{FF2B5EF4-FFF2-40B4-BE49-F238E27FC236}">
                <a16:creationId xmlns:a16="http://schemas.microsoft.com/office/drawing/2014/main" id="{E4B540FC-393C-A64D-9FB5-93EB6382EA09}"/>
              </a:ext>
            </a:extLst>
          </p:cNvPr>
          <p:cNvCxnSpPr/>
          <p:nvPr/>
        </p:nvCxnSpPr>
        <p:spPr>
          <a:xfrm>
            <a:off x="5214938" y="3700463"/>
            <a:ext cx="2362198" cy="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6A85F6F-BAFE-EA4C-87B2-F0FAB56F7CF4}"/>
              </a:ext>
            </a:extLst>
          </p:cNvPr>
          <p:cNvSpPr txBox="1"/>
          <p:nvPr/>
        </p:nvSpPr>
        <p:spPr>
          <a:xfrm>
            <a:off x="7972425" y="3543104"/>
            <a:ext cx="3100388" cy="369332"/>
          </a:xfrm>
          <a:prstGeom prst="rect">
            <a:avLst/>
          </a:prstGeom>
          <a:noFill/>
        </p:spPr>
        <p:txBody>
          <a:bodyPr wrap="square" rtlCol="0">
            <a:spAutoFit/>
          </a:bodyPr>
          <a:lstStyle/>
          <a:p>
            <a:r>
              <a:rPr lang="en-US" dirty="0"/>
              <a:t>This gets moved along in time</a:t>
            </a:r>
          </a:p>
        </p:txBody>
      </p:sp>
      <p:pic>
        <p:nvPicPr>
          <p:cNvPr id="23" name="Picture 22">
            <a:extLst>
              <a:ext uri="{FF2B5EF4-FFF2-40B4-BE49-F238E27FC236}">
                <a16:creationId xmlns:a16="http://schemas.microsoft.com/office/drawing/2014/main" id="{122CE2DD-757D-EF4B-BC5E-8126849EC3FA}"/>
              </a:ext>
            </a:extLst>
          </p:cNvPr>
          <p:cNvPicPr>
            <a:picLocks noChangeAspect="1"/>
          </p:cNvPicPr>
          <p:nvPr/>
        </p:nvPicPr>
        <p:blipFill>
          <a:blip r:embed="rId3"/>
          <a:stretch>
            <a:fillRect/>
          </a:stretch>
        </p:blipFill>
        <p:spPr>
          <a:xfrm>
            <a:off x="2514600" y="4922145"/>
            <a:ext cx="6300787" cy="1079500"/>
          </a:xfrm>
          <a:prstGeom prst="rect">
            <a:avLst/>
          </a:prstGeom>
        </p:spPr>
      </p:pic>
      <p:cxnSp>
        <p:nvCxnSpPr>
          <p:cNvPr id="27" name="Straight Arrow Connector 26">
            <a:extLst>
              <a:ext uri="{FF2B5EF4-FFF2-40B4-BE49-F238E27FC236}">
                <a16:creationId xmlns:a16="http://schemas.microsoft.com/office/drawing/2014/main" id="{E842C71C-466A-3C4A-BA6E-0D811A932AB6}"/>
              </a:ext>
            </a:extLst>
          </p:cNvPr>
          <p:cNvCxnSpPr/>
          <p:nvPr/>
        </p:nvCxnSpPr>
        <p:spPr>
          <a:xfrm>
            <a:off x="3850483" y="4800009"/>
            <a:ext cx="0" cy="43351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2771D73-0001-F646-933D-DB8973E0D16F}"/>
              </a:ext>
            </a:extLst>
          </p:cNvPr>
          <p:cNvSpPr txBox="1"/>
          <p:nvPr/>
        </p:nvSpPr>
        <p:spPr>
          <a:xfrm>
            <a:off x="171450" y="5461895"/>
            <a:ext cx="2343150" cy="369332"/>
          </a:xfrm>
          <a:prstGeom prst="rect">
            <a:avLst/>
          </a:prstGeom>
          <a:noFill/>
        </p:spPr>
        <p:txBody>
          <a:bodyPr wrap="square" rtlCol="0">
            <a:spAutoFit/>
          </a:bodyPr>
          <a:lstStyle/>
          <a:p>
            <a:r>
              <a:rPr lang="en-US" dirty="0"/>
              <a:t>Result of convolution</a:t>
            </a:r>
          </a:p>
        </p:txBody>
      </p:sp>
    </p:spTree>
    <p:extLst>
      <p:ext uri="{BB962C8B-B14F-4D97-AF65-F5344CB8AC3E}">
        <p14:creationId xmlns:p14="http://schemas.microsoft.com/office/powerpoint/2010/main" val="3291687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C05C9-7C8E-3040-9C74-BF42415C2B17}"/>
              </a:ext>
            </a:extLst>
          </p:cNvPr>
          <p:cNvSpPr>
            <a:spLocks noGrp="1"/>
          </p:cNvSpPr>
          <p:nvPr>
            <p:ph idx="1"/>
          </p:nvPr>
        </p:nvSpPr>
        <p:spPr>
          <a:xfrm>
            <a:off x="393700" y="923925"/>
            <a:ext cx="10820400" cy="4351338"/>
          </a:xfrm>
        </p:spPr>
        <p:txBody>
          <a:bodyPr/>
          <a:lstStyle/>
          <a:p>
            <a:endParaRPr lang="en-US" dirty="0"/>
          </a:p>
          <a:p>
            <a:endParaRPr lang="en-US" dirty="0"/>
          </a:p>
          <a:p>
            <a:pPr marL="0" indent="0">
              <a:buNone/>
            </a:pPr>
            <a:endParaRPr lang="en-US" dirty="0"/>
          </a:p>
        </p:txBody>
      </p:sp>
      <p:pic>
        <p:nvPicPr>
          <p:cNvPr id="14" name="Picture 13">
            <a:extLst>
              <a:ext uri="{FF2B5EF4-FFF2-40B4-BE49-F238E27FC236}">
                <a16:creationId xmlns:a16="http://schemas.microsoft.com/office/drawing/2014/main" id="{E51CF2B9-35C9-E147-B2A9-7E33DA595A51}"/>
              </a:ext>
            </a:extLst>
          </p:cNvPr>
          <p:cNvPicPr>
            <a:picLocks noChangeAspect="1"/>
          </p:cNvPicPr>
          <p:nvPr/>
        </p:nvPicPr>
        <p:blipFill>
          <a:blip r:embed="rId2"/>
          <a:stretch>
            <a:fillRect/>
          </a:stretch>
        </p:blipFill>
        <p:spPr>
          <a:xfrm>
            <a:off x="349250" y="78403"/>
            <a:ext cx="9112962" cy="3629997"/>
          </a:xfrm>
          <a:prstGeom prst="rect">
            <a:avLst/>
          </a:prstGeom>
        </p:spPr>
      </p:pic>
      <p:sp>
        <p:nvSpPr>
          <p:cNvPr id="15" name="TextBox 14">
            <a:extLst>
              <a:ext uri="{FF2B5EF4-FFF2-40B4-BE49-F238E27FC236}">
                <a16:creationId xmlns:a16="http://schemas.microsoft.com/office/drawing/2014/main" id="{27E2CC07-C211-464C-BB94-A0BC09BE6140}"/>
              </a:ext>
            </a:extLst>
          </p:cNvPr>
          <p:cNvSpPr txBox="1"/>
          <p:nvPr/>
        </p:nvSpPr>
        <p:spPr>
          <a:xfrm>
            <a:off x="415925" y="4557494"/>
            <a:ext cx="10775950" cy="1200329"/>
          </a:xfrm>
          <a:prstGeom prst="rect">
            <a:avLst/>
          </a:prstGeom>
          <a:noFill/>
        </p:spPr>
        <p:txBody>
          <a:bodyPr wrap="square" rtlCol="0">
            <a:spAutoFit/>
          </a:bodyPr>
          <a:lstStyle/>
          <a:p>
            <a:r>
              <a:rPr lang="en-US" sz="3600" dirty="0"/>
              <a:t>Whereas Phase angle refers to the angle between the vector and the x (real) axis</a:t>
            </a:r>
          </a:p>
        </p:txBody>
      </p:sp>
      <p:cxnSp>
        <p:nvCxnSpPr>
          <p:cNvPr id="19" name="Straight Connector 18">
            <a:extLst>
              <a:ext uri="{FF2B5EF4-FFF2-40B4-BE49-F238E27FC236}">
                <a16:creationId xmlns:a16="http://schemas.microsoft.com/office/drawing/2014/main" id="{779CD1F7-E960-E14C-926C-49C3C1E5A93D}"/>
              </a:ext>
            </a:extLst>
          </p:cNvPr>
          <p:cNvCxnSpPr>
            <a:cxnSpLocks/>
          </p:cNvCxnSpPr>
          <p:nvPr/>
        </p:nvCxnSpPr>
        <p:spPr>
          <a:xfrm flipV="1">
            <a:off x="2832100" y="1237677"/>
            <a:ext cx="794196" cy="6557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1D765B-4BA2-5F44-B7E6-004320E08D65}"/>
              </a:ext>
            </a:extLst>
          </p:cNvPr>
          <p:cNvCxnSpPr>
            <a:cxnSpLocks/>
          </p:cNvCxnSpPr>
          <p:nvPr/>
        </p:nvCxnSpPr>
        <p:spPr>
          <a:xfrm flipH="1" flipV="1">
            <a:off x="3626296" y="1237676"/>
            <a:ext cx="2596704" cy="80743"/>
          </a:xfrm>
          <a:prstGeom prst="line">
            <a:avLst/>
          </a:prstGeom>
        </p:spPr>
        <p:style>
          <a:lnRef idx="1">
            <a:schemeClr val="accent1"/>
          </a:lnRef>
          <a:fillRef idx="0">
            <a:schemeClr val="accent1"/>
          </a:fillRef>
          <a:effectRef idx="0">
            <a:schemeClr val="accent1"/>
          </a:effectRef>
          <a:fontRef idx="minor">
            <a:schemeClr val="tx1"/>
          </a:fontRef>
        </p:style>
      </p:cxnSp>
      <p:sp>
        <p:nvSpPr>
          <p:cNvPr id="26" name="Arc 25">
            <a:extLst>
              <a:ext uri="{FF2B5EF4-FFF2-40B4-BE49-F238E27FC236}">
                <a16:creationId xmlns:a16="http://schemas.microsoft.com/office/drawing/2014/main" id="{86FB128C-551B-734F-8619-133D9D186BD6}"/>
              </a:ext>
            </a:extLst>
          </p:cNvPr>
          <p:cNvSpPr/>
          <p:nvPr/>
        </p:nvSpPr>
        <p:spPr>
          <a:xfrm>
            <a:off x="2959100" y="1727800"/>
            <a:ext cx="76200" cy="28122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1DD893DB-62DE-4840-977B-C8FB1E29CECB}"/>
              </a:ext>
            </a:extLst>
          </p:cNvPr>
          <p:cNvSpPr txBox="1"/>
          <p:nvPr/>
        </p:nvSpPr>
        <p:spPr>
          <a:xfrm>
            <a:off x="4444554" y="784881"/>
            <a:ext cx="1257300" cy="369332"/>
          </a:xfrm>
          <a:prstGeom prst="rect">
            <a:avLst/>
          </a:prstGeom>
          <a:noFill/>
        </p:spPr>
        <p:txBody>
          <a:bodyPr wrap="square" rtlCol="0">
            <a:spAutoFit/>
          </a:bodyPr>
          <a:lstStyle/>
          <a:p>
            <a:r>
              <a:rPr lang="en-US" dirty="0"/>
              <a:t>Phase</a:t>
            </a:r>
          </a:p>
        </p:txBody>
      </p:sp>
      <p:cxnSp>
        <p:nvCxnSpPr>
          <p:cNvPr id="29" name="Straight Connector 28">
            <a:extLst>
              <a:ext uri="{FF2B5EF4-FFF2-40B4-BE49-F238E27FC236}">
                <a16:creationId xmlns:a16="http://schemas.microsoft.com/office/drawing/2014/main" id="{0867117B-EC0F-C849-A884-3FE6E84D85A5}"/>
              </a:ext>
            </a:extLst>
          </p:cNvPr>
          <p:cNvCxnSpPr>
            <a:cxnSpLocks/>
          </p:cNvCxnSpPr>
          <p:nvPr/>
        </p:nvCxnSpPr>
        <p:spPr>
          <a:xfrm>
            <a:off x="3035300" y="1868411"/>
            <a:ext cx="1317981" cy="1448123"/>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0CE4E58-80D3-DA4A-9B50-1668DF09F9F0}"/>
              </a:ext>
            </a:extLst>
          </p:cNvPr>
          <p:cNvSpPr txBox="1"/>
          <p:nvPr/>
        </p:nvSpPr>
        <p:spPr>
          <a:xfrm>
            <a:off x="3975100" y="3244334"/>
            <a:ext cx="1726754" cy="369332"/>
          </a:xfrm>
          <a:prstGeom prst="rect">
            <a:avLst/>
          </a:prstGeom>
          <a:noFill/>
        </p:spPr>
        <p:txBody>
          <a:bodyPr wrap="square" rtlCol="0">
            <a:spAutoFit/>
          </a:bodyPr>
          <a:lstStyle/>
          <a:p>
            <a:r>
              <a:rPr lang="en-US" dirty="0"/>
              <a:t>Phase angle</a:t>
            </a:r>
          </a:p>
        </p:txBody>
      </p:sp>
      <p:sp>
        <p:nvSpPr>
          <p:cNvPr id="12" name="TextBox 11">
            <a:extLst>
              <a:ext uri="{FF2B5EF4-FFF2-40B4-BE49-F238E27FC236}">
                <a16:creationId xmlns:a16="http://schemas.microsoft.com/office/drawing/2014/main" id="{854FB28C-B978-244B-A7E7-89DEA9ED280F}"/>
              </a:ext>
            </a:extLst>
          </p:cNvPr>
          <p:cNvSpPr txBox="1"/>
          <p:nvPr/>
        </p:nvSpPr>
        <p:spPr>
          <a:xfrm>
            <a:off x="9093200" y="1712912"/>
            <a:ext cx="2877262" cy="2308324"/>
          </a:xfrm>
          <a:prstGeom prst="rect">
            <a:avLst/>
          </a:prstGeom>
          <a:noFill/>
        </p:spPr>
        <p:txBody>
          <a:bodyPr wrap="square" rtlCol="0">
            <a:spAutoFit/>
          </a:bodyPr>
          <a:lstStyle/>
          <a:p>
            <a:r>
              <a:rPr lang="en-US" sz="3600" dirty="0"/>
              <a:t>Phase refers to where in its cycle an oscillator is </a:t>
            </a:r>
          </a:p>
        </p:txBody>
      </p:sp>
    </p:spTree>
    <p:extLst>
      <p:ext uri="{BB962C8B-B14F-4D97-AF65-F5344CB8AC3E}">
        <p14:creationId xmlns:p14="http://schemas.microsoft.com/office/powerpoint/2010/main" val="4084568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EBF766D-178A-9542-BDFE-F4FC04C73829}"/>
              </a:ext>
            </a:extLst>
          </p:cNvPr>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300">
                <a:solidFill>
                  <a:schemeClr val="bg1"/>
                </a:solidFill>
              </a:rPr>
              <a:t> First, concurrent IBE indexes a zero-lag, simultaneous relationship and is undirected: A-&gt;B is indistinguishable from B-&gt;A.  </a:t>
            </a:r>
          </a:p>
          <a:p>
            <a:pPr indent="-228600">
              <a:lnSpc>
                <a:spcPct val="90000"/>
              </a:lnSpc>
              <a:spcAft>
                <a:spcPts val="600"/>
              </a:spcAft>
              <a:buFont typeface="Arial" panose="020B0604020202020204" pitchFamily="34" charset="0"/>
              <a:buChar char="•"/>
            </a:pPr>
            <a:endParaRPr lang="en-US" sz="1300">
              <a:solidFill>
                <a:schemeClr val="bg1"/>
              </a:solidFill>
            </a:endParaRPr>
          </a:p>
          <a:p>
            <a:pPr indent="-228600">
              <a:lnSpc>
                <a:spcPct val="90000"/>
              </a:lnSpc>
              <a:spcAft>
                <a:spcPts val="600"/>
              </a:spcAft>
              <a:buFont typeface="Arial" panose="020B0604020202020204" pitchFamily="34" charset="0"/>
              <a:buChar char="•"/>
            </a:pPr>
            <a:endParaRPr lang="en-US" sz="1300">
              <a:solidFill>
                <a:schemeClr val="bg1"/>
              </a:solidFill>
            </a:endParaRPr>
          </a:p>
          <a:p>
            <a:pPr indent="-228600">
              <a:lnSpc>
                <a:spcPct val="90000"/>
              </a:lnSpc>
              <a:spcAft>
                <a:spcPts val="600"/>
              </a:spcAft>
              <a:buFont typeface="Arial" panose="020B0604020202020204" pitchFamily="34" charset="0"/>
              <a:buChar char="•"/>
            </a:pPr>
            <a:r>
              <a:rPr lang="en-US" sz="1300">
                <a:solidFill>
                  <a:schemeClr val="bg1"/>
                </a:solidFill>
              </a:rPr>
              <a:t>Often referred to using the term ‘synchrony’, </a:t>
            </a:r>
          </a:p>
          <a:p>
            <a:pPr indent="-228600">
              <a:lnSpc>
                <a:spcPct val="90000"/>
              </a:lnSpc>
              <a:spcAft>
                <a:spcPts val="600"/>
              </a:spcAft>
              <a:buFont typeface="Arial" panose="020B0604020202020204" pitchFamily="34" charset="0"/>
              <a:buChar char="•"/>
            </a:pPr>
            <a:endParaRPr lang="en-US" sz="1300">
              <a:solidFill>
                <a:schemeClr val="bg1"/>
              </a:solidFill>
            </a:endParaRPr>
          </a:p>
          <a:p>
            <a:pPr indent="-228600">
              <a:lnSpc>
                <a:spcPct val="90000"/>
              </a:lnSpc>
              <a:spcAft>
                <a:spcPts val="600"/>
              </a:spcAft>
              <a:buFont typeface="Arial" panose="020B0604020202020204" pitchFamily="34" charset="0"/>
              <a:buChar char="•"/>
            </a:pPr>
            <a:endParaRPr lang="en-US" sz="1300">
              <a:solidFill>
                <a:schemeClr val="bg1"/>
              </a:solidFill>
            </a:endParaRPr>
          </a:p>
          <a:p>
            <a:pPr indent="-228600">
              <a:lnSpc>
                <a:spcPct val="90000"/>
              </a:lnSpc>
              <a:spcAft>
                <a:spcPts val="600"/>
              </a:spcAft>
              <a:buFont typeface="Arial" panose="020B0604020202020204" pitchFamily="34" charset="0"/>
              <a:buChar char="•"/>
            </a:pPr>
            <a:r>
              <a:rPr lang="en-US" sz="1300">
                <a:solidFill>
                  <a:schemeClr val="bg1"/>
                </a:solidFill>
              </a:rPr>
              <a:t>e.g., for entrainment in amplitude/power for example this could indicate ‘at times when A is high, B is also high’ or (for a negative relationship): ‘at times when A is high, B is low’. </a:t>
            </a:r>
          </a:p>
          <a:p>
            <a:pPr indent="-228600">
              <a:lnSpc>
                <a:spcPct val="90000"/>
              </a:lnSpc>
              <a:spcAft>
                <a:spcPts val="600"/>
              </a:spcAft>
              <a:buFont typeface="Arial" panose="020B0604020202020204" pitchFamily="34" charset="0"/>
              <a:buChar char="•"/>
            </a:pPr>
            <a:endParaRPr lang="en-US" sz="1300">
              <a:solidFill>
                <a:schemeClr val="bg1"/>
              </a:solidFill>
            </a:endParaRPr>
          </a:p>
          <a:p>
            <a:pPr indent="-228600">
              <a:lnSpc>
                <a:spcPct val="90000"/>
              </a:lnSpc>
              <a:spcAft>
                <a:spcPts val="600"/>
              </a:spcAft>
              <a:buFont typeface="Arial" panose="020B0604020202020204" pitchFamily="34" charset="0"/>
              <a:buChar char="•"/>
            </a:pPr>
            <a:endParaRPr lang="en-US" sz="1300">
              <a:solidFill>
                <a:schemeClr val="bg1"/>
              </a:solidFill>
            </a:endParaRPr>
          </a:p>
          <a:p>
            <a:pPr indent="-228600">
              <a:lnSpc>
                <a:spcPct val="90000"/>
              </a:lnSpc>
              <a:spcAft>
                <a:spcPts val="600"/>
              </a:spcAft>
              <a:buFont typeface="Arial" panose="020B0604020202020204" pitchFamily="34" charset="0"/>
              <a:buChar char="•"/>
            </a:pPr>
            <a:r>
              <a:rPr lang="en-US" sz="1300">
                <a:solidFill>
                  <a:schemeClr val="bg1"/>
                </a:solidFill>
              </a:rPr>
              <a:t>Or for phase this could indicate ’a consistent relationship between the phase of A and B over time’</a:t>
            </a:r>
          </a:p>
          <a:p>
            <a:pPr indent="-228600">
              <a:lnSpc>
                <a:spcPct val="90000"/>
              </a:lnSpc>
              <a:spcAft>
                <a:spcPts val="600"/>
              </a:spcAft>
              <a:buFont typeface="Arial" panose="020B0604020202020204" pitchFamily="34" charset="0"/>
              <a:buChar char="•"/>
            </a:pPr>
            <a:endParaRPr lang="en-US" sz="1300">
              <a:solidFill>
                <a:schemeClr val="bg1"/>
              </a:solidFill>
            </a:endParaRPr>
          </a:p>
          <a:p>
            <a:pPr indent="-228600">
              <a:lnSpc>
                <a:spcPct val="90000"/>
              </a:lnSpc>
              <a:spcAft>
                <a:spcPts val="600"/>
              </a:spcAft>
              <a:buFont typeface="Arial" panose="020B0604020202020204" pitchFamily="34" charset="0"/>
              <a:buChar char="•"/>
            </a:pPr>
            <a:endParaRPr lang="en-US" sz="1300">
              <a:solidFill>
                <a:schemeClr val="bg1"/>
              </a:solidFill>
            </a:endParaRPr>
          </a:p>
        </p:txBody>
      </p:sp>
      <p:pic>
        <p:nvPicPr>
          <p:cNvPr id="4" name="Content Placeholder 3">
            <a:extLst>
              <a:ext uri="{FF2B5EF4-FFF2-40B4-BE49-F238E27FC236}">
                <a16:creationId xmlns:a16="http://schemas.microsoft.com/office/drawing/2014/main" id="{26C478E7-5441-374F-A3B5-8307B363912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7047"/>
          <a:stretch/>
        </p:blipFill>
        <p:spPr bwMode="auto">
          <a:xfrm>
            <a:off x="5989959" y="484632"/>
            <a:ext cx="4838166" cy="5733287"/>
          </a:xfrm>
          <a:prstGeom prst="rect">
            <a:avLst/>
          </a:prstGeom>
          <a:noFill/>
        </p:spPr>
      </p:pic>
    </p:spTree>
    <p:extLst>
      <p:ext uri="{BB962C8B-B14F-4D97-AF65-F5344CB8AC3E}">
        <p14:creationId xmlns:p14="http://schemas.microsoft.com/office/powerpoint/2010/main" val="1649735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8B76-5A90-4CFC-8708-4240A06502EA}"/>
              </a:ext>
            </a:extLst>
          </p:cNvPr>
          <p:cNvSpPr>
            <a:spLocks noGrp="1"/>
          </p:cNvSpPr>
          <p:nvPr>
            <p:ph type="ctrTitle"/>
          </p:nvPr>
        </p:nvSpPr>
        <p:spPr>
          <a:xfrm>
            <a:off x="1269507" y="2121763"/>
            <a:ext cx="9652986" cy="1988598"/>
          </a:xfrm>
        </p:spPr>
        <p:txBody>
          <a:bodyPr>
            <a:normAutofit fontScale="90000"/>
          </a:bodyPr>
          <a:lstStyle/>
          <a:p>
            <a:r>
              <a:rPr lang="en-US" dirty="0"/>
              <a:t>How can we measure the association between two signals?</a:t>
            </a:r>
            <a:endParaRPr lang="en-GB" dirty="0"/>
          </a:p>
        </p:txBody>
      </p:sp>
    </p:spTree>
    <p:extLst>
      <p:ext uri="{BB962C8B-B14F-4D97-AF65-F5344CB8AC3E}">
        <p14:creationId xmlns:p14="http://schemas.microsoft.com/office/powerpoint/2010/main" val="796667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D2F25CB5-378C-4D4A-9A15-FF815E54F611}"/>
              </a:ext>
            </a:extLst>
          </p:cNvPr>
          <p:cNvPicPr>
            <a:picLocks noChangeAspect="1"/>
          </p:cNvPicPr>
          <p:nvPr/>
        </p:nvPicPr>
        <p:blipFill>
          <a:blip r:embed="rId2"/>
          <a:stretch>
            <a:fillRect/>
          </a:stretch>
        </p:blipFill>
        <p:spPr>
          <a:xfrm>
            <a:off x="643467" y="1404938"/>
            <a:ext cx="5291666" cy="4048124"/>
          </a:xfrm>
          <a:prstGeom prst="rect">
            <a:avLst/>
          </a:prstGeom>
        </p:spPr>
      </p:pic>
      <p:pic>
        <p:nvPicPr>
          <p:cNvPr id="7" name="Picture 6" descr="Chart&#10;&#10;Description automatically generated">
            <a:extLst>
              <a:ext uri="{FF2B5EF4-FFF2-40B4-BE49-F238E27FC236}">
                <a16:creationId xmlns:a16="http://schemas.microsoft.com/office/drawing/2014/main" id="{DAD94807-FAA6-9E48-8774-F90D87946D92}"/>
              </a:ext>
            </a:extLst>
          </p:cNvPr>
          <p:cNvPicPr>
            <a:picLocks noChangeAspect="1"/>
          </p:cNvPicPr>
          <p:nvPr/>
        </p:nvPicPr>
        <p:blipFill>
          <a:blip r:embed="rId3"/>
          <a:stretch>
            <a:fillRect/>
          </a:stretch>
        </p:blipFill>
        <p:spPr>
          <a:xfrm>
            <a:off x="6256865" y="1457855"/>
            <a:ext cx="5291667" cy="3942290"/>
          </a:xfrm>
          <a:prstGeom prst="rect">
            <a:avLst/>
          </a:prstGeom>
        </p:spPr>
      </p:pic>
      <p:sp>
        <p:nvSpPr>
          <p:cNvPr id="8" name="Rectangle 7">
            <a:extLst>
              <a:ext uri="{FF2B5EF4-FFF2-40B4-BE49-F238E27FC236}">
                <a16:creationId xmlns:a16="http://schemas.microsoft.com/office/drawing/2014/main" id="{0DB65595-C82D-304A-AA95-E20361BFD4ED}"/>
              </a:ext>
            </a:extLst>
          </p:cNvPr>
          <p:cNvSpPr/>
          <p:nvPr/>
        </p:nvSpPr>
        <p:spPr>
          <a:xfrm>
            <a:off x="7966710" y="1760220"/>
            <a:ext cx="2994660" cy="3074670"/>
          </a:xfrm>
          <a:prstGeom prst="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C4F0E7D-DA62-5B4C-9CD1-93D356F2FDD6}"/>
              </a:ext>
            </a:extLst>
          </p:cNvPr>
          <p:cNvSpPr/>
          <p:nvPr/>
        </p:nvSpPr>
        <p:spPr>
          <a:xfrm>
            <a:off x="6903720" y="1760220"/>
            <a:ext cx="1062990" cy="3074670"/>
          </a:xfrm>
          <a:prstGeom prst="rect">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FF00"/>
              </a:highlight>
            </a:endParaRPr>
          </a:p>
        </p:txBody>
      </p:sp>
      <p:sp>
        <p:nvSpPr>
          <p:cNvPr id="12" name="Title 1">
            <a:extLst>
              <a:ext uri="{FF2B5EF4-FFF2-40B4-BE49-F238E27FC236}">
                <a16:creationId xmlns:a16="http://schemas.microsoft.com/office/drawing/2014/main" id="{FCDD5886-4017-6744-8929-CEFF45CF9811}"/>
              </a:ext>
            </a:extLst>
          </p:cNvPr>
          <p:cNvSpPr>
            <a:spLocks noGrp="1"/>
          </p:cNvSpPr>
          <p:nvPr>
            <p:ph type="title"/>
          </p:nvPr>
        </p:nvSpPr>
        <p:spPr>
          <a:xfrm>
            <a:off x="1032932" y="283474"/>
            <a:ext cx="10515600" cy="1325563"/>
          </a:xfrm>
        </p:spPr>
        <p:txBody>
          <a:bodyPr/>
          <a:lstStyle/>
          <a:p>
            <a:r>
              <a:rPr lang="en-US" dirty="0"/>
              <a:t>Correlations in amplitude/power over time</a:t>
            </a:r>
            <a:br>
              <a:rPr lang="en-US" dirty="0"/>
            </a:br>
            <a:endParaRPr lang="en-US" dirty="0"/>
          </a:p>
        </p:txBody>
      </p:sp>
    </p:spTree>
    <p:extLst>
      <p:ext uri="{BB962C8B-B14F-4D97-AF65-F5344CB8AC3E}">
        <p14:creationId xmlns:p14="http://schemas.microsoft.com/office/powerpoint/2010/main" val="1973570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B970881A-39BD-4837-B0DC-244B3C17773B}"/>
              </a:ext>
            </a:extLst>
          </p:cNvPr>
          <p:cNvPicPr>
            <a:picLocks noChangeAspect="1"/>
          </p:cNvPicPr>
          <p:nvPr/>
        </p:nvPicPr>
        <p:blipFill>
          <a:blip r:embed="rId3"/>
          <a:stretch>
            <a:fillRect/>
          </a:stretch>
        </p:blipFill>
        <p:spPr>
          <a:xfrm>
            <a:off x="2488692" y="1163564"/>
            <a:ext cx="7214616" cy="5410962"/>
          </a:xfrm>
          <a:prstGeom prst="rect">
            <a:avLst/>
          </a:prstGeom>
        </p:spPr>
      </p:pic>
      <p:sp>
        <p:nvSpPr>
          <p:cNvPr id="8" name="Title 1">
            <a:extLst>
              <a:ext uri="{FF2B5EF4-FFF2-40B4-BE49-F238E27FC236}">
                <a16:creationId xmlns:a16="http://schemas.microsoft.com/office/drawing/2014/main" id="{6084C8AE-9531-B543-B768-719FE793638C}"/>
              </a:ext>
            </a:extLst>
          </p:cNvPr>
          <p:cNvSpPr txBox="1">
            <a:spLocks/>
          </p:cNvSpPr>
          <p:nvPr/>
        </p:nvSpPr>
        <p:spPr>
          <a:xfrm>
            <a:off x="1032932" y="2834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Correlations in amplitude/power over time</a:t>
            </a:r>
            <a:br>
              <a:rPr lang="en-US"/>
            </a:br>
            <a:endParaRPr lang="en-US" dirty="0"/>
          </a:p>
        </p:txBody>
      </p:sp>
    </p:spTree>
    <p:extLst>
      <p:ext uri="{BB962C8B-B14F-4D97-AF65-F5344CB8AC3E}">
        <p14:creationId xmlns:p14="http://schemas.microsoft.com/office/powerpoint/2010/main" val="223172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0D28E-F3CA-2D4E-97FC-05490DB00C58}"/>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Phase locking </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 name="Content Placeholder 3">
            <a:extLst>
              <a:ext uri="{FF2B5EF4-FFF2-40B4-BE49-F238E27FC236}">
                <a16:creationId xmlns:a16="http://schemas.microsoft.com/office/drawing/2014/main" id="{FFE33FCD-01F1-F94B-9EE4-6B528D46723B}"/>
              </a:ext>
            </a:extLst>
          </p:cNvPr>
          <p:cNvPicPr>
            <a:picLocks noChangeAspect="1"/>
          </p:cNvPicPr>
          <p:nvPr/>
        </p:nvPicPr>
        <p:blipFill rotWithShape="1">
          <a:blip r:embed="rId2">
            <a:extLst>
              <a:ext uri="{28A0092B-C50C-407E-A947-70E740481C1C}">
                <a14:useLocalDpi xmlns:a14="http://schemas.microsoft.com/office/drawing/2010/main" val="0"/>
              </a:ext>
            </a:extLst>
          </a:blip>
          <a:srcRect l="47047" t="53177" b="28376"/>
          <a:stretch/>
        </p:blipFill>
        <p:spPr bwMode="auto">
          <a:xfrm>
            <a:off x="299083" y="2693757"/>
            <a:ext cx="4838166" cy="1057603"/>
          </a:xfrm>
          <a:prstGeom prst="rect">
            <a:avLst/>
          </a:prstGeom>
          <a:noFill/>
        </p:spPr>
      </p:pic>
      <p:sp>
        <p:nvSpPr>
          <p:cNvPr id="6" name="TextBox 5">
            <a:extLst>
              <a:ext uri="{FF2B5EF4-FFF2-40B4-BE49-F238E27FC236}">
                <a16:creationId xmlns:a16="http://schemas.microsoft.com/office/drawing/2014/main" id="{89533DB9-2165-9C42-8213-30D434808A6E}"/>
              </a:ext>
            </a:extLst>
          </p:cNvPr>
          <p:cNvSpPr txBox="1"/>
          <p:nvPr/>
        </p:nvSpPr>
        <p:spPr>
          <a:xfrm>
            <a:off x="6094412" y="2582909"/>
            <a:ext cx="5309372" cy="4154984"/>
          </a:xfrm>
          <a:prstGeom prst="rect">
            <a:avLst/>
          </a:prstGeom>
          <a:noFill/>
        </p:spPr>
        <p:txBody>
          <a:bodyPr wrap="square" rtlCol="0">
            <a:spAutoFit/>
          </a:bodyPr>
          <a:lstStyle/>
          <a:p>
            <a:r>
              <a:rPr lang="en-US" sz="2400" dirty="0"/>
              <a:t>Operationalized as the mean difference between the phase angles of two time series.</a:t>
            </a:r>
          </a:p>
          <a:p>
            <a:endParaRPr lang="en-US" sz="2400" dirty="0"/>
          </a:p>
          <a:p>
            <a:endParaRPr lang="en-US" sz="2400" dirty="0"/>
          </a:p>
          <a:p>
            <a:r>
              <a:rPr lang="en-US" sz="2400" dirty="0"/>
              <a:t>Can be computed (mean) over repeated events or over time – sliding window approach</a:t>
            </a:r>
          </a:p>
          <a:p>
            <a:endParaRPr lang="en-US" dirty="0"/>
          </a:p>
          <a:p>
            <a:endParaRPr lang="en-US" dirty="0"/>
          </a:p>
          <a:p>
            <a:endParaRPr lang="en-US" dirty="0"/>
          </a:p>
          <a:p>
            <a:endParaRPr lang="en-US" dirty="0"/>
          </a:p>
        </p:txBody>
      </p:sp>
      <p:pic>
        <p:nvPicPr>
          <p:cNvPr id="13" name="Content Placeholder 3">
            <a:extLst>
              <a:ext uri="{FF2B5EF4-FFF2-40B4-BE49-F238E27FC236}">
                <a16:creationId xmlns:a16="http://schemas.microsoft.com/office/drawing/2014/main" id="{C81CED4F-2108-E14F-8E05-F8080684EEAB}"/>
              </a:ext>
            </a:extLst>
          </p:cNvPr>
          <p:cNvPicPr>
            <a:picLocks noChangeAspect="1"/>
          </p:cNvPicPr>
          <p:nvPr/>
        </p:nvPicPr>
        <p:blipFill rotWithShape="1">
          <a:blip r:embed="rId2">
            <a:extLst>
              <a:ext uri="{28A0092B-C50C-407E-A947-70E740481C1C}">
                <a14:useLocalDpi xmlns:a14="http://schemas.microsoft.com/office/drawing/2010/main" val="0"/>
              </a:ext>
            </a:extLst>
          </a:blip>
          <a:srcRect l="47047" t="53177" b="28376"/>
          <a:stretch/>
        </p:blipFill>
        <p:spPr bwMode="auto">
          <a:xfrm>
            <a:off x="299083" y="4243714"/>
            <a:ext cx="4838166" cy="1057603"/>
          </a:xfrm>
          <a:prstGeom prst="rect">
            <a:avLst/>
          </a:prstGeom>
          <a:noFill/>
        </p:spPr>
      </p:pic>
    </p:spTree>
    <p:extLst>
      <p:ext uri="{BB962C8B-B14F-4D97-AF65-F5344CB8AC3E}">
        <p14:creationId xmlns:p14="http://schemas.microsoft.com/office/powerpoint/2010/main" val="2330574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0D28E-F3CA-2D4E-97FC-05490DB00C58}"/>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Phase locking </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10;&#10;Description automatically generated with medium confidence">
            <a:extLst>
              <a:ext uri="{FF2B5EF4-FFF2-40B4-BE49-F238E27FC236}">
                <a16:creationId xmlns:a16="http://schemas.microsoft.com/office/drawing/2014/main" id="{0E900C23-BD72-D14D-8CA2-F3BC3457963F}"/>
              </a:ext>
            </a:extLst>
          </p:cNvPr>
          <p:cNvPicPr>
            <a:picLocks noGrp="1" noChangeAspect="1"/>
          </p:cNvPicPr>
          <p:nvPr>
            <p:ph idx="1"/>
          </p:nvPr>
        </p:nvPicPr>
        <p:blipFill>
          <a:blip r:embed="rId2"/>
          <a:stretch>
            <a:fillRect/>
          </a:stretch>
        </p:blipFill>
        <p:spPr>
          <a:xfrm>
            <a:off x="1968310" y="2427541"/>
            <a:ext cx="8200280" cy="3997637"/>
          </a:xfrm>
          <a:prstGeom prst="rect">
            <a:avLst/>
          </a:prstGeom>
        </p:spPr>
      </p:pic>
    </p:spTree>
    <p:extLst>
      <p:ext uri="{BB962C8B-B14F-4D97-AF65-F5344CB8AC3E}">
        <p14:creationId xmlns:p14="http://schemas.microsoft.com/office/powerpoint/2010/main" val="4294877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76E01F-4920-E841-B8AF-763575AA4813}"/>
              </a:ext>
            </a:extLst>
          </p:cNvPr>
          <p:cNvSpPr>
            <a:spLocks noGrp="1"/>
          </p:cNvSpPr>
          <p:nvPr>
            <p:ph type="title"/>
          </p:nvPr>
        </p:nvSpPr>
        <p:spPr>
          <a:xfrm>
            <a:off x="2311147" y="365760"/>
            <a:ext cx="7569706" cy="1288238"/>
          </a:xfrm>
        </p:spPr>
        <p:txBody>
          <a:bodyPr vert="horz" lIns="91440" tIns="45720" rIns="91440" bIns="45720" rtlCol="0" anchor="ctr">
            <a:normAutofit/>
          </a:bodyPr>
          <a:lstStyle/>
          <a:p>
            <a:pPr algn="ctr"/>
            <a:r>
              <a:rPr lang="en-US" kern="1200">
                <a:solidFill>
                  <a:schemeClr val="tx1"/>
                </a:solidFill>
                <a:latin typeface="+mj-lt"/>
                <a:ea typeface="+mj-ea"/>
                <a:cs typeface="+mj-cs"/>
              </a:rPr>
              <a:t>Timing is crucial</a:t>
            </a:r>
          </a:p>
        </p:txBody>
      </p:sp>
      <p:sp>
        <p:nvSpPr>
          <p:cNvPr id="4" name="TextBox 3">
            <a:extLst>
              <a:ext uri="{FF2B5EF4-FFF2-40B4-BE49-F238E27FC236}">
                <a16:creationId xmlns:a16="http://schemas.microsoft.com/office/drawing/2014/main" id="{4C278DE5-2BA4-F345-9FB1-03F2620B5E70}"/>
              </a:ext>
            </a:extLst>
          </p:cNvPr>
          <p:cNvSpPr txBox="1"/>
          <p:nvPr/>
        </p:nvSpPr>
        <p:spPr>
          <a:xfrm>
            <a:off x="2165569" y="1956816"/>
            <a:ext cx="7860863" cy="402488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400" dirty="0"/>
              <a:t>Intuition about synchronization tells us that it is dynamic over time.</a:t>
            </a:r>
            <a:endParaRPr lang="en-US" sz="2400"/>
          </a:p>
          <a:p>
            <a:pPr indent="-228600">
              <a:lnSpc>
                <a:spcPct val="90000"/>
              </a:lnSpc>
              <a:spcAft>
                <a:spcPts val="600"/>
              </a:spcAft>
              <a:buFont typeface="Arial" panose="020B0604020202020204" pitchFamily="34" charset="0"/>
              <a:buChar char="•"/>
            </a:pPr>
            <a:endParaRPr lang="en-US" sz="2400"/>
          </a:p>
          <a:p>
            <a:pPr indent="-228600">
              <a:lnSpc>
                <a:spcPct val="90000"/>
              </a:lnSpc>
              <a:spcAft>
                <a:spcPts val="600"/>
              </a:spcAft>
              <a:buFont typeface="Arial" panose="020B0604020202020204" pitchFamily="34" charset="0"/>
              <a:buChar char="•"/>
            </a:pPr>
            <a:r>
              <a:rPr lang="en-US" sz="2400" dirty="0"/>
              <a:t>Inter brain neural synchronization is usually studied as a time invariant data feature.</a:t>
            </a:r>
            <a:endParaRPr lang="en-US" sz="2400"/>
          </a:p>
          <a:p>
            <a:pPr indent="-228600">
              <a:lnSpc>
                <a:spcPct val="90000"/>
              </a:lnSpc>
              <a:spcAft>
                <a:spcPts val="600"/>
              </a:spcAft>
              <a:buFont typeface="Arial" panose="020B0604020202020204" pitchFamily="34" charset="0"/>
              <a:buChar char="•"/>
            </a:pPr>
            <a:endParaRPr lang="en-US" sz="2400"/>
          </a:p>
          <a:p>
            <a:pPr indent="-228600">
              <a:lnSpc>
                <a:spcPct val="90000"/>
              </a:lnSpc>
              <a:spcAft>
                <a:spcPts val="600"/>
              </a:spcAft>
              <a:buFont typeface="Arial" panose="020B0604020202020204" pitchFamily="34" charset="0"/>
              <a:buChar char="•"/>
            </a:pPr>
            <a:r>
              <a:rPr lang="en-US" sz="2400" dirty="0"/>
              <a:t>This limits our understanding of how mechanistically this synchronization might be established/ maintained.</a:t>
            </a:r>
            <a:endParaRPr lang="en-US" sz="2400"/>
          </a:p>
        </p:txBody>
      </p:sp>
    </p:spTree>
    <p:extLst>
      <p:ext uri="{BB962C8B-B14F-4D97-AF65-F5344CB8AC3E}">
        <p14:creationId xmlns:p14="http://schemas.microsoft.com/office/powerpoint/2010/main" val="528881190"/>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C989-3035-46CF-B30B-A227441B4E2F}"/>
              </a:ext>
            </a:extLst>
          </p:cNvPr>
          <p:cNvSpPr>
            <a:spLocks noGrp="1"/>
          </p:cNvSpPr>
          <p:nvPr>
            <p:ph type="title"/>
          </p:nvPr>
        </p:nvSpPr>
        <p:spPr>
          <a:xfrm>
            <a:off x="261107" y="2932156"/>
            <a:ext cx="11669785" cy="1325563"/>
          </a:xfrm>
        </p:spPr>
        <p:txBody>
          <a:bodyPr/>
          <a:lstStyle/>
          <a:p>
            <a:r>
              <a:rPr lang="en-US" dirty="0"/>
              <a:t>Switch over to MATLAB for second set of exercises</a:t>
            </a:r>
            <a:endParaRPr lang="en-GB" dirty="0"/>
          </a:p>
        </p:txBody>
      </p:sp>
    </p:spTree>
    <p:extLst>
      <p:ext uri="{BB962C8B-B14F-4D97-AF65-F5344CB8AC3E}">
        <p14:creationId xmlns:p14="http://schemas.microsoft.com/office/powerpoint/2010/main" val="3154139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B2DF-E7E3-4C19-BDDE-931EFCB63E7E}"/>
              </a:ext>
            </a:extLst>
          </p:cNvPr>
          <p:cNvSpPr>
            <a:spLocks noGrp="1"/>
          </p:cNvSpPr>
          <p:nvPr>
            <p:ph type="title"/>
          </p:nvPr>
        </p:nvSpPr>
        <p:spPr>
          <a:xfrm>
            <a:off x="1047925" y="2554651"/>
            <a:ext cx="10515600" cy="1325563"/>
          </a:xfrm>
        </p:spPr>
        <p:txBody>
          <a:bodyPr/>
          <a:lstStyle/>
          <a:p>
            <a:r>
              <a:rPr lang="en-US" dirty="0"/>
              <a:t>What are some of the pitfalls associated with methods of concurrent entrainment?</a:t>
            </a:r>
            <a:endParaRPr lang="en-GB" dirty="0"/>
          </a:p>
        </p:txBody>
      </p:sp>
    </p:spTree>
    <p:extLst>
      <p:ext uri="{BB962C8B-B14F-4D97-AF65-F5344CB8AC3E}">
        <p14:creationId xmlns:p14="http://schemas.microsoft.com/office/powerpoint/2010/main" val="2389514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2"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088EB50-F425-DF48-88DB-143A33F503E2}"/>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1. Shared entrainment to environment</a:t>
            </a:r>
          </a:p>
        </p:txBody>
      </p:sp>
      <p:sp>
        <p:nvSpPr>
          <p:cNvPr id="3" name="Content Placeholder 2">
            <a:extLst>
              <a:ext uri="{FF2B5EF4-FFF2-40B4-BE49-F238E27FC236}">
                <a16:creationId xmlns:a16="http://schemas.microsoft.com/office/drawing/2014/main" id="{8A564159-A270-F246-A355-122A1D8581F7}"/>
              </a:ext>
            </a:extLst>
          </p:cNvPr>
          <p:cNvSpPr>
            <a:spLocks noGrp="1"/>
          </p:cNvSpPr>
          <p:nvPr>
            <p:ph idx="1"/>
          </p:nvPr>
        </p:nvSpPr>
        <p:spPr>
          <a:xfrm>
            <a:off x="5573864" y="1166933"/>
            <a:ext cx="5716988" cy="4279709"/>
          </a:xfrm>
        </p:spPr>
        <p:txBody>
          <a:bodyPr anchor="ctr">
            <a:normAutofit/>
          </a:bodyPr>
          <a:lstStyle/>
          <a:p>
            <a:r>
              <a:rPr lang="en-US" sz="2400" dirty="0"/>
              <a:t>How do we asses the live social determinants for IBE? For example, would you observe same level of IBE entrainment if both participants performed same task in isolation?</a:t>
            </a:r>
          </a:p>
          <a:p>
            <a:endParaRPr lang="en-US" sz="2400" dirty="0"/>
          </a:p>
          <a:p>
            <a:r>
              <a:rPr lang="en-US" sz="2400" dirty="0"/>
              <a:t>Concurrent entrainment is very susceptible to this.</a:t>
            </a:r>
          </a:p>
        </p:txBody>
      </p:sp>
    </p:spTree>
    <p:extLst>
      <p:ext uri="{BB962C8B-B14F-4D97-AF65-F5344CB8AC3E}">
        <p14:creationId xmlns:p14="http://schemas.microsoft.com/office/powerpoint/2010/main" val="3249115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6671-E274-44EA-BF90-514FC1924E51}"/>
              </a:ext>
            </a:extLst>
          </p:cNvPr>
          <p:cNvSpPr>
            <a:spLocks noGrp="1"/>
          </p:cNvSpPr>
          <p:nvPr>
            <p:ph type="title"/>
          </p:nvPr>
        </p:nvSpPr>
        <p:spPr>
          <a:xfrm>
            <a:off x="589625" y="-211923"/>
            <a:ext cx="10515600" cy="1325563"/>
          </a:xfrm>
        </p:spPr>
        <p:txBody>
          <a:bodyPr/>
          <a:lstStyle/>
          <a:p>
            <a:r>
              <a:rPr lang="en-US" dirty="0"/>
              <a:t>Relationship between power and phase</a:t>
            </a:r>
            <a:endParaRPr lang="en-GB" dirty="0"/>
          </a:p>
        </p:txBody>
      </p:sp>
      <p:sp>
        <p:nvSpPr>
          <p:cNvPr id="3" name="Content Placeholder 2">
            <a:extLst>
              <a:ext uri="{FF2B5EF4-FFF2-40B4-BE49-F238E27FC236}">
                <a16:creationId xmlns:a16="http://schemas.microsoft.com/office/drawing/2014/main" id="{CF6799E6-0A19-48EC-8CAF-42590D0CBE41}"/>
              </a:ext>
            </a:extLst>
          </p:cNvPr>
          <p:cNvSpPr>
            <a:spLocks noGrp="1"/>
          </p:cNvSpPr>
          <p:nvPr>
            <p:ph idx="1"/>
          </p:nvPr>
        </p:nvSpPr>
        <p:spPr>
          <a:xfrm>
            <a:off x="677662" y="1388848"/>
            <a:ext cx="10515600" cy="4351338"/>
          </a:xfrm>
        </p:spPr>
        <p:txBody>
          <a:bodyPr>
            <a:normAutofit fontScale="85000" lnSpcReduction="20000"/>
          </a:bodyPr>
          <a:lstStyle/>
          <a:p>
            <a:r>
              <a:rPr lang="en-US" dirty="0"/>
              <a:t>In general power and phase are independent.</a:t>
            </a:r>
          </a:p>
          <a:p>
            <a:endParaRPr lang="en-US" dirty="0"/>
          </a:p>
          <a:p>
            <a:r>
              <a:rPr lang="en-US" dirty="0"/>
              <a:t>ERP’s are phase locked activity.</a:t>
            </a:r>
          </a:p>
          <a:p>
            <a:endParaRPr lang="en-US" dirty="0"/>
          </a:p>
          <a:p>
            <a:r>
              <a:rPr lang="en-US" dirty="0"/>
              <a:t>This means ERP’s will typically show as increases in time frequency power and phase locking.</a:t>
            </a:r>
          </a:p>
          <a:p>
            <a:endParaRPr lang="en-US" dirty="0"/>
          </a:p>
          <a:p>
            <a:r>
              <a:rPr lang="en-US" dirty="0"/>
              <a:t>Can be tricky to interpret phase changes when simultaneously occur with power changes.</a:t>
            </a:r>
          </a:p>
          <a:p>
            <a:endParaRPr lang="en-US" dirty="0"/>
          </a:p>
          <a:p>
            <a:r>
              <a:rPr lang="en-US" dirty="0"/>
              <a:t>Further complicated as large changes in SNR can drive down error in estimating phase and give the appearance of changes in phase locking.</a:t>
            </a:r>
          </a:p>
          <a:p>
            <a:endParaRPr lang="en-US" dirty="0"/>
          </a:p>
          <a:p>
            <a:endParaRPr lang="en-US" dirty="0"/>
          </a:p>
          <a:p>
            <a:endParaRPr lang="en-US" dirty="0"/>
          </a:p>
          <a:p>
            <a:endParaRPr lang="en-GB" dirty="0"/>
          </a:p>
        </p:txBody>
      </p:sp>
    </p:spTree>
    <p:extLst>
      <p:ext uri="{BB962C8B-B14F-4D97-AF65-F5344CB8AC3E}">
        <p14:creationId xmlns:p14="http://schemas.microsoft.com/office/powerpoint/2010/main" val="1152804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6661-0271-458D-8646-51A421939F7E}"/>
              </a:ext>
            </a:extLst>
          </p:cNvPr>
          <p:cNvSpPr>
            <a:spLocks noGrp="1"/>
          </p:cNvSpPr>
          <p:nvPr>
            <p:ph type="title"/>
          </p:nvPr>
        </p:nvSpPr>
        <p:spPr/>
        <p:txBody>
          <a:bodyPr/>
          <a:lstStyle/>
          <a:p>
            <a:r>
              <a:rPr lang="en-US" dirty="0"/>
              <a:t>Conclusion </a:t>
            </a:r>
            <a:endParaRPr lang="en-GB" dirty="0"/>
          </a:p>
        </p:txBody>
      </p:sp>
      <p:sp>
        <p:nvSpPr>
          <p:cNvPr id="3" name="Content Placeholder 2">
            <a:extLst>
              <a:ext uri="{FF2B5EF4-FFF2-40B4-BE49-F238E27FC236}">
                <a16:creationId xmlns:a16="http://schemas.microsoft.com/office/drawing/2014/main" id="{4865CC4A-BDBC-4EC2-80D9-D13B322A6B00}"/>
              </a:ext>
            </a:extLst>
          </p:cNvPr>
          <p:cNvSpPr>
            <a:spLocks noGrp="1"/>
          </p:cNvSpPr>
          <p:nvPr>
            <p:ph idx="1"/>
          </p:nvPr>
        </p:nvSpPr>
        <p:spPr/>
        <p:txBody>
          <a:bodyPr/>
          <a:lstStyle/>
          <a:p>
            <a:r>
              <a:rPr lang="en-US" dirty="0"/>
              <a:t>We have learned about assessing associations in signals using (cross) correlation.</a:t>
            </a:r>
          </a:p>
          <a:p>
            <a:endParaRPr lang="en-US" dirty="0"/>
          </a:p>
          <a:p>
            <a:r>
              <a:rPr lang="en-US" dirty="0"/>
              <a:t>We have learned how to extract power and phase from signals and use to compute measures of concurrent entrainment.</a:t>
            </a:r>
          </a:p>
          <a:p>
            <a:endParaRPr lang="en-US" dirty="0"/>
          </a:p>
          <a:p>
            <a:r>
              <a:rPr lang="en-US" dirty="0"/>
              <a:t>We have discussed some of the caveats associated with these analysis.</a:t>
            </a:r>
            <a:endParaRPr lang="en-GB" dirty="0"/>
          </a:p>
        </p:txBody>
      </p:sp>
    </p:spTree>
    <p:extLst>
      <p:ext uri="{BB962C8B-B14F-4D97-AF65-F5344CB8AC3E}">
        <p14:creationId xmlns:p14="http://schemas.microsoft.com/office/powerpoint/2010/main" val="1932907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line chart&#10;&#10;Description automatically generated">
            <a:extLst>
              <a:ext uri="{FF2B5EF4-FFF2-40B4-BE49-F238E27FC236}">
                <a16:creationId xmlns:a16="http://schemas.microsoft.com/office/drawing/2014/main" id="{8316F59D-C90C-4AF3-AF42-197116A259EC}"/>
              </a:ext>
            </a:extLst>
          </p:cNvPr>
          <p:cNvPicPr>
            <a:picLocks noChangeAspect="1"/>
          </p:cNvPicPr>
          <p:nvPr/>
        </p:nvPicPr>
        <p:blipFill>
          <a:blip r:embed="rId2"/>
          <a:stretch>
            <a:fillRect/>
          </a:stretch>
        </p:blipFill>
        <p:spPr>
          <a:xfrm>
            <a:off x="1505060" y="695325"/>
            <a:ext cx="8543925" cy="5467350"/>
          </a:xfrm>
          <a:prstGeom prst="rect">
            <a:avLst/>
          </a:prstGeom>
        </p:spPr>
      </p:pic>
      <p:cxnSp>
        <p:nvCxnSpPr>
          <p:cNvPr id="9" name="Straight Arrow Connector 8">
            <a:extLst>
              <a:ext uri="{FF2B5EF4-FFF2-40B4-BE49-F238E27FC236}">
                <a16:creationId xmlns:a16="http://schemas.microsoft.com/office/drawing/2014/main" id="{48A3E096-DB73-4C2C-B491-124A69C0EC54}"/>
              </a:ext>
            </a:extLst>
          </p:cNvPr>
          <p:cNvCxnSpPr/>
          <p:nvPr/>
        </p:nvCxnSpPr>
        <p:spPr>
          <a:xfrm>
            <a:off x="7251405" y="946298"/>
            <a:ext cx="0" cy="776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9CDDD9-3B83-406D-ACAF-4B8597A6CF04}"/>
              </a:ext>
            </a:extLst>
          </p:cNvPr>
          <p:cNvCxnSpPr/>
          <p:nvPr/>
        </p:nvCxnSpPr>
        <p:spPr>
          <a:xfrm>
            <a:off x="7251405" y="3224463"/>
            <a:ext cx="0" cy="85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41AA49E-25E7-4FEF-88AB-33A66CE34A45}"/>
              </a:ext>
            </a:extLst>
          </p:cNvPr>
          <p:cNvSpPr txBox="1"/>
          <p:nvPr/>
        </p:nvSpPr>
        <p:spPr>
          <a:xfrm>
            <a:off x="9492916" y="2526632"/>
            <a:ext cx="2273965" cy="646331"/>
          </a:xfrm>
          <a:prstGeom prst="rect">
            <a:avLst/>
          </a:prstGeom>
          <a:noFill/>
        </p:spPr>
        <p:txBody>
          <a:bodyPr wrap="square" rtlCol="0">
            <a:spAutoFit/>
          </a:bodyPr>
          <a:lstStyle/>
          <a:p>
            <a:r>
              <a:rPr lang="en-US" dirty="0"/>
              <a:t>How correlated are these signals</a:t>
            </a:r>
            <a:endParaRPr lang="en-GB" dirty="0"/>
          </a:p>
        </p:txBody>
      </p:sp>
      <p:cxnSp>
        <p:nvCxnSpPr>
          <p:cNvPr id="15" name="Straight Arrow Connector 14">
            <a:extLst>
              <a:ext uri="{FF2B5EF4-FFF2-40B4-BE49-F238E27FC236}">
                <a16:creationId xmlns:a16="http://schemas.microsoft.com/office/drawing/2014/main" id="{DB884EE9-F784-48A0-B1D5-468A3E148C3E}"/>
              </a:ext>
            </a:extLst>
          </p:cNvPr>
          <p:cNvCxnSpPr/>
          <p:nvPr/>
        </p:nvCxnSpPr>
        <p:spPr>
          <a:xfrm>
            <a:off x="6268453" y="409074"/>
            <a:ext cx="0" cy="661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AFFC8C2-1AD4-46A5-9D81-C60CBEC1ABC5}"/>
              </a:ext>
            </a:extLst>
          </p:cNvPr>
          <p:cNvCxnSpPr/>
          <p:nvPr/>
        </p:nvCxnSpPr>
        <p:spPr>
          <a:xfrm>
            <a:off x="6276474" y="2562726"/>
            <a:ext cx="0" cy="661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024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5437-995F-4DCC-A1E4-38EA1885069A}"/>
              </a:ext>
            </a:extLst>
          </p:cNvPr>
          <p:cNvSpPr>
            <a:spLocks noGrp="1"/>
          </p:cNvSpPr>
          <p:nvPr>
            <p:ph type="title"/>
          </p:nvPr>
        </p:nvSpPr>
        <p:spPr>
          <a:xfrm>
            <a:off x="3912950" y="2652048"/>
            <a:ext cx="10515600" cy="1325563"/>
          </a:xfrm>
        </p:spPr>
        <p:txBody>
          <a:bodyPr/>
          <a:lstStyle/>
          <a:p>
            <a:r>
              <a:rPr lang="en-US" dirty="0"/>
              <a:t>Break: 15mins</a:t>
            </a:r>
            <a:endParaRPr lang="en-GB" dirty="0"/>
          </a:p>
        </p:txBody>
      </p:sp>
    </p:spTree>
    <p:extLst>
      <p:ext uri="{BB962C8B-B14F-4D97-AF65-F5344CB8AC3E}">
        <p14:creationId xmlns:p14="http://schemas.microsoft.com/office/powerpoint/2010/main" val="149875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hart, line chart&#10;&#10;Description automatically generated">
            <a:extLst>
              <a:ext uri="{FF2B5EF4-FFF2-40B4-BE49-F238E27FC236}">
                <a16:creationId xmlns:a16="http://schemas.microsoft.com/office/drawing/2014/main" id="{9E6715A4-F869-42A1-9E4F-BA146B06E13E}"/>
              </a:ext>
            </a:extLst>
          </p:cNvPr>
          <p:cNvPicPr>
            <a:picLocks noChangeAspect="1"/>
          </p:cNvPicPr>
          <p:nvPr/>
        </p:nvPicPr>
        <p:blipFill rotWithShape="1">
          <a:blip r:embed="rId2"/>
          <a:srcRect b="57702"/>
          <a:stretch/>
        </p:blipFill>
        <p:spPr>
          <a:xfrm>
            <a:off x="1505060" y="695325"/>
            <a:ext cx="8543925" cy="2312570"/>
          </a:xfrm>
          <a:prstGeom prst="rect">
            <a:avLst/>
          </a:prstGeom>
        </p:spPr>
      </p:pic>
      <p:cxnSp>
        <p:nvCxnSpPr>
          <p:cNvPr id="12" name="Straight Arrow Connector 11">
            <a:extLst>
              <a:ext uri="{FF2B5EF4-FFF2-40B4-BE49-F238E27FC236}">
                <a16:creationId xmlns:a16="http://schemas.microsoft.com/office/drawing/2014/main" id="{FB7ED00F-FA6B-4737-B184-E94DE387ABFC}"/>
              </a:ext>
            </a:extLst>
          </p:cNvPr>
          <p:cNvCxnSpPr/>
          <p:nvPr/>
        </p:nvCxnSpPr>
        <p:spPr>
          <a:xfrm>
            <a:off x="7251405" y="946298"/>
            <a:ext cx="0" cy="776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C773E30-B624-4D7E-B35D-19E5754C8049}"/>
              </a:ext>
            </a:extLst>
          </p:cNvPr>
          <p:cNvSpPr txBox="1"/>
          <p:nvPr/>
        </p:nvSpPr>
        <p:spPr>
          <a:xfrm>
            <a:off x="9752591" y="1946933"/>
            <a:ext cx="2273965" cy="3416320"/>
          </a:xfrm>
          <a:prstGeom prst="rect">
            <a:avLst/>
          </a:prstGeom>
          <a:noFill/>
        </p:spPr>
        <p:txBody>
          <a:bodyPr wrap="square" rtlCol="0">
            <a:spAutoFit/>
          </a:bodyPr>
          <a:lstStyle/>
          <a:p>
            <a:r>
              <a:rPr lang="en-US" dirty="0"/>
              <a:t>How correlated are these signals at each time lag?</a:t>
            </a:r>
          </a:p>
          <a:p>
            <a:endParaRPr lang="en-US" dirty="0"/>
          </a:p>
          <a:p>
            <a:endParaRPr lang="en-US" dirty="0"/>
          </a:p>
          <a:p>
            <a:r>
              <a:rPr lang="en-US" dirty="0"/>
              <a:t>What is the peak ‘time lag’ of the association between these signals </a:t>
            </a:r>
          </a:p>
          <a:p>
            <a:endParaRPr lang="en-US" dirty="0"/>
          </a:p>
          <a:p>
            <a:endParaRPr lang="en-US" dirty="0"/>
          </a:p>
          <a:p>
            <a:endParaRPr lang="en-GB" dirty="0"/>
          </a:p>
        </p:txBody>
      </p:sp>
      <p:cxnSp>
        <p:nvCxnSpPr>
          <p:cNvPr id="15" name="Straight Arrow Connector 14">
            <a:extLst>
              <a:ext uri="{FF2B5EF4-FFF2-40B4-BE49-F238E27FC236}">
                <a16:creationId xmlns:a16="http://schemas.microsoft.com/office/drawing/2014/main" id="{97AAEB79-F456-4DEA-BF46-7E633E23955C}"/>
              </a:ext>
            </a:extLst>
          </p:cNvPr>
          <p:cNvCxnSpPr/>
          <p:nvPr/>
        </p:nvCxnSpPr>
        <p:spPr>
          <a:xfrm>
            <a:off x="6268453" y="409074"/>
            <a:ext cx="0" cy="661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descr="Chart, line chart&#10;&#10;Description automatically generated">
            <a:extLst>
              <a:ext uri="{FF2B5EF4-FFF2-40B4-BE49-F238E27FC236}">
                <a16:creationId xmlns:a16="http://schemas.microsoft.com/office/drawing/2014/main" id="{2FA19B2E-0698-4C2B-89D2-50B2E0D18493}"/>
              </a:ext>
            </a:extLst>
          </p:cNvPr>
          <p:cNvPicPr>
            <a:picLocks noChangeAspect="1"/>
          </p:cNvPicPr>
          <p:nvPr/>
        </p:nvPicPr>
        <p:blipFill rotWithShape="1">
          <a:blip r:embed="rId2"/>
          <a:srcRect t="38603"/>
          <a:stretch/>
        </p:blipFill>
        <p:spPr>
          <a:xfrm>
            <a:off x="445169" y="3212432"/>
            <a:ext cx="8543925" cy="3356810"/>
          </a:xfrm>
          <a:prstGeom prst="rect">
            <a:avLst/>
          </a:prstGeom>
        </p:spPr>
      </p:pic>
      <p:cxnSp>
        <p:nvCxnSpPr>
          <p:cNvPr id="19" name="Straight Arrow Connector 18">
            <a:extLst>
              <a:ext uri="{FF2B5EF4-FFF2-40B4-BE49-F238E27FC236}">
                <a16:creationId xmlns:a16="http://schemas.microsoft.com/office/drawing/2014/main" id="{07655248-7C98-4864-8D70-E1EDFCD430C8}"/>
              </a:ext>
            </a:extLst>
          </p:cNvPr>
          <p:cNvCxnSpPr/>
          <p:nvPr/>
        </p:nvCxnSpPr>
        <p:spPr>
          <a:xfrm>
            <a:off x="6235255" y="3655093"/>
            <a:ext cx="0" cy="85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5708AF0-7EC4-40E4-B8BC-4A08628F05D6}"/>
              </a:ext>
            </a:extLst>
          </p:cNvPr>
          <p:cNvCxnSpPr/>
          <p:nvPr/>
        </p:nvCxnSpPr>
        <p:spPr>
          <a:xfrm>
            <a:off x="5188134" y="3007895"/>
            <a:ext cx="0" cy="661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989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9E3A67-CA9E-4248-BDB5-112B31F6CF3B}"/>
              </a:ext>
            </a:extLst>
          </p:cNvPr>
          <p:cNvSpPr/>
          <p:nvPr/>
        </p:nvSpPr>
        <p:spPr>
          <a:xfrm>
            <a:off x="1307431" y="3131014"/>
            <a:ext cx="782053" cy="299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a:t>
            </a:r>
          </a:p>
          <a:p>
            <a:pPr algn="ctr"/>
            <a:r>
              <a:rPr lang="en-US" sz="4000" dirty="0"/>
              <a:t>5</a:t>
            </a:r>
          </a:p>
          <a:p>
            <a:pPr algn="ctr"/>
            <a:r>
              <a:rPr lang="en-US" sz="4000" dirty="0"/>
              <a:t>7</a:t>
            </a:r>
          </a:p>
          <a:p>
            <a:pPr algn="ctr"/>
            <a:r>
              <a:rPr lang="en-US" sz="4000" dirty="0"/>
              <a:t>3</a:t>
            </a:r>
            <a:endParaRPr lang="en-GB" sz="4000" dirty="0"/>
          </a:p>
        </p:txBody>
      </p:sp>
      <p:sp>
        <p:nvSpPr>
          <p:cNvPr id="5" name="Rectangle 4">
            <a:extLst>
              <a:ext uri="{FF2B5EF4-FFF2-40B4-BE49-F238E27FC236}">
                <a16:creationId xmlns:a16="http://schemas.microsoft.com/office/drawing/2014/main" id="{363D9D64-6FF0-474E-BF23-9B2C87779957}"/>
              </a:ext>
            </a:extLst>
          </p:cNvPr>
          <p:cNvSpPr/>
          <p:nvPr/>
        </p:nvSpPr>
        <p:spPr>
          <a:xfrm>
            <a:off x="2819400" y="3131013"/>
            <a:ext cx="782053" cy="299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11</a:t>
            </a:r>
          </a:p>
          <a:p>
            <a:pPr algn="ctr"/>
            <a:r>
              <a:rPr lang="en-US" sz="4000" dirty="0"/>
              <a:t>2</a:t>
            </a:r>
          </a:p>
          <a:p>
            <a:pPr algn="ctr"/>
            <a:r>
              <a:rPr lang="en-US" sz="4000" dirty="0"/>
              <a:t>9</a:t>
            </a:r>
          </a:p>
          <a:p>
            <a:pPr algn="ctr"/>
            <a:r>
              <a:rPr lang="en-US" sz="4000" dirty="0"/>
              <a:t>9</a:t>
            </a:r>
            <a:endParaRPr lang="en-GB" sz="4000" dirty="0"/>
          </a:p>
        </p:txBody>
      </p:sp>
      <p:sp>
        <p:nvSpPr>
          <p:cNvPr id="6" name="Multiplication Sign 5">
            <a:extLst>
              <a:ext uri="{FF2B5EF4-FFF2-40B4-BE49-F238E27FC236}">
                <a16:creationId xmlns:a16="http://schemas.microsoft.com/office/drawing/2014/main" id="{17DF7FBC-1812-466C-B7A4-0C3EA1507084}"/>
              </a:ext>
            </a:extLst>
          </p:cNvPr>
          <p:cNvSpPr/>
          <p:nvPr/>
        </p:nvSpPr>
        <p:spPr>
          <a:xfrm>
            <a:off x="2354178" y="4346204"/>
            <a:ext cx="300790" cy="30078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Equals 6">
            <a:extLst>
              <a:ext uri="{FF2B5EF4-FFF2-40B4-BE49-F238E27FC236}">
                <a16:creationId xmlns:a16="http://schemas.microsoft.com/office/drawing/2014/main" id="{FB41C580-4A21-4BBF-A88A-608DB6F77482}"/>
              </a:ext>
            </a:extLst>
          </p:cNvPr>
          <p:cNvSpPr/>
          <p:nvPr/>
        </p:nvSpPr>
        <p:spPr>
          <a:xfrm>
            <a:off x="4219073" y="4165730"/>
            <a:ext cx="782053" cy="481263"/>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TextBox 7">
            <a:extLst>
              <a:ext uri="{FF2B5EF4-FFF2-40B4-BE49-F238E27FC236}">
                <a16:creationId xmlns:a16="http://schemas.microsoft.com/office/drawing/2014/main" id="{F1AC1886-418D-476E-BCCD-C3DB6116DA0C}"/>
              </a:ext>
            </a:extLst>
          </p:cNvPr>
          <p:cNvSpPr txBox="1"/>
          <p:nvPr/>
        </p:nvSpPr>
        <p:spPr>
          <a:xfrm>
            <a:off x="5518484" y="4144751"/>
            <a:ext cx="5245768" cy="523220"/>
          </a:xfrm>
          <a:prstGeom prst="rect">
            <a:avLst/>
          </a:prstGeom>
          <a:noFill/>
        </p:spPr>
        <p:txBody>
          <a:bodyPr wrap="square" rtlCol="0">
            <a:spAutoFit/>
          </a:bodyPr>
          <a:lstStyle/>
          <a:p>
            <a:r>
              <a:rPr lang="en-US" sz="2800" dirty="0"/>
              <a:t>Sum(  1*11,  5*2,  7*9,  3*9  )  </a:t>
            </a:r>
            <a:endParaRPr lang="en-GB" sz="2800" dirty="0"/>
          </a:p>
        </p:txBody>
      </p:sp>
      <p:sp>
        <p:nvSpPr>
          <p:cNvPr id="10" name="TextBox 9">
            <a:extLst>
              <a:ext uri="{FF2B5EF4-FFF2-40B4-BE49-F238E27FC236}">
                <a16:creationId xmlns:a16="http://schemas.microsoft.com/office/drawing/2014/main" id="{B33769DA-391D-48A0-AD62-01DA294EA1B6}"/>
              </a:ext>
            </a:extLst>
          </p:cNvPr>
          <p:cNvSpPr txBox="1"/>
          <p:nvPr/>
        </p:nvSpPr>
        <p:spPr>
          <a:xfrm>
            <a:off x="6914148" y="5828712"/>
            <a:ext cx="4271210" cy="707886"/>
          </a:xfrm>
          <a:prstGeom prst="rect">
            <a:avLst/>
          </a:prstGeom>
          <a:noFill/>
        </p:spPr>
        <p:txBody>
          <a:bodyPr wrap="square" rtlCol="0">
            <a:spAutoFit/>
          </a:bodyPr>
          <a:lstStyle/>
          <a:p>
            <a:r>
              <a:rPr lang="en-US" sz="4000" dirty="0">
                <a:solidFill>
                  <a:schemeClr val="accent2"/>
                </a:solidFill>
              </a:rPr>
              <a:t>Same as </a:t>
            </a:r>
            <a:r>
              <a:rPr lang="en-US" sz="4000" dirty="0" err="1">
                <a:solidFill>
                  <a:schemeClr val="accent2"/>
                </a:solidFill>
              </a:rPr>
              <a:t>a.b</a:t>
            </a:r>
            <a:r>
              <a:rPr lang="en-US" sz="4000" dirty="0">
                <a:solidFill>
                  <a:schemeClr val="accent2"/>
                </a:solidFill>
              </a:rPr>
              <a:t> </a:t>
            </a:r>
            <a:endParaRPr lang="en-GB" sz="4000" dirty="0">
              <a:solidFill>
                <a:schemeClr val="accent2"/>
              </a:solidFill>
            </a:endParaRPr>
          </a:p>
        </p:txBody>
      </p:sp>
      <p:pic>
        <p:nvPicPr>
          <p:cNvPr id="11" name="Picture 10" descr="Chart, line chart&#10;&#10;Description automatically generated">
            <a:extLst>
              <a:ext uri="{FF2B5EF4-FFF2-40B4-BE49-F238E27FC236}">
                <a16:creationId xmlns:a16="http://schemas.microsoft.com/office/drawing/2014/main" id="{9433F773-77E6-4A2D-BB28-76767A398984}"/>
              </a:ext>
            </a:extLst>
          </p:cNvPr>
          <p:cNvPicPr>
            <a:picLocks noChangeAspect="1"/>
          </p:cNvPicPr>
          <p:nvPr/>
        </p:nvPicPr>
        <p:blipFill>
          <a:blip r:embed="rId2"/>
          <a:stretch>
            <a:fillRect/>
          </a:stretch>
        </p:blipFill>
        <p:spPr>
          <a:xfrm>
            <a:off x="3451059" y="321402"/>
            <a:ext cx="7169010" cy="2697580"/>
          </a:xfrm>
          <a:prstGeom prst="rect">
            <a:avLst/>
          </a:prstGeom>
        </p:spPr>
      </p:pic>
      <p:cxnSp>
        <p:nvCxnSpPr>
          <p:cNvPr id="15" name="Straight Arrow Connector 14">
            <a:extLst>
              <a:ext uri="{FF2B5EF4-FFF2-40B4-BE49-F238E27FC236}">
                <a16:creationId xmlns:a16="http://schemas.microsoft.com/office/drawing/2014/main" id="{C6DCFF0F-CF67-4773-BC0E-2B2A2F8CB6BA}"/>
              </a:ext>
            </a:extLst>
          </p:cNvPr>
          <p:cNvCxnSpPr/>
          <p:nvPr/>
        </p:nvCxnSpPr>
        <p:spPr>
          <a:xfrm>
            <a:off x="5077326" y="1239253"/>
            <a:ext cx="0" cy="806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E6986C7-4A57-4F92-A25C-63F634EEDCCA}"/>
              </a:ext>
            </a:extLst>
          </p:cNvPr>
          <p:cNvCxnSpPr/>
          <p:nvPr/>
        </p:nvCxnSpPr>
        <p:spPr>
          <a:xfrm>
            <a:off x="6096000" y="1074822"/>
            <a:ext cx="0" cy="806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E4755FE-BFD8-4B7B-BD0E-4F49FCD32B37}"/>
              </a:ext>
            </a:extLst>
          </p:cNvPr>
          <p:cNvCxnSpPr/>
          <p:nvPr/>
        </p:nvCxnSpPr>
        <p:spPr>
          <a:xfrm>
            <a:off x="7323220" y="778043"/>
            <a:ext cx="0" cy="806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E33ABDA-9510-48D1-A993-9C071DEF33CF}"/>
              </a:ext>
            </a:extLst>
          </p:cNvPr>
          <p:cNvCxnSpPr/>
          <p:nvPr/>
        </p:nvCxnSpPr>
        <p:spPr>
          <a:xfrm>
            <a:off x="9200147" y="1076827"/>
            <a:ext cx="0" cy="806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80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4C0B5A3-4F53-4018-874D-1812214CB08B}"/>
              </a:ext>
            </a:extLst>
          </p:cNvPr>
          <p:cNvGrpSpPr/>
          <p:nvPr/>
        </p:nvGrpSpPr>
        <p:grpSpPr>
          <a:xfrm>
            <a:off x="3762696" y="466893"/>
            <a:ext cx="7844588" cy="3071806"/>
            <a:chOff x="445170" y="695325"/>
            <a:chExt cx="9603815" cy="5873917"/>
          </a:xfrm>
        </p:grpSpPr>
        <p:pic>
          <p:nvPicPr>
            <p:cNvPr id="11" name="Picture 10" descr="Chart, line chart&#10;&#10;Description automatically generated">
              <a:extLst>
                <a:ext uri="{FF2B5EF4-FFF2-40B4-BE49-F238E27FC236}">
                  <a16:creationId xmlns:a16="http://schemas.microsoft.com/office/drawing/2014/main" id="{9E6715A4-F869-42A1-9E4F-BA146B06E13E}"/>
                </a:ext>
              </a:extLst>
            </p:cNvPr>
            <p:cNvPicPr>
              <a:picLocks noChangeAspect="1"/>
            </p:cNvPicPr>
            <p:nvPr/>
          </p:nvPicPr>
          <p:blipFill rotWithShape="1">
            <a:blip r:embed="rId2"/>
            <a:srcRect b="57702"/>
            <a:stretch/>
          </p:blipFill>
          <p:spPr>
            <a:xfrm>
              <a:off x="1505060" y="695325"/>
              <a:ext cx="8543925" cy="2312570"/>
            </a:xfrm>
            <a:prstGeom prst="rect">
              <a:avLst/>
            </a:prstGeom>
          </p:spPr>
        </p:pic>
        <p:cxnSp>
          <p:nvCxnSpPr>
            <p:cNvPr id="15" name="Straight Arrow Connector 14">
              <a:extLst>
                <a:ext uri="{FF2B5EF4-FFF2-40B4-BE49-F238E27FC236}">
                  <a16:creationId xmlns:a16="http://schemas.microsoft.com/office/drawing/2014/main" id="{97AAEB79-F456-4DEA-BF46-7E633E23955C}"/>
                </a:ext>
              </a:extLst>
            </p:cNvPr>
            <p:cNvCxnSpPr>
              <a:cxnSpLocks/>
            </p:cNvCxnSpPr>
            <p:nvPr/>
          </p:nvCxnSpPr>
          <p:spPr>
            <a:xfrm>
              <a:off x="8674769" y="2346158"/>
              <a:ext cx="0" cy="1936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descr="Chart, line chart&#10;&#10;Description automatically generated">
              <a:extLst>
                <a:ext uri="{FF2B5EF4-FFF2-40B4-BE49-F238E27FC236}">
                  <a16:creationId xmlns:a16="http://schemas.microsoft.com/office/drawing/2014/main" id="{2FA19B2E-0698-4C2B-89D2-50B2E0D18493}"/>
                </a:ext>
              </a:extLst>
            </p:cNvPr>
            <p:cNvPicPr>
              <a:picLocks noChangeAspect="1"/>
            </p:cNvPicPr>
            <p:nvPr/>
          </p:nvPicPr>
          <p:blipFill rotWithShape="1">
            <a:blip r:embed="rId2"/>
            <a:srcRect t="38603" r="6777"/>
            <a:stretch/>
          </p:blipFill>
          <p:spPr>
            <a:xfrm>
              <a:off x="445170" y="3212432"/>
              <a:ext cx="7964904" cy="3356810"/>
            </a:xfrm>
            <a:prstGeom prst="rect">
              <a:avLst/>
            </a:prstGeom>
          </p:spPr>
        </p:pic>
        <p:cxnSp>
          <p:nvCxnSpPr>
            <p:cNvPr id="22" name="Straight Arrow Connector 21">
              <a:extLst>
                <a:ext uri="{FF2B5EF4-FFF2-40B4-BE49-F238E27FC236}">
                  <a16:creationId xmlns:a16="http://schemas.microsoft.com/office/drawing/2014/main" id="{55708AF0-7EC4-40E4-B8BC-4A08628F05D6}"/>
                </a:ext>
              </a:extLst>
            </p:cNvPr>
            <p:cNvCxnSpPr>
              <a:cxnSpLocks/>
            </p:cNvCxnSpPr>
            <p:nvPr/>
          </p:nvCxnSpPr>
          <p:spPr>
            <a:xfrm flipH="1" flipV="1">
              <a:off x="1977929" y="2767263"/>
              <a:ext cx="14556" cy="1515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BD7B69CA-1ABD-4710-88E8-F62B9857A8ED}"/>
              </a:ext>
            </a:extLst>
          </p:cNvPr>
          <p:cNvSpPr/>
          <p:nvPr/>
        </p:nvSpPr>
        <p:spPr>
          <a:xfrm>
            <a:off x="1242079" y="2818783"/>
            <a:ext cx="782053" cy="3753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a:t>
            </a:r>
          </a:p>
          <a:p>
            <a:pPr algn="ctr"/>
            <a:r>
              <a:rPr lang="en-US" sz="4000" dirty="0"/>
              <a:t>5</a:t>
            </a:r>
          </a:p>
          <a:p>
            <a:pPr algn="ctr"/>
            <a:r>
              <a:rPr lang="en-US" sz="4000" dirty="0"/>
              <a:t>7</a:t>
            </a:r>
          </a:p>
          <a:p>
            <a:pPr algn="ctr"/>
            <a:r>
              <a:rPr lang="en-US" sz="4000" dirty="0"/>
              <a:t>3</a:t>
            </a:r>
            <a:endParaRPr lang="en-GB" sz="4000" dirty="0"/>
          </a:p>
        </p:txBody>
      </p:sp>
      <p:sp>
        <p:nvSpPr>
          <p:cNvPr id="18" name="Rectangle 17">
            <a:extLst>
              <a:ext uri="{FF2B5EF4-FFF2-40B4-BE49-F238E27FC236}">
                <a16:creationId xmlns:a16="http://schemas.microsoft.com/office/drawing/2014/main" id="{306D420B-FAF8-4AA1-9F78-081BAF1C303C}"/>
              </a:ext>
            </a:extLst>
          </p:cNvPr>
          <p:cNvSpPr/>
          <p:nvPr/>
        </p:nvSpPr>
        <p:spPr>
          <a:xfrm>
            <a:off x="2673836" y="2818782"/>
            <a:ext cx="782053" cy="2640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11</a:t>
            </a:r>
          </a:p>
          <a:p>
            <a:pPr algn="ctr"/>
            <a:r>
              <a:rPr lang="en-US" sz="4000" dirty="0"/>
              <a:t>2</a:t>
            </a:r>
          </a:p>
          <a:p>
            <a:pPr algn="ctr"/>
            <a:r>
              <a:rPr lang="en-US" sz="4000" dirty="0"/>
              <a:t>9</a:t>
            </a:r>
          </a:p>
          <a:p>
            <a:pPr algn="ctr"/>
            <a:r>
              <a:rPr lang="en-US" sz="4000" dirty="0"/>
              <a:t>9</a:t>
            </a:r>
            <a:endParaRPr lang="en-GB" sz="4000" dirty="0"/>
          </a:p>
        </p:txBody>
      </p:sp>
      <p:sp>
        <p:nvSpPr>
          <p:cNvPr id="20" name="Multiplication Sign 19">
            <a:extLst>
              <a:ext uri="{FF2B5EF4-FFF2-40B4-BE49-F238E27FC236}">
                <a16:creationId xmlns:a16="http://schemas.microsoft.com/office/drawing/2014/main" id="{53A7055B-68C4-463C-8113-E83C60856B15}"/>
              </a:ext>
            </a:extLst>
          </p:cNvPr>
          <p:cNvSpPr/>
          <p:nvPr/>
        </p:nvSpPr>
        <p:spPr>
          <a:xfrm>
            <a:off x="2288826" y="4791963"/>
            <a:ext cx="300790" cy="30078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A2162750-AAB5-47DB-B377-693EA816246D}"/>
              </a:ext>
            </a:extLst>
          </p:cNvPr>
          <p:cNvSpPr txBox="1"/>
          <p:nvPr/>
        </p:nvSpPr>
        <p:spPr>
          <a:xfrm>
            <a:off x="5334003" y="5459562"/>
            <a:ext cx="5245768" cy="523220"/>
          </a:xfrm>
          <a:prstGeom prst="rect">
            <a:avLst/>
          </a:prstGeom>
          <a:noFill/>
        </p:spPr>
        <p:txBody>
          <a:bodyPr wrap="square" rtlCol="0">
            <a:spAutoFit/>
          </a:bodyPr>
          <a:lstStyle/>
          <a:p>
            <a:r>
              <a:rPr lang="en-US" sz="2800" dirty="0"/>
              <a:t>Association at -1 (samples) lag</a:t>
            </a:r>
            <a:endParaRPr lang="en-GB" sz="2800" dirty="0"/>
          </a:p>
        </p:txBody>
      </p:sp>
    </p:spTree>
    <p:extLst>
      <p:ext uri="{BB962C8B-B14F-4D97-AF65-F5344CB8AC3E}">
        <p14:creationId xmlns:p14="http://schemas.microsoft.com/office/powerpoint/2010/main" val="2918058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13EBDD6-B37A-4047-AA07-3E45521C3B9B}"/>
              </a:ext>
            </a:extLst>
          </p:cNvPr>
          <p:cNvSpPr/>
          <p:nvPr/>
        </p:nvSpPr>
        <p:spPr>
          <a:xfrm>
            <a:off x="2439587" y="2972104"/>
            <a:ext cx="782053" cy="2640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11</a:t>
            </a:r>
          </a:p>
          <a:p>
            <a:pPr algn="ctr"/>
            <a:r>
              <a:rPr lang="en-US" sz="4000" dirty="0"/>
              <a:t>2</a:t>
            </a:r>
          </a:p>
          <a:p>
            <a:pPr algn="ctr"/>
            <a:r>
              <a:rPr lang="en-US" sz="4000" dirty="0"/>
              <a:t>9</a:t>
            </a:r>
          </a:p>
          <a:p>
            <a:pPr algn="ctr"/>
            <a:r>
              <a:rPr lang="en-US" sz="4000" dirty="0"/>
              <a:t>9</a:t>
            </a:r>
            <a:endParaRPr lang="en-GB" sz="4000" dirty="0"/>
          </a:p>
        </p:txBody>
      </p:sp>
      <p:sp>
        <p:nvSpPr>
          <p:cNvPr id="6" name="Multiplication Sign 5">
            <a:extLst>
              <a:ext uri="{FF2B5EF4-FFF2-40B4-BE49-F238E27FC236}">
                <a16:creationId xmlns:a16="http://schemas.microsoft.com/office/drawing/2014/main" id="{D42A143A-1AEF-4465-A265-E98D1E660398}"/>
              </a:ext>
            </a:extLst>
          </p:cNvPr>
          <p:cNvSpPr/>
          <p:nvPr/>
        </p:nvSpPr>
        <p:spPr>
          <a:xfrm>
            <a:off x="1872506" y="4023174"/>
            <a:ext cx="300790" cy="50224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807CA547-E488-4A61-B5A4-17ECA3EDE9C6}"/>
              </a:ext>
            </a:extLst>
          </p:cNvPr>
          <p:cNvSpPr txBox="1"/>
          <p:nvPr/>
        </p:nvSpPr>
        <p:spPr>
          <a:xfrm>
            <a:off x="598756" y="6028416"/>
            <a:ext cx="5245768" cy="523220"/>
          </a:xfrm>
          <a:prstGeom prst="rect">
            <a:avLst/>
          </a:prstGeom>
          <a:noFill/>
        </p:spPr>
        <p:txBody>
          <a:bodyPr wrap="square" rtlCol="0">
            <a:spAutoFit/>
          </a:bodyPr>
          <a:lstStyle/>
          <a:p>
            <a:r>
              <a:rPr lang="en-US" sz="2800" dirty="0"/>
              <a:t>Association at -1 (samples) lag</a:t>
            </a:r>
            <a:endParaRPr lang="en-GB" sz="2800" dirty="0"/>
          </a:p>
        </p:txBody>
      </p:sp>
      <p:grpSp>
        <p:nvGrpSpPr>
          <p:cNvPr id="15" name="Group 14">
            <a:extLst>
              <a:ext uri="{FF2B5EF4-FFF2-40B4-BE49-F238E27FC236}">
                <a16:creationId xmlns:a16="http://schemas.microsoft.com/office/drawing/2014/main" id="{5FF10600-2BF6-4150-AF4B-A2EC09FCEF51}"/>
              </a:ext>
            </a:extLst>
          </p:cNvPr>
          <p:cNvGrpSpPr/>
          <p:nvPr/>
        </p:nvGrpSpPr>
        <p:grpSpPr>
          <a:xfrm>
            <a:off x="3762696" y="466893"/>
            <a:ext cx="7844588" cy="3071806"/>
            <a:chOff x="445170" y="695325"/>
            <a:chExt cx="9603815" cy="5873917"/>
          </a:xfrm>
        </p:grpSpPr>
        <p:pic>
          <p:nvPicPr>
            <p:cNvPr id="16" name="Picture 15" descr="Chart, line chart&#10;&#10;Description automatically generated">
              <a:extLst>
                <a:ext uri="{FF2B5EF4-FFF2-40B4-BE49-F238E27FC236}">
                  <a16:creationId xmlns:a16="http://schemas.microsoft.com/office/drawing/2014/main" id="{45F9AF91-CFE7-49A2-90F7-E52B1FE177AE}"/>
                </a:ext>
              </a:extLst>
            </p:cNvPr>
            <p:cNvPicPr>
              <a:picLocks noChangeAspect="1"/>
            </p:cNvPicPr>
            <p:nvPr/>
          </p:nvPicPr>
          <p:blipFill rotWithShape="1">
            <a:blip r:embed="rId2"/>
            <a:srcRect b="57702"/>
            <a:stretch/>
          </p:blipFill>
          <p:spPr>
            <a:xfrm>
              <a:off x="1505060" y="695325"/>
              <a:ext cx="8543925" cy="2312571"/>
            </a:xfrm>
            <a:prstGeom prst="rect">
              <a:avLst/>
            </a:prstGeom>
          </p:spPr>
        </p:pic>
        <p:pic>
          <p:nvPicPr>
            <p:cNvPr id="18" name="Picture 17" descr="Chart, line chart&#10;&#10;Description automatically generated">
              <a:extLst>
                <a:ext uri="{FF2B5EF4-FFF2-40B4-BE49-F238E27FC236}">
                  <a16:creationId xmlns:a16="http://schemas.microsoft.com/office/drawing/2014/main" id="{DED6D6D8-AA64-4B52-B875-0A9266FCE181}"/>
                </a:ext>
              </a:extLst>
            </p:cNvPr>
            <p:cNvPicPr>
              <a:picLocks noChangeAspect="1"/>
            </p:cNvPicPr>
            <p:nvPr/>
          </p:nvPicPr>
          <p:blipFill rotWithShape="1">
            <a:blip r:embed="rId2"/>
            <a:srcRect t="38603" r="6777"/>
            <a:stretch/>
          </p:blipFill>
          <p:spPr>
            <a:xfrm>
              <a:off x="445170" y="3212432"/>
              <a:ext cx="7964904" cy="3356810"/>
            </a:xfrm>
            <a:prstGeom prst="rect">
              <a:avLst/>
            </a:prstGeom>
          </p:spPr>
        </p:pic>
      </p:grpSp>
      <p:sp>
        <p:nvSpPr>
          <p:cNvPr id="21" name="Rectangle 20">
            <a:extLst>
              <a:ext uri="{FF2B5EF4-FFF2-40B4-BE49-F238E27FC236}">
                <a16:creationId xmlns:a16="http://schemas.microsoft.com/office/drawing/2014/main" id="{64B6CFD7-2ACF-48E6-B044-E2554A586C81}"/>
              </a:ext>
            </a:extLst>
          </p:cNvPr>
          <p:cNvSpPr/>
          <p:nvPr/>
        </p:nvSpPr>
        <p:spPr>
          <a:xfrm>
            <a:off x="10097321" y="415797"/>
            <a:ext cx="1741753" cy="2772572"/>
          </a:xfrm>
          <a:prstGeom prst="rect">
            <a:avLst/>
          </a:prstGeom>
          <a:noFill/>
          <a:ln w="28575">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94C0209A-314D-42A2-9986-EAA2C9C66243}"/>
              </a:ext>
            </a:extLst>
          </p:cNvPr>
          <p:cNvSpPr/>
          <p:nvPr/>
        </p:nvSpPr>
        <p:spPr>
          <a:xfrm>
            <a:off x="4535905" y="913080"/>
            <a:ext cx="1046748" cy="33754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0 0 0 0</a:t>
            </a:r>
            <a:endParaRPr lang="en-GB" dirty="0">
              <a:solidFill>
                <a:schemeClr val="tx1"/>
              </a:solidFill>
            </a:endParaRPr>
          </a:p>
        </p:txBody>
      </p:sp>
      <p:sp>
        <p:nvSpPr>
          <p:cNvPr id="24" name="Rectangle 23">
            <a:extLst>
              <a:ext uri="{FF2B5EF4-FFF2-40B4-BE49-F238E27FC236}">
                <a16:creationId xmlns:a16="http://schemas.microsoft.com/office/drawing/2014/main" id="{DB635E83-D7CB-4C6E-8671-D7271E21C210}"/>
              </a:ext>
            </a:extLst>
          </p:cNvPr>
          <p:cNvSpPr/>
          <p:nvPr/>
        </p:nvSpPr>
        <p:spPr>
          <a:xfrm>
            <a:off x="851055" y="2973519"/>
            <a:ext cx="782053" cy="2640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0</a:t>
            </a:r>
          </a:p>
          <a:p>
            <a:pPr algn="ctr"/>
            <a:r>
              <a:rPr lang="en-US" sz="4000" dirty="0"/>
              <a:t>1</a:t>
            </a:r>
          </a:p>
          <a:p>
            <a:pPr algn="ctr"/>
            <a:r>
              <a:rPr lang="en-US" sz="4000" dirty="0"/>
              <a:t>5</a:t>
            </a:r>
          </a:p>
          <a:p>
            <a:pPr algn="ctr"/>
            <a:r>
              <a:rPr lang="en-US" sz="4000" dirty="0"/>
              <a:t>7</a:t>
            </a:r>
            <a:endParaRPr lang="en-GB" sz="4000" dirty="0"/>
          </a:p>
        </p:txBody>
      </p:sp>
      <p:sp>
        <p:nvSpPr>
          <p:cNvPr id="25" name="Equals 24">
            <a:extLst>
              <a:ext uri="{FF2B5EF4-FFF2-40B4-BE49-F238E27FC236}">
                <a16:creationId xmlns:a16="http://schemas.microsoft.com/office/drawing/2014/main" id="{CCA5C14D-CCF8-4A89-A831-78A17A4F97DB}"/>
              </a:ext>
            </a:extLst>
          </p:cNvPr>
          <p:cNvSpPr/>
          <p:nvPr/>
        </p:nvSpPr>
        <p:spPr>
          <a:xfrm>
            <a:off x="4219073" y="4165730"/>
            <a:ext cx="782053" cy="481263"/>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a:extLst>
              <a:ext uri="{FF2B5EF4-FFF2-40B4-BE49-F238E27FC236}">
                <a16:creationId xmlns:a16="http://schemas.microsoft.com/office/drawing/2014/main" id="{E6FE8705-313C-433D-A2AB-A3E9E0DEB5E9}"/>
              </a:ext>
            </a:extLst>
          </p:cNvPr>
          <p:cNvSpPr txBox="1"/>
          <p:nvPr/>
        </p:nvSpPr>
        <p:spPr>
          <a:xfrm>
            <a:off x="5518484" y="4144751"/>
            <a:ext cx="5245768" cy="523220"/>
          </a:xfrm>
          <a:prstGeom prst="rect">
            <a:avLst/>
          </a:prstGeom>
          <a:noFill/>
        </p:spPr>
        <p:txBody>
          <a:bodyPr wrap="square" rtlCol="0">
            <a:spAutoFit/>
          </a:bodyPr>
          <a:lstStyle/>
          <a:p>
            <a:r>
              <a:rPr lang="en-US" sz="2800" dirty="0"/>
              <a:t>Sum(  0*11,  1*2,  5*9,  7*9  )  </a:t>
            </a:r>
            <a:endParaRPr lang="en-GB" sz="2800" dirty="0"/>
          </a:p>
        </p:txBody>
      </p:sp>
    </p:spTree>
    <p:extLst>
      <p:ext uri="{BB962C8B-B14F-4D97-AF65-F5344CB8AC3E}">
        <p14:creationId xmlns:p14="http://schemas.microsoft.com/office/powerpoint/2010/main" val="3347767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2D9EA3C0-5BA9-4B4F-91F3-D8F19DE03357}"/>
              </a:ext>
            </a:extLst>
          </p:cNvPr>
          <p:cNvPicPr>
            <a:picLocks noChangeAspect="1"/>
          </p:cNvPicPr>
          <p:nvPr/>
        </p:nvPicPr>
        <p:blipFill>
          <a:blip r:embed="rId2"/>
          <a:stretch>
            <a:fillRect/>
          </a:stretch>
        </p:blipFill>
        <p:spPr>
          <a:xfrm>
            <a:off x="2370221" y="828675"/>
            <a:ext cx="6934200" cy="5200650"/>
          </a:xfrm>
          <a:prstGeom prst="rect">
            <a:avLst/>
          </a:prstGeom>
        </p:spPr>
      </p:pic>
    </p:spTree>
    <p:extLst>
      <p:ext uri="{BB962C8B-B14F-4D97-AF65-F5344CB8AC3E}">
        <p14:creationId xmlns:p14="http://schemas.microsoft.com/office/powerpoint/2010/main" val="105028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311D7-1148-41C1-909C-4056786A8D53}"/>
              </a:ext>
            </a:extLst>
          </p:cNvPr>
          <p:cNvSpPr>
            <a:spLocks noGrp="1"/>
          </p:cNvSpPr>
          <p:nvPr>
            <p:ph type="title"/>
          </p:nvPr>
        </p:nvSpPr>
        <p:spPr>
          <a:xfrm>
            <a:off x="814136" y="2592282"/>
            <a:ext cx="11000874" cy="1673435"/>
          </a:xfrm>
        </p:spPr>
        <p:txBody>
          <a:bodyPr/>
          <a:lstStyle/>
          <a:p>
            <a:r>
              <a:rPr lang="en-US" dirty="0"/>
              <a:t>Switch over to MATLAB for first set of exercises </a:t>
            </a:r>
            <a:endParaRPr lang="en-GB" dirty="0"/>
          </a:p>
        </p:txBody>
      </p:sp>
    </p:spTree>
    <p:extLst>
      <p:ext uri="{BB962C8B-B14F-4D97-AF65-F5344CB8AC3E}">
        <p14:creationId xmlns:p14="http://schemas.microsoft.com/office/powerpoint/2010/main" val="810444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894</TotalTime>
  <Words>756</Words>
  <Application>Microsoft Office PowerPoint</Application>
  <PresentationFormat>Widescreen</PresentationFormat>
  <Paragraphs>121</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Intro to methods of measuring concurrent entrainment</vt:lpstr>
      <vt:lpstr>How can we measure the association between two signals?</vt:lpstr>
      <vt:lpstr>PowerPoint Presentation</vt:lpstr>
      <vt:lpstr>PowerPoint Presentation</vt:lpstr>
      <vt:lpstr>PowerPoint Presentation</vt:lpstr>
      <vt:lpstr>PowerPoint Presentation</vt:lpstr>
      <vt:lpstr>PowerPoint Presentation</vt:lpstr>
      <vt:lpstr>PowerPoint Presentation</vt:lpstr>
      <vt:lpstr>Switch over to MATLAB for first set of exercises </vt:lpstr>
      <vt:lpstr>Impact of variability (noise)</vt:lpstr>
      <vt:lpstr>Impact of linear trends</vt:lpstr>
      <vt:lpstr>Break: 20mins</vt:lpstr>
      <vt:lpstr>How can we measure the association between two signals at specific frequencies?</vt:lpstr>
      <vt:lpstr>Different signal properties </vt:lpstr>
      <vt:lpstr>How can we extract power and phase information?</vt:lpstr>
      <vt:lpstr>FFT</vt:lpstr>
      <vt:lpstr>PowerPoint Presentation</vt:lpstr>
      <vt:lpstr>PowerPoint Presentation</vt:lpstr>
      <vt:lpstr>PowerPoint Presentation</vt:lpstr>
      <vt:lpstr>Correlations in amplitude/power over time </vt:lpstr>
      <vt:lpstr>PowerPoint Presentation</vt:lpstr>
      <vt:lpstr>Phase locking </vt:lpstr>
      <vt:lpstr>Phase locking </vt:lpstr>
      <vt:lpstr>Timing is crucial</vt:lpstr>
      <vt:lpstr>Switch over to MATLAB for second set of exercises</vt:lpstr>
      <vt:lpstr>What are some of the pitfalls associated with methods of concurrent entrainment?</vt:lpstr>
      <vt:lpstr>1. Shared entrainment to environment</vt:lpstr>
      <vt:lpstr>Relationship between power and phase</vt:lpstr>
      <vt:lpstr>Conclusion </vt:lpstr>
      <vt:lpstr>Break: 15mins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methods of measuring concurrent entrainment</dc:title>
  <dc:creator>Ira Marriott</dc:creator>
  <cp:lastModifiedBy>Ira MARRIOTT HARESIGN</cp:lastModifiedBy>
  <cp:revision>32</cp:revision>
  <dcterms:created xsi:type="dcterms:W3CDTF">2021-11-16T09:40:21Z</dcterms:created>
  <dcterms:modified xsi:type="dcterms:W3CDTF">2021-11-20T00:23:56Z</dcterms:modified>
</cp:coreProperties>
</file>