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6" r:id="rId4"/>
    <p:sldId id="257" r:id="rId5"/>
    <p:sldId id="273" r:id="rId6"/>
    <p:sldId id="270" r:id="rId7"/>
    <p:sldId id="268" r:id="rId8"/>
    <p:sldId id="269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a MARRIOTT HARESIGN" initials="IMH" lastIdx="1" clrIdx="0">
    <p:extLst>
      <p:ext uri="{19B8F6BF-5375-455C-9EA6-DF929625EA0E}">
        <p15:presenceInfo xmlns:p15="http://schemas.microsoft.com/office/powerpoint/2012/main" userId="S::u1434978@uel.ac.uk::3a42765c-b482-482e-8a0e-2ee0289a1ec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35"/>
  </p:normalViewPr>
  <p:slideViewPr>
    <p:cSldViewPr snapToGrid="0">
      <p:cViewPr varScale="1">
        <p:scale>
          <a:sx n="102" d="100"/>
          <a:sy n="102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080D2-679A-024C-B917-F51FB4D21DA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0B98-C3AF-384B-8E17-DE4B105E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9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previous section we look at cross correlation – so looking at how associated the signals where at different time lags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D0B98-C3AF-384B-8E17-DE4B105EB4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3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intercept </a:t>
                </a:r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is the regression coefficient</a:t>
                </a:r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the residuals from the model fit </a:t>
                </a:r>
              </a:p>
              <a:p>
                <a:r>
                  <a:rPr lang="en-GB" dirty="0"/>
                  <a:t>Which is given as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GB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0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GB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GB" dirty="0"/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is equal to the actual data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/>
                  <a:t> is the model predicted data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Where </a:t>
                </a:r>
                <a:r>
                  <a:rPr lang="en-GB" i="0" dirty="0">
                    <a:latin typeface="Cambria Math" panose="02040503050406030204" pitchFamily="18" charset="0"/>
                  </a:rPr>
                  <a:t>𝛿</a:t>
                </a:r>
                <a:r>
                  <a:rPr lang="en-US" dirty="0"/>
                  <a:t> is the intercept </a:t>
                </a:r>
              </a:p>
              <a:p>
                <a:r>
                  <a:rPr lang="en-US" dirty="0"/>
                  <a:t>And </a:t>
                </a:r>
                <a:r>
                  <a:rPr lang="en-GB" i="0" dirty="0">
                    <a:latin typeface="Cambria Math" panose="02040503050406030204" pitchFamily="18" charset="0"/>
                  </a:rPr>
                  <a:t>𝜓</a:t>
                </a:r>
                <a:r>
                  <a:rPr lang="en-US" dirty="0"/>
                  <a:t> is the regression coefficient</a:t>
                </a:r>
              </a:p>
              <a:p>
                <a:r>
                  <a:rPr lang="en-US" dirty="0"/>
                  <a:t>And </a:t>
                </a:r>
                <a:r>
                  <a:rPr lang="en-GB" i="0" dirty="0">
                    <a:latin typeface="Cambria Math" panose="02040503050406030204" pitchFamily="18" charset="0"/>
                  </a:rPr>
                  <a:t>𝜀</a:t>
                </a:r>
                <a:r>
                  <a:rPr lang="en-GB" i="0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GB" i="0" dirty="0">
                    <a:latin typeface="Cambria Math" panose="02040503050406030204" pitchFamily="18" charset="0"/>
                  </a:rPr>
                  <a:t>𝑡</a:t>
                </a:r>
                <a:r>
                  <a:rPr lang="en-GB" dirty="0"/>
                  <a:t> is the residuals from the model fit </a:t>
                </a:r>
              </a:p>
              <a:p>
                <a:r>
                  <a:rPr lang="en-GB" dirty="0"/>
                  <a:t>Which is given as </a:t>
                </a:r>
                <a:r>
                  <a:rPr lang="en-GB" i="0" dirty="0">
                    <a:latin typeface="Cambria Math" panose="02040503050406030204" pitchFamily="18" charset="0"/>
                  </a:rPr>
                  <a:t>𝜀=𝑦−𝑦</a:t>
                </a:r>
                <a:r>
                  <a:rPr lang="en-GB" i="0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 ̂</a:t>
                </a:r>
                <a:endParaRPr lang="en-GB" dirty="0"/>
              </a:p>
              <a:p>
                <a:r>
                  <a:rPr lang="en-GB" dirty="0"/>
                  <a:t>Where </a:t>
                </a:r>
                <a:r>
                  <a:rPr lang="en-GB" i="0" dirty="0">
                    <a:latin typeface="Cambria Math" panose="02040503050406030204" pitchFamily="18" charset="0"/>
                  </a:rPr>
                  <a:t>𝑦</a:t>
                </a:r>
                <a:r>
                  <a:rPr lang="en-GB" dirty="0"/>
                  <a:t> is equal to the actual data and </a:t>
                </a:r>
                <a:r>
                  <a:rPr lang="en-GB" i="0" dirty="0">
                    <a:latin typeface="Cambria Math" panose="02040503050406030204" pitchFamily="18" charset="0"/>
                  </a:rPr>
                  <a:t>𝑦</a:t>
                </a:r>
                <a:r>
                  <a:rPr lang="en-GB" i="0" dirty="0">
                    <a:solidFill>
                      <a:srgbClr val="836967"/>
                    </a:solidFill>
                    <a:latin typeface="Cambria Math" panose="02040503050406030204" pitchFamily="18" charset="0"/>
                  </a:rPr>
                  <a:t> ̂</a:t>
                </a:r>
                <a:r>
                  <a:rPr lang="en-GB" dirty="0"/>
                  <a:t> is the model predicted data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D0B98-C3AF-384B-8E17-DE4B105EB4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1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error term per time point – imagine these are time series of error terms. Now you need to explain how granger is derived from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D0B98-C3AF-384B-8E17-DE4B105EB4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3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F8FF-1AAC-4E58-AA4C-BB2F71405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CCD5A-FA67-456E-B721-6086C057B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30ED7-987A-4F21-89E0-EEF5D376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D9F3-C9A7-4425-B26D-83E23E9484E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5DCC2-259C-49C0-B5EA-844A3E34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168BC-CD6C-496B-A60D-B2B1B2F5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6FDC-9722-4883-8BCC-41FD3D13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67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8BC5-6A4E-4978-BB72-20460D89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7056B-AAD0-415F-8C81-9C57D1AB4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AB54C-1470-4514-BB99-70CB4AC6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D9F3-C9A7-4425-B26D-83E23E9484E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121A8-7A84-499F-8583-A01B2AE3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BA156-8FB5-4A76-BBE7-CF041D75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6FDC-9722-4883-8BCC-41FD3D13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49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3EB39-152D-4BC2-882D-E1B96172F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84695-DBA2-4AD4-B2CE-6A22098EE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5FD82-D204-43D0-8BA4-3CA1A119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D9F3-C9A7-4425-B26D-83E23E9484E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5339D-F8CA-4552-90B8-BE1CA5B5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425CD-FDD7-4BE8-9F36-9F0CF11D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6FDC-9722-4883-8BCC-41FD3D13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1BBD-92D1-47FD-B16E-DF97492D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D217-903F-42F1-A470-7803F1DEA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4B73C-B898-4A62-8333-34D6786B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D9F3-C9A7-4425-B26D-83E23E9484E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13DDF-DDF7-49F1-8D26-A15A04A5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A2AF3-6228-4D42-9892-3BCFA085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6FDC-9722-4883-8BCC-41FD3D13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74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329B-A334-4459-B20F-F45089CE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4F814-006B-43F0-83FC-FAC50696B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6E355-8291-4A75-976F-0029F397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D9F3-C9A7-4425-B26D-83E23E9484E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FD8BE-59A6-49BA-8274-FAF977DD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C4AC3-AD1B-4D3E-BFC2-671B9740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6FDC-9722-4883-8BCC-41FD3D13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09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13AC-FA16-4FC2-9C55-24608A96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17F13-52F8-422A-BADC-705187CD4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96852-A880-4476-B34A-915BF2D0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73364-CECB-495A-8B85-748B4313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D9F3-C9A7-4425-B26D-83E23E9484E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0A37C-49D2-4453-9F32-661A9B67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920E-D0C1-4160-8D3C-BEE78A2B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6FDC-9722-4883-8BCC-41FD3D13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80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6379-C955-469E-A25F-35D65EC0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7A7ED-4FAA-45C3-B0A9-9B226CC92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35A53-1724-4F30-9B0C-081F12B40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7AC89-6FB4-4BA9-A8BA-ABBE47B40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31DB4-4CEE-411D-8F68-817411B8B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CC8F8-24EF-4CA3-BBCF-125461B3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D9F3-C9A7-4425-B26D-83E23E9484E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0CFF1-F42E-42D2-B079-221F0CF6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31280-B577-4A7C-BC09-002AABB2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6FDC-9722-4883-8BCC-41FD3D13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50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8AB9-149C-4D9F-8BDD-B962155A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34D1E-4EFA-47FD-9D02-E4EAC217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D9F3-C9A7-4425-B26D-83E23E9484E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5243E-4508-4FDD-9032-91AC0F48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FCB-4B3D-470F-8CA7-37195CAF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6FDC-9722-4883-8BCC-41FD3D13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50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CF506-D3B6-4D2D-9822-8C8ED479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D9F3-C9A7-4425-B26D-83E23E9484E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0B371-B89A-457D-B1AA-FF4C11A6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A55DC-B5EC-496B-9C4F-751964F5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6FDC-9722-4883-8BCC-41FD3D13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64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5945-E9C4-4BAD-9F6C-5F3D1B4A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742E-6F30-4B13-A7D6-EED1E583C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CC7F6-DE37-46CB-AE06-1EF3D5567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B0835-EA8E-4B34-9846-38D804EE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D9F3-C9A7-4425-B26D-83E23E9484E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D5E09-4682-4794-8A16-5EC50FE8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DE423-A2B9-492D-8447-EC9B6587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6FDC-9722-4883-8BCC-41FD3D13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52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29C8-4128-49CF-9025-A1358057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D5E80-80B7-4DB8-B874-FF0F7D9B8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5BBDB-90A8-4A3B-92CE-58A7361C8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DD0E1-8425-4DBF-B2C3-91C70291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D9F3-C9A7-4425-B26D-83E23E9484E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ED922-D19A-417B-BF44-2DEEAD8B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7B111-30B0-495A-9760-FFBB3AA4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6FDC-9722-4883-8BCC-41FD3D13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0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6645F-E29C-43A5-90A0-1887657B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A5BC8-18D3-4209-8663-D4BF22669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56A69-6F0C-4EE3-BFC0-E7F15A45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D9F3-C9A7-4425-B26D-83E23E9484E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FF41F-5993-43A5-8D91-65D7542C0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7BCCE-A61C-4CDC-8B0B-71EC35153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6FDC-9722-4883-8BCC-41FD3D13B4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24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DC864-90C3-4986-A525-329055F2F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Understanding g-causal analysis</a:t>
            </a:r>
          </a:p>
        </p:txBody>
      </p:sp>
    </p:spTree>
    <p:extLst>
      <p:ext uri="{BB962C8B-B14F-4D97-AF65-F5344CB8AC3E}">
        <p14:creationId xmlns:p14="http://schemas.microsoft.com/office/powerpoint/2010/main" val="1839636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7CB4-9020-44ED-8BAA-A9EC91FD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order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3172-E8F5-45EB-A20E-EDAA03C9C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6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Things to consider: </a:t>
            </a:r>
          </a:p>
          <a:p>
            <a:pPr marL="0" indent="0">
              <a:buNone/>
            </a:pPr>
            <a:r>
              <a:rPr lang="en-US" dirty="0"/>
              <a:t>Lower model orders require estimating less parameters and so are less sensitive to noise.</a:t>
            </a:r>
          </a:p>
          <a:p>
            <a:pPr marL="0" indent="0">
              <a:buNone/>
            </a:pPr>
            <a:r>
              <a:rPr lang="en-US" dirty="0"/>
              <a:t>Lower models won't be sensitive to relationships that develop over larger time lags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Higher model orders can capture these relationships and can be used to look at low frequency signal dynamics.</a:t>
            </a:r>
          </a:p>
          <a:p>
            <a:pPr marL="0" indent="0">
              <a:buNone/>
            </a:pPr>
            <a:r>
              <a:rPr lang="en-US" dirty="0"/>
              <a:t>Using longer time segments increases likelihood of non stationarity (assumption of AR modelling)</a:t>
            </a:r>
          </a:p>
        </p:txBody>
      </p:sp>
    </p:spTree>
    <p:extLst>
      <p:ext uri="{BB962C8B-B14F-4D97-AF65-F5344CB8AC3E}">
        <p14:creationId xmlns:p14="http://schemas.microsoft.com/office/powerpoint/2010/main" val="352403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316F59D-C90C-4AF3-AF42-197116A25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060" y="695325"/>
            <a:ext cx="8543925" cy="54673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A3E096-DB73-4C2C-B491-124A69C0EC54}"/>
              </a:ext>
            </a:extLst>
          </p:cNvPr>
          <p:cNvCxnSpPr/>
          <p:nvPr/>
        </p:nvCxnSpPr>
        <p:spPr>
          <a:xfrm>
            <a:off x="7251405" y="946298"/>
            <a:ext cx="0" cy="77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9CDDD9-3B83-406D-ACAF-4B8597A6CF04}"/>
              </a:ext>
            </a:extLst>
          </p:cNvPr>
          <p:cNvCxnSpPr/>
          <p:nvPr/>
        </p:nvCxnSpPr>
        <p:spPr>
          <a:xfrm>
            <a:off x="7251405" y="3224463"/>
            <a:ext cx="0" cy="85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1AA49E-25E7-4FEF-88AB-33A66CE34A45}"/>
              </a:ext>
            </a:extLst>
          </p:cNvPr>
          <p:cNvSpPr txBox="1"/>
          <p:nvPr/>
        </p:nvSpPr>
        <p:spPr>
          <a:xfrm>
            <a:off x="9492916" y="2526632"/>
            <a:ext cx="2273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correlated are these signals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84EE9-F784-48A0-B1D5-468A3E148C3E}"/>
              </a:ext>
            </a:extLst>
          </p:cNvPr>
          <p:cNvCxnSpPr/>
          <p:nvPr/>
        </p:nvCxnSpPr>
        <p:spPr>
          <a:xfrm>
            <a:off x="6268453" y="409074"/>
            <a:ext cx="0" cy="6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FFC8C2-1AD4-46A5-9D81-C60CBEC1ABC5}"/>
              </a:ext>
            </a:extLst>
          </p:cNvPr>
          <p:cNvCxnSpPr/>
          <p:nvPr/>
        </p:nvCxnSpPr>
        <p:spPr>
          <a:xfrm>
            <a:off x="6276474" y="2562726"/>
            <a:ext cx="0" cy="6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2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1E9B195-AE69-0744-ACEB-8D361CE9E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372" y="3379107"/>
            <a:ext cx="6299200" cy="3478893"/>
          </a:xfrm>
          <a:prstGeom prst="rect">
            <a:avLst/>
          </a:prstGeom>
        </p:spPr>
      </p:pic>
      <p:pic>
        <p:nvPicPr>
          <p:cNvPr id="7" name="Picture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F0F980BF-F432-4F48-AE60-12E3B48EE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372" y="178707"/>
            <a:ext cx="6299200" cy="3043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6B39BB-1E05-1F4A-8998-EEC8BFA97E82}"/>
              </a:ext>
            </a:extLst>
          </p:cNvPr>
          <p:cNvSpPr txBox="1"/>
          <p:nvPr/>
        </p:nvSpPr>
        <p:spPr>
          <a:xfrm>
            <a:off x="1306285" y="1023168"/>
            <a:ext cx="130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Sensor</a:t>
            </a:r>
            <a:r>
              <a:rPr lang="en-US" dirty="0"/>
              <a:t> </a:t>
            </a:r>
            <a:r>
              <a:rPr lang="en-US" sz="2400" dirty="0"/>
              <a:t>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31658-6954-FC49-AD45-8A73F616C5E2}"/>
              </a:ext>
            </a:extLst>
          </p:cNvPr>
          <p:cNvSpPr txBox="1"/>
          <p:nvPr/>
        </p:nvSpPr>
        <p:spPr>
          <a:xfrm>
            <a:off x="1306285" y="4887720"/>
            <a:ext cx="130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Sensor 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20DF63-FF18-DC41-9D4A-80782B2DB1D1}"/>
              </a:ext>
            </a:extLst>
          </p:cNvPr>
          <p:cNvCxnSpPr/>
          <p:nvPr/>
        </p:nvCxnSpPr>
        <p:spPr>
          <a:xfrm>
            <a:off x="8011886" y="667657"/>
            <a:ext cx="0" cy="503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C1C501-A04A-1E4A-B027-2EA933D2C3BF}"/>
              </a:ext>
            </a:extLst>
          </p:cNvPr>
          <p:cNvSpPr txBox="1"/>
          <p:nvPr/>
        </p:nvSpPr>
        <p:spPr>
          <a:xfrm>
            <a:off x="9849079" y="482991"/>
            <a:ext cx="211156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Trying to predict this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C7C863-D25F-F14F-A008-E21A9245BF45}"/>
              </a:ext>
            </a:extLst>
          </p:cNvPr>
          <p:cNvCxnSpPr/>
          <p:nvPr/>
        </p:nvCxnSpPr>
        <p:spPr>
          <a:xfrm>
            <a:off x="7910898" y="3662408"/>
            <a:ext cx="0" cy="50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E95CA1-3E4F-534B-8C4A-6436340342E7}"/>
              </a:ext>
            </a:extLst>
          </p:cNvPr>
          <p:cNvCxnSpPr/>
          <p:nvPr/>
        </p:nvCxnSpPr>
        <p:spPr>
          <a:xfrm>
            <a:off x="7745645" y="4454839"/>
            <a:ext cx="0" cy="50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9D4B63-9425-4D4D-9F4D-1F437B0EFAC7}"/>
              </a:ext>
            </a:extLst>
          </p:cNvPr>
          <p:cNvCxnSpPr/>
          <p:nvPr/>
        </p:nvCxnSpPr>
        <p:spPr>
          <a:xfrm>
            <a:off x="7832731" y="4166388"/>
            <a:ext cx="0" cy="50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7B2DED-9498-C441-851A-EF3EB5BEEC9D}"/>
              </a:ext>
            </a:extLst>
          </p:cNvPr>
          <p:cNvSpPr txBox="1"/>
          <p:nvPr/>
        </p:nvSpPr>
        <p:spPr>
          <a:xfrm>
            <a:off x="9883193" y="4589487"/>
            <a:ext cx="211156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Including this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6508B-E0D6-B640-B4CB-79F63A5F4646}"/>
              </a:ext>
            </a:extLst>
          </p:cNvPr>
          <p:cNvCxnSpPr>
            <a:cxnSpLocks/>
          </p:cNvCxnSpPr>
          <p:nvPr/>
        </p:nvCxnSpPr>
        <p:spPr>
          <a:xfrm flipH="1" flipV="1">
            <a:off x="7744596" y="1564572"/>
            <a:ext cx="1049" cy="7049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4BA3DE-77AD-C546-B763-26D2FC3CAE0A}"/>
              </a:ext>
            </a:extLst>
          </p:cNvPr>
          <p:cNvCxnSpPr>
            <a:cxnSpLocks/>
          </p:cNvCxnSpPr>
          <p:nvPr/>
        </p:nvCxnSpPr>
        <p:spPr>
          <a:xfrm flipH="1" flipV="1">
            <a:off x="7423008" y="2146630"/>
            <a:ext cx="1049" cy="7049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86826C-CBB7-034D-903F-A1A646B49C58}"/>
              </a:ext>
            </a:extLst>
          </p:cNvPr>
          <p:cNvCxnSpPr>
            <a:cxnSpLocks/>
          </p:cNvCxnSpPr>
          <p:nvPr/>
        </p:nvCxnSpPr>
        <p:spPr>
          <a:xfrm flipH="1" flipV="1">
            <a:off x="7583802" y="1961091"/>
            <a:ext cx="1049" cy="7049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71C6A3-C3A2-854B-8289-195692EF32A0}"/>
              </a:ext>
            </a:extLst>
          </p:cNvPr>
          <p:cNvSpPr txBox="1"/>
          <p:nvPr/>
        </p:nvSpPr>
        <p:spPr>
          <a:xfrm>
            <a:off x="9883193" y="2543874"/>
            <a:ext cx="21115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Including this</a:t>
            </a:r>
          </a:p>
        </p:txBody>
      </p:sp>
    </p:spTree>
    <p:extLst>
      <p:ext uri="{BB962C8B-B14F-4D97-AF65-F5344CB8AC3E}">
        <p14:creationId xmlns:p14="http://schemas.microsoft.com/office/powerpoint/2010/main" val="374266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51BD9-05DF-4805-93DD-E866A446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 modelling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A97FD7-C844-43B4-B5A4-46FAE85A0660}"/>
                  </a:ext>
                </a:extLst>
              </p:cNvPr>
              <p:cNvSpPr txBox="1"/>
              <p:nvPr/>
            </p:nvSpPr>
            <p:spPr>
              <a:xfrm>
                <a:off x="2165569" y="1956816"/>
                <a:ext cx="7860863" cy="402488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/>
                  <a:t>Univariate autoregression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/>
                  <a:t> 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>
                            <a:latin typeface="Cambria Math" panose="02040503050406030204" pitchFamily="18" charset="0"/>
                          </a:rPr>
                          <m:t>previous</m:t>
                        </m:r>
                        <m:r>
                          <a:rPr lang="en-US" sz="2400" b="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>
                            <a:latin typeface="Cambria Math" panose="02040503050406030204" pitchFamily="18" charset="0"/>
                          </a:rPr>
                          <m:t>value</m:t>
                        </m:r>
                        <m:r>
                          <a:rPr lang="en-US" sz="2400" b="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400" b="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2400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randon</m:t>
                    </m:r>
                    <m:r>
                      <a:rPr lang="en-US" sz="24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noise</m:t>
                    </m:r>
                    <m:r>
                      <a:rPr lang="en-US" sz="2400" b="0" i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>
                            <a:latin typeface="Cambria Math" panose="02040503050406030204" pitchFamily="18" charset="0"/>
                          </a:rPr>
                          <m:t>error</m:t>
                        </m:r>
                      </m:e>
                    </m:d>
                  </m:oMath>
                </a14:m>
                <a:endParaRPr lang="en-US" sz="2400" b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/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previous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value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randon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noise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error</m:t>
                        </m:r>
                      </m:e>
                    </m:d>
                  </m:oMath>
                </a14:m>
                <a:endParaRPr lang="en-US" sz="240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/>
                  <a:t>Bivariate autoregression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/>
                  <a:t> 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previous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value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previous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value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 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randon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noise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error</m:t>
                        </m:r>
                      </m:e>
                    </m:d>
                  </m:oMath>
                </a14:m>
                <a:endParaRPr lang="en-US" sz="240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A97FD7-C844-43B4-B5A4-46FAE85A0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69" y="1956816"/>
                <a:ext cx="7860863" cy="4024884"/>
              </a:xfrm>
              <a:prstGeom prst="rect">
                <a:avLst/>
              </a:prstGeom>
              <a:blipFill>
                <a:blip r:embed="rId3"/>
                <a:stretch>
                  <a:fillRect l="-968" t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6159714-7CA5-A64E-A529-527FA4E61D58}"/>
              </a:ext>
            </a:extLst>
          </p:cNvPr>
          <p:cNvSpPr txBox="1"/>
          <p:nvPr/>
        </p:nvSpPr>
        <p:spPr>
          <a:xfrm>
            <a:off x="693057" y="3708748"/>
            <a:ext cx="885828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/>
              <a:t> </a:t>
            </a:r>
            <a:endParaRPr lang="en-GB" sz="2800"/>
          </a:p>
          <a:p>
            <a:pPr>
              <a:spcAft>
                <a:spcPts val="600"/>
              </a:spcAft>
            </a:pP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485389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F0F980BF-F432-4F48-AE60-12E3B48EE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64" y="3176431"/>
            <a:ext cx="6299200" cy="3043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6B39BB-1E05-1F4A-8998-EEC8BFA97E82}"/>
              </a:ext>
            </a:extLst>
          </p:cNvPr>
          <p:cNvSpPr txBox="1"/>
          <p:nvPr/>
        </p:nvSpPr>
        <p:spPr>
          <a:xfrm>
            <a:off x="740677" y="4020892"/>
            <a:ext cx="130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Sensor</a:t>
            </a:r>
            <a:r>
              <a:rPr lang="en-US" dirty="0"/>
              <a:t> </a:t>
            </a:r>
            <a:r>
              <a:rPr lang="en-US" sz="2400" dirty="0"/>
              <a:t>A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20DF63-FF18-DC41-9D4A-80782B2DB1D1}"/>
              </a:ext>
            </a:extLst>
          </p:cNvPr>
          <p:cNvCxnSpPr/>
          <p:nvPr/>
        </p:nvCxnSpPr>
        <p:spPr>
          <a:xfrm>
            <a:off x="7446278" y="3665381"/>
            <a:ext cx="0" cy="503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C1C501-A04A-1E4A-B027-2EA933D2C3BF}"/>
              </a:ext>
            </a:extLst>
          </p:cNvPr>
          <p:cNvSpPr txBox="1"/>
          <p:nvPr/>
        </p:nvSpPr>
        <p:spPr>
          <a:xfrm>
            <a:off x="9283471" y="3480715"/>
            <a:ext cx="211156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Trying to predict this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46508B-E0D6-B640-B4CB-79F63A5F4646}"/>
              </a:ext>
            </a:extLst>
          </p:cNvPr>
          <p:cNvCxnSpPr>
            <a:cxnSpLocks/>
          </p:cNvCxnSpPr>
          <p:nvPr/>
        </p:nvCxnSpPr>
        <p:spPr>
          <a:xfrm flipH="1" flipV="1">
            <a:off x="7178988" y="4562296"/>
            <a:ext cx="1049" cy="7049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4BA3DE-77AD-C546-B763-26D2FC3CAE0A}"/>
              </a:ext>
            </a:extLst>
          </p:cNvPr>
          <p:cNvCxnSpPr>
            <a:cxnSpLocks/>
          </p:cNvCxnSpPr>
          <p:nvPr/>
        </p:nvCxnSpPr>
        <p:spPr>
          <a:xfrm flipH="1" flipV="1">
            <a:off x="6857400" y="5144354"/>
            <a:ext cx="1049" cy="7049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86826C-CBB7-034D-903F-A1A646B49C58}"/>
              </a:ext>
            </a:extLst>
          </p:cNvPr>
          <p:cNvCxnSpPr>
            <a:cxnSpLocks/>
          </p:cNvCxnSpPr>
          <p:nvPr/>
        </p:nvCxnSpPr>
        <p:spPr>
          <a:xfrm flipH="1" flipV="1">
            <a:off x="7018194" y="4958815"/>
            <a:ext cx="1049" cy="7049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71C6A3-C3A2-854B-8289-195692EF32A0}"/>
              </a:ext>
            </a:extLst>
          </p:cNvPr>
          <p:cNvSpPr txBox="1"/>
          <p:nvPr/>
        </p:nvSpPr>
        <p:spPr>
          <a:xfrm>
            <a:off x="9317585" y="5541598"/>
            <a:ext cx="21115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Including this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B158B3-812D-459A-BD83-A9A239FA6B48}"/>
              </a:ext>
            </a:extLst>
          </p:cNvPr>
          <p:cNvSpPr txBox="1"/>
          <p:nvPr/>
        </p:nvSpPr>
        <p:spPr>
          <a:xfrm>
            <a:off x="3176833" y="1234911"/>
            <a:ext cx="610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Autoregressive model – how well can we model activity at sensor A using past samples of 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59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19BC-10FF-46B8-998B-EB9FDA0C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846" y="289151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Are we better able to model the data in A (using regression) if we also include samples of B in the model?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36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630AD7-E3FB-C241-9D7D-4CCFE686F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602" y="982250"/>
            <a:ext cx="6163165" cy="4893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119FE5-1A30-F34C-B811-53094F5C1B80}"/>
                  </a:ext>
                </a:extLst>
              </p:cNvPr>
              <p:cNvSpPr txBox="1"/>
              <p:nvPr/>
            </p:nvSpPr>
            <p:spPr>
              <a:xfrm>
                <a:off x="-793123" y="1660428"/>
                <a:ext cx="56460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𝑛𝑖𝑣𝑎𝑟𝑖𝑎𝑡𝑒</m:t>
                      </m:r>
                      <m:r>
                        <a:rPr lang="en-US" sz="2800" b="0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𝑒𝑟𝑟𝑜𝑠</m:t>
                      </m:r>
                      <m:r>
                        <a:rPr lang="en-US" sz="2800" b="0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800" b="0" dirty="0"/>
              </a:p>
              <a:p>
                <a:endParaRPr lang="en-GB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119FE5-1A30-F34C-B811-53094F5C1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3123" y="1660428"/>
                <a:ext cx="5646057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F38212-3C45-2540-8D70-DCCF8FE3FCF1}"/>
                  </a:ext>
                </a:extLst>
              </p:cNvPr>
              <p:cNvSpPr/>
              <p:nvPr/>
            </p:nvSpPr>
            <p:spPr>
              <a:xfrm>
                <a:off x="-706946" y="4485816"/>
                <a:ext cx="547370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𝐵𝑖𝑣𝑎𝑟𝑖𝑎𝑡𝑒</m:t>
                      </m:r>
                      <m:r>
                        <a:rPr lang="en-US" sz="2800" b="0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𝑒𝑟𝑟𝑜𝑟𝑠</m:t>
                      </m:r>
                      <m:r>
                        <a:rPr lang="en-US" sz="2800" b="0" i="1" dirty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F38212-3C45-2540-8D70-DCCF8FE3F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6946" y="4485816"/>
                <a:ext cx="54737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834B29-AEB1-4131-8F1E-15D712E5F82B}"/>
              </a:ext>
            </a:extLst>
          </p:cNvPr>
          <p:cNvSpPr txBox="1"/>
          <p:nvPr/>
        </p:nvSpPr>
        <p:spPr>
          <a:xfrm>
            <a:off x="-2557412" y="355036"/>
            <a:ext cx="11739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If yes – then the errors for bivariate will be smaller – as model will be a better fit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45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B49327-6AEA-F744-8147-ED45D252C951}"/>
                  </a:ext>
                </a:extLst>
              </p:cNvPr>
              <p:cNvSpPr txBox="1"/>
              <p:nvPr/>
            </p:nvSpPr>
            <p:spPr>
              <a:xfrm>
                <a:off x="2555631" y="1441938"/>
                <a:ext cx="7080738" cy="397412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𝐺𝐶</m:t>
                      </m:r>
                      <m:r>
                        <a:rPr lang="en-US" sz="5400" b="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r>
                        <a:rPr lang="en-US" sz="5400" b="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𝑙𝑜𝑔</m:t>
                      </m:r>
                      <m:r>
                        <a:rPr lang="en-US" sz="5400" b="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 </m:t>
                      </m:r>
                      <m:d>
                        <m:dPr>
                          <m:ctrlPr>
                            <a:rPr lang="en-US" sz="5400" b="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5400" b="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fPr>
                            <m:num>
                              <m:r>
                                <a:rPr lang="en-US" sz="5400" b="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𝑉𝑎𝑟</m:t>
                              </m:r>
                              <m:r>
                                <a:rPr lang="en-US" sz="5400" b="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(</m:t>
                              </m:r>
                              <m:r>
                                <a:rPr lang="en-US" sz="5400" b="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𝑒</m:t>
                              </m:r>
                              <m:r>
                                <a:rPr lang="en-US" sz="5400" b="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5400" b="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𝑉𝑎𝑟</m:t>
                              </m:r>
                              <m:r>
                                <a:rPr lang="en-US" sz="5400" b="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(∈)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5400">
                  <a:solidFill>
                    <a:schemeClr val="bg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B49327-6AEA-F744-8147-ED45D252C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631" y="1441938"/>
                <a:ext cx="7080738" cy="39741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228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5995-0C51-4DF2-8194-77FF8A47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283" y="2766218"/>
            <a:ext cx="10515600" cy="1325563"/>
          </a:xfrm>
        </p:spPr>
        <p:txBody>
          <a:bodyPr/>
          <a:lstStyle/>
          <a:p>
            <a:r>
              <a:rPr lang="en-US" dirty="0"/>
              <a:t>Switch over to MATLAB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58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310</Words>
  <Application>Microsoft Office PowerPoint</Application>
  <PresentationFormat>Widescreen</PresentationFormat>
  <Paragraphs>43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Understanding g-causal analysis</vt:lpstr>
      <vt:lpstr>PowerPoint Presentation</vt:lpstr>
      <vt:lpstr>PowerPoint Presentation</vt:lpstr>
      <vt:lpstr>AR modelling of data</vt:lpstr>
      <vt:lpstr>PowerPoint Presentation</vt:lpstr>
      <vt:lpstr>Are we better able to model the data in A (using regression) if we also include samples of B in the model?</vt:lpstr>
      <vt:lpstr>PowerPoint Presentation</vt:lpstr>
      <vt:lpstr>PowerPoint Presentation</vt:lpstr>
      <vt:lpstr>Switch over to MATLAB here</vt:lpstr>
      <vt:lpstr>Model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g-causal analyis</dc:title>
  <dc:creator>Ira MARRIOTT HARESIGN</dc:creator>
  <cp:lastModifiedBy>Ira MARRIOTT HARESIGN</cp:lastModifiedBy>
  <cp:revision>33</cp:revision>
  <dcterms:created xsi:type="dcterms:W3CDTF">2021-04-07T10:15:22Z</dcterms:created>
  <dcterms:modified xsi:type="dcterms:W3CDTF">2021-11-21T18:13:12Z</dcterms:modified>
</cp:coreProperties>
</file>