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4" r:id="rId3"/>
    <p:sldId id="284" r:id="rId4"/>
    <p:sldId id="257" r:id="rId5"/>
    <p:sldId id="287" r:id="rId6"/>
    <p:sldId id="280" r:id="rId7"/>
    <p:sldId id="258" r:id="rId8"/>
    <p:sldId id="285" r:id="rId9"/>
    <p:sldId id="289" r:id="rId10"/>
    <p:sldId id="291" r:id="rId11"/>
    <p:sldId id="282" r:id="rId12"/>
    <p:sldId id="260" r:id="rId13"/>
    <p:sldId id="299" r:id="rId14"/>
    <p:sldId id="300" r:id="rId15"/>
    <p:sldId id="305" r:id="rId16"/>
    <p:sldId id="306" r:id="rId17"/>
    <p:sldId id="301" r:id="rId18"/>
    <p:sldId id="302" r:id="rId19"/>
    <p:sldId id="293" r:id="rId20"/>
    <p:sldId id="303" r:id="rId21"/>
    <p:sldId id="298" r:id="rId22"/>
    <p:sldId id="294" r:id="rId23"/>
    <p:sldId id="304" r:id="rId24"/>
    <p:sldId id="296" r:id="rId25"/>
    <p:sldId id="297" r:id="rId26"/>
    <p:sldId id="26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4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FB48C-C8E2-4737-A392-B32014DB125F}" v="3068" dt="2023-09-27T23:27:42.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59"/>
  </p:normalViewPr>
  <p:slideViewPr>
    <p:cSldViewPr>
      <p:cViewPr varScale="1">
        <p:scale>
          <a:sx n="82" d="100"/>
          <a:sy n="82" d="100"/>
        </p:scale>
        <p:origin x="1411" y="72"/>
      </p:cViewPr>
      <p:guideLst>
        <p:guide orient="horz" pos="26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EA1B9-A8FD-4AA2-8A68-8BD7D532DD76}" type="datetimeFigureOut">
              <a:rPr lang="en-IN" smtClean="0"/>
              <a:t>28-09-2023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5F6F7-E203-4101-B852-39FEA35D22A7}" type="slidenum">
              <a:rPr lang="en-IN" smtClean="0"/>
              <a:t>‹#›</a:t>
            </a:fld>
            <a:endParaRPr lang="en-IN"/>
          </a:p>
        </p:txBody>
      </p:sp>
    </p:spTree>
    <p:extLst>
      <p:ext uri="{BB962C8B-B14F-4D97-AF65-F5344CB8AC3E}">
        <p14:creationId xmlns:p14="http://schemas.microsoft.com/office/powerpoint/2010/main" val="43066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077FFC-032F-427A-8BD7-35D5DFA2BC5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381738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7FFC-032F-427A-8BD7-35D5DFA2BC5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421027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7FFC-032F-427A-8BD7-35D5DFA2BC5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49826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77FFC-032F-427A-8BD7-35D5DFA2BC5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151855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077FFC-032F-427A-8BD7-35D5DFA2BC5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151773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077FFC-032F-427A-8BD7-35D5DFA2BC5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18962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077FFC-032F-427A-8BD7-35D5DFA2BC5B}"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364446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077FFC-032F-427A-8BD7-35D5DFA2BC5B}"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32906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77FFC-032F-427A-8BD7-35D5DFA2BC5B}"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407986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77FFC-032F-427A-8BD7-35D5DFA2BC5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421431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077FFC-032F-427A-8BD7-35D5DFA2BC5B}"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3C1D3-1861-4C25-A60C-3064AF9EC5F6}" type="slidenum">
              <a:rPr lang="en-US" smtClean="0"/>
              <a:t>‹#›</a:t>
            </a:fld>
            <a:endParaRPr lang="en-US"/>
          </a:p>
        </p:txBody>
      </p:sp>
    </p:spTree>
    <p:extLst>
      <p:ext uri="{BB962C8B-B14F-4D97-AF65-F5344CB8AC3E}">
        <p14:creationId xmlns:p14="http://schemas.microsoft.com/office/powerpoint/2010/main" val="4090728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77FFC-032F-427A-8BD7-35D5DFA2BC5B}" type="datetimeFigureOut">
              <a:rPr lang="en-US" smtClean="0"/>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3C1D3-1861-4C25-A60C-3064AF9EC5F6}" type="slidenum">
              <a:rPr lang="en-US" smtClean="0"/>
              <a:t>‹#›</a:t>
            </a:fld>
            <a:endParaRPr lang="en-US"/>
          </a:p>
        </p:txBody>
      </p:sp>
    </p:spTree>
    <p:extLst>
      <p:ext uri="{BB962C8B-B14F-4D97-AF65-F5344CB8AC3E}">
        <p14:creationId xmlns:p14="http://schemas.microsoft.com/office/powerpoint/2010/main" val="401501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4.png"/><Relationship Id="rId18" Type="http://schemas.openxmlformats.org/officeDocument/2006/relationships/image" Target="../media/image6.png"/><Relationship Id="rId3" Type="http://schemas.microsoft.com/office/2007/relationships/hdphoto" Target="../media/hdphoto1.wdp"/><Relationship Id="rId21" Type="http://schemas.openxmlformats.org/officeDocument/2006/relationships/image" Target="../media/image8.png"/><Relationship Id="rId7" Type="http://schemas.openxmlformats.org/officeDocument/2006/relationships/oleObject" Target="../embeddings/oleObject2.bin"/><Relationship Id="rId12" Type="http://schemas.openxmlformats.org/officeDocument/2006/relationships/hyperlink" Target="https://openclipart.org/detail/171269/boxer-by-netalloy-171269" TargetMode="External"/><Relationship Id="rId17" Type="http://schemas.openxmlformats.org/officeDocument/2006/relationships/hyperlink" Target="https://www.publicdomainpictures.net/view-image.php?image=3466&amp;picture=fasten-seat-belts" TargetMode="External"/><Relationship Id="rId2" Type="http://schemas.openxmlformats.org/officeDocument/2006/relationships/image" Target="../media/image10.png"/><Relationship Id="rId16" Type="http://schemas.openxmlformats.org/officeDocument/2006/relationships/image" Target="../media/image3.jpg"/><Relationship Id="rId20" Type="http://schemas.openxmlformats.org/officeDocument/2006/relationships/hyperlink" Target="https://svgsilh.com/de/image/156095.html" TargetMode="Externa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image" Target="../media/image13.png"/><Relationship Id="rId5" Type="http://schemas.openxmlformats.org/officeDocument/2006/relationships/oleObject" Target="../embeddings/oleObject1.bin"/><Relationship Id="rId15" Type="http://schemas.openxmlformats.org/officeDocument/2006/relationships/hyperlink" Target="https://allthetropes.org/wiki/Blind_Without'Em" TargetMode="External"/><Relationship Id="rId10" Type="http://schemas.openxmlformats.org/officeDocument/2006/relationships/hyperlink" Target="https://2019.igem.org/Team:Pasteur_Paris/Results" TargetMode="External"/><Relationship Id="rId19" Type="http://schemas.openxmlformats.org/officeDocument/2006/relationships/image" Target="../media/image7.svg"/><Relationship Id="rId4" Type="http://schemas.openxmlformats.org/officeDocument/2006/relationships/hyperlink" Target="https://pixabay.com/en/dna-amino-acids-biology-code-152136/" TargetMode="External"/><Relationship Id="rId9" Type="http://schemas.microsoft.com/office/2007/relationships/hdphoto" Target="../media/hdphoto2.wdp"/><Relationship Id="rId14" Type="http://schemas.openxmlformats.org/officeDocument/2006/relationships/image" Target="../media/image2.jpg"/><Relationship Id="rId22" Type="http://schemas.openxmlformats.org/officeDocument/2006/relationships/hyperlink" Target="https://openclipart.org/detail/100867/generic-ch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itbnf.iitb.ac.in/iitbnf/index.php/infrastructure?layout=edit&amp;id=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ubs.rsc.org/en/content/articlelanding/2014/tc/c4tc01632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eeexplore.ieee.org/stamp/stamp.jsp?tp=&amp;arnumber=12317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openclipart.org/detail/100867/generic-chip" TargetMode="External"/><Relationship Id="rId3" Type="http://schemas.openxmlformats.org/officeDocument/2006/relationships/hyperlink" Target="https://allthetropes.org/wiki/Blind_Without'Em" TargetMode="External"/><Relationship Id="rId7" Type="http://schemas.openxmlformats.org/officeDocument/2006/relationships/hyperlink" Target="https://openclipart.org/detail/171269/boxer-by-netalloy-171269" TargetMode="External"/><Relationship Id="rId12"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svgsilh.com/de/image/156095.html" TargetMode="External"/><Relationship Id="rId5" Type="http://schemas.openxmlformats.org/officeDocument/2006/relationships/hyperlink" Target="https://www.publicdomainpictures.net/view-image.php?image=3466&amp;picture=fasten-seat-belts" TargetMode="External"/><Relationship Id="rId10" Type="http://schemas.openxmlformats.org/officeDocument/2006/relationships/image" Target="../media/image7.svg"/><Relationship Id="rId4" Type="http://schemas.openxmlformats.org/officeDocument/2006/relationships/image" Target="../media/image3.jp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ixabay.com/en/spotlight-limelight-lighting-lights-30386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273"/>
            <a:ext cx="9150246" cy="2084626"/>
          </a:xfrm>
        </p:spPr>
        <p:txBody>
          <a:bodyPr>
            <a:noAutofit/>
          </a:bodyPr>
          <a:lstStyle/>
          <a:p>
            <a:pPr>
              <a:lnSpc>
                <a:spcPct val="150000"/>
              </a:lnSpc>
              <a:spcAft>
                <a:spcPts val="800"/>
              </a:spcAft>
            </a:pPr>
            <a:r>
              <a:rPr lang="en-IN" sz="2400" b="1" i="0" u="none" strike="noStrike" baseline="0" dirty="0">
                <a:solidFill>
                  <a:srgbClr val="002060"/>
                </a:solidFill>
                <a:latin typeface="Times New Roman" panose="02020603050405020304" pitchFamily="18" charset="0"/>
                <a:cs typeface="Times New Roman" panose="02020603050405020304" pitchFamily="18" charset="0"/>
              </a:rPr>
              <a:t>Cu-DNA based nanowires memory as a Memcomputing </a:t>
            </a:r>
            <a:r>
              <a:rPr lang="en-US" sz="2400" b="1" i="0" dirty="0">
                <a:solidFill>
                  <a:srgbClr val="002060"/>
                </a:solidFill>
                <a:effectLst/>
                <a:latin typeface="Times New Roman" panose="02020603050405020304" pitchFamily="18" charset="0"/>
                <a:cs typeface="Times New Roman" panose="02020603050405020304" pitchFamily="18" charset="0"/>
              </a:rPr>
              <a:t>motion-pattern recognition </a:t>
            </a:r>
            <a:r>
              <a:rPr lang="en-IN" sz="2400" b="1" i="0" u="none" strike="noStrike" baseline="0" dirty="0">
                <a:solidFill>
                  <a:srgbClr val="002060"/>
                </a:solidFill>
                <a:latin typeface="Times New Roman" panose="02020603050405020304" pitchFamily="18" charset="0"/>
                <a:cs typeface="Times New Roman" panose="02020603050405020304" pitchFamily="18" charset="0"/>
              </a:rPr>
              <a:t>device</a:t>
            </a:r>
            <a:r>
              <a:rPr lang="en-US" sz="2400" b="1" i="0" dirty="0">
                <a:solidFill>
                  <a:srgbClr val="002060"/>
                </a:solidFill>
                <a:effectLst/>
                <a:latin typeface="Times New Roman" panose="02020603050405020304" pitchFamily="18" charset="0"/>
                <a:cs typeface="Times New Roman" panose="02020603050405020304" pitchFamily="18" charset="0"/>
              </a:rPr>
              <a:t> for blind people/fatigued drivers to avoid accidents</a:t>
            </a:r>
            <a:endParaRPr lang="en-IN" sz="2400" b="1"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1301646" y="2644940"/>
            <a:ext cx="6629400" cy="3679659"/>
          </a:xfrm>
        </p:spPr>
        <p:txBody>
          <a:bodyPr>
            <a:noAutofit/>
          </a:bodyPr>
          <a:lstStyle/>
          <a:p>
            <a:r>
              <a:rPr lang="en-US" sz="2400" b="1" dirty="0">
                <a:solidFill>
                  <a:srgbClr val="002060"/>
                </a:solidFill>
                <a:latin typeface="Times New Roman" panose="02020603050405020304" pitchFamily="18" charset="0"/>
                <a:cs typeface="Times New Roman" pitchFamily="18" charset="0"/>
              </a:rPr>
              <a:t>IRA RAI,</a:t>
            </a:r>
          </a:p>
          <a:p>
            <a:r>
              <a:rPr lang="en-US" sz="2400" dirty="0">
                <a:solidFill>
                  <a:schemeClr val="tx1"/>
                </a:solidFill>
                <a:latin typeface="Times New Roman" panose="02020603050405020304" pitchFamily="18" charset="0"/>
                <a:cs typeface="Times New Roman" pitchFamily="18" charset="0"/>
              </a:rPr>
              <a:t>B. Tech 2025 Batch</a:t>
            </a:r>
          </a:p>
          <a:p>
            <a:r>
              <a:rPr lang="en-US" sz="2400" dirty="0">
                <a:solidFill>
                  <a:schemeClr val="tx1"/>
                </a:solidFill>
                <a:latin typeface="Times New Roman" panose="02020603050405020304" pitchFamily="18" charset="0"/>
                <a:cs typeface="Times New Roman" pitchFamily="18" charset="0"/>
              </a:rPr>
              <a:t>AE21B024</a:t>
            </a:r>
          </a:p>
          <a:p>
            <a:r>
              <a:rPr lang="en-US" sz="2400" dirty="0">
                <a:solidFill>
                  <a:schemeClr val="tx1"/>
                </a:solidFill>
                <a:latin typeface="Times New Roman" panose="02020603050405020304" pitchFamily="18" charset="0"/>
                <a:cs typeface="Times New Roman" pitchFamily="18" charset="0"/>
              </a:rPr>
              <a:t>Department of Aerospace Engineering</a:t>
            </a:r>
          </a:p>
          <a:p>
            <a:r>
              <a:rPr lang="en-US" sz="2400" dirty="0">
                <a:solidFill>
                  <a:schemeClr val="tx1"/>
                </a:solidFill>
                <a:latin typeface="Times New Roman" panose="02020603050405020304" pitchFamily="18" charset="0"/>
                <a:cs typeface="Times New Roman" pitchFamily="18" charset="0"/>
              </a:rPr>
              <a:t>IIT Madras, India</a:t>
            </a:r>
          </a:p>
          <a:p>
            <a:r>
              <a:rPr lang="en-US" sz="2400" b="1" dirty="0">
                <a:solidFill>
                  <a:srgbClr val="002060"/>
                </a:solidFill>
                <a:latin typeface="Times New Roman" panose="02020603050405020304" pitchFamily="18" charset="0"/>
                <a:cs typeface="Times New Roman" pitchFamily="18" charset="0"/>
              </a:rPr>
              <a:t>Mentors</a:t>
            </a:r>
          </a:p>
          <a:p>
            <a:r>
              <a:rPr lang="en-US" sz="2400" b="1" dirty="0">
                <a:solidFill>
                  <a:srgbClr val="002060"/>
                </a:solidFill>
                <a:latin typeface="Times New Roman" panose="02020603050405020304" pitchFamily="18" charset="0"/>
                <a:cs typeface="Times New Roman" pitchFamily="18" charset="0"/>
              </a:rPr>
              <a:t>Prof </a:t>
            </a:r>
            <a:r>
              <a:rPr lang="en-US" sz="2400" b="1" dirty="0" err="1">
                <a:solidFill>
                  <a:srgbClr val="002060"/>
                </a:solidFill>
                <a:latin typeface="Times New Roman" panose="02020603050405020304" pitchFamily="18" charset="0"/>
                <a:cs typeface="Times New Roman" pitchFamily="18" charset="0"/>
              </a:rPr>
              <a:t>Udayan</a:t>
            </a:r>
            <a:r>
              <a:rPr lang="en-US" sz="2400" b="1" dirty="0">
                <a:solidFill>
                  <a:srgbClr val="002060"/>
                </a:solidFill>
                <a:latin typeface="Times New Roman" panose="02020603050405020304" pitchFamily="18" charset="0"/>
                <a:cs typeface="Times New Roman" pitchFamily="18" charset="0"/>
              </a:rPr>
              <a:t> Ganguly and </a:t>
            </a:r>
            <a:r>
              <a:rPr lang="en-US" sz="2400" b="1" dirty="0" err="1">
                <a:solidFill>
                  <a:srgbClr val="002060"/>
                </a:solidFill>
                <a:latin typeface="Times New Roman" panose="02020603050405020304" pitchFamily="18" charset="0"/>
                <a:cs typeface="Times New Roman" pitchFamily="18" charset="0"/>
              </a:rPr>
              <a:t>Paritosh</a:t>
            </a:r>
            <a:r>
              <a:rPr lang="en-US" sz="2400" b="1" dirty="0">
                <a:solidFill>
                  <a:srgbClr val="002060"/>
                </a:solidFill>
                <a:latin typeface="Times New Roman" panose="02020603050405020304" pitchFamily="18" charset="0"/>
                <a:cs typeface="Times New Roman" pitchFamily="18" charset="0"/>
              </a:rPr>
              <a:t> </a:t>
            </a:r>
            <a:r>
              <a:rPr lang="en-US" sz="2400" b="1" dirty="0" err="1">
                <a:solidFill>
                  <a:srgbClr val="002060"/>
                </a:solidFill>
                <a:latin typeface="Times New Roman" panose="02020603050405020304" pitchFamily="18" charset="0"/>
                <a:cs typeface="Times New Roman" pitchFamily="18" charset="0"/>
              </a:rPr>
              <a:t>Meihar</a:t>
            </a:r>
            <a:endParaRPr lang="en-US" sz="2400" b="1" dirty="0">
              <a:solidFill>
                <a:srgbClr val="002060"/>
              </a:solidFill>
              <a:latin typeface="Times New Roman" panose="02020603050405020304" pitchFamily="18" charset="0"/>
              <a:cs typeface="Times New Roman" pitchFamily="18" charset="0"/>
            </a:endParaRPr>
          </a:p>
          <a:p>
            <a:r>
              <a:rPr lang="en-US" sz="2400" b="1" dirty="0">
                <a:solidFill>
                  <a:srgbClr val="002060"/>
                </a:solidFill>
                <a:latin typeface="Times New Roman" panose="02020603050405020304" pitchFamily="18" charset="0"/>
                <a:cs typeface="Times New Roman" pitchFamily="18" charset="0"/>
              </a:rPr>
              <a:t>IIT Bombay, India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AD28BDD-8978-F156-F9E1-442B96B1F7C5}"/>
              </a:ext>
            </a:extLst>
          </p:cNvPr>
          <p:cNvSpPr txBox="1"/>
          <p:nvPr/>
        </p:nvSpPr>
        <p:spPr>
          <a:xfrm>
            <a:off x="0" y="-49289"/>
            <a:ext cx="3072701" cy="369332"/>
          </a:xfrm>
          <a:prstGeom prst="rect">
            <a:avLst/>
          </a:prstGeom>
          <a:noFill/>
        </p:spPr>
        <p:txBody>
          <a:bodyPr wrap="none" rtlCol="0">
            <a:spAutoFit/>
          </a:bodyPr>
          <a:lstStyle/>
          <a:p>
            <a:r>
              <a:rPr lang="en-US" b="1" dirty="0"/>
              <a:t>INUP-NANOHECKATHON-2023</a:t>
            </a:r>
            <a:endParaRPr lang="en-IN" b="1" dirty="0"/>
          </a:p>
        </p:txBody>
      </p:sp>
    </p:spTree>
    <p:extLst>
      <p:ext uri="{BB962C8B-B14F-4D97-AF65-F5344CB8AC3E}">
        <p14:creationId xmlns:p14="http://schemas.microsoft.com/office/powerpoint/2010/main" val="188307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5038CAF-FBD8-D974-EAF5-5D2B2DDBEAD0}"/>
              </a:ext>
            </a:extLst>
          </p:cNvPr>
          <p:cNvGrpSpPr/>
          <p:nvPr/>
        </p:nvGrpSpPr>
        <p:grpSpPr>
          <a:xfrm>
            <a:off x="-363043" y="-228600"/>
            <a:ext cx="9516568" cy="6980446"/>
            <a:chOff x="-363590" y="0"/>
            <a:chExt cx="9516568" cy="6980446"/>
          </a:xfrm>
        </p:grpSpPr>
        <p:grpSp>
          <p:nvGrpSpPr>
            <p:cNvPr id="2" name="Group 1">
              <a:extLst>
                <a:ext uri="{FF2B5EF4-FFF2-40B4-BE49-F238E27FC236}">
                  <a16:creationId xmlns:a16="http://schemas.microsoft.com/office/drawing/2014/main" id="{47D30D7E-E566-BCAE-DE79-03A76E3F6485}"/>
                </a:ext>
              </a:extLst>
            </p:cNvPr>
            <p:cNvGrpSpPr/>
            <p:nvPr/>
          </p:nvGrpSpPr>
          <p:grpSpPr>
            <a:xfrm>
              <a:off x="-363590" y="0"/>
              <a:ext cx="9516568" cy="6980446"/>
              <a:chOff x="-366711" y="-54702"/>
              <a:chExt cx="9516568" cy="6980446"/>
            </a:xfrm>
          </p:grpSpPr>
          <p:grpSp>
            <p:nvGrpSpPr>
              <p:cNvPr id="120" name="Group 119">
                <a:extLst>
                  <a:ext uri="{FF2B5EF4-FFF2-40B4-BE49-F238E27FC236}">
                    <a16:creationId xmlns:a16="http://schemas.microsoft.com/office/drawing/2014/main" id="{9315DD93-F4EC-35FA-E9B7-8F1935BC1959}"/>
                  </a:ext>
                </a:extLst>
              </p:cNvPr>
              <p:cNvGrpSpPr/>
              <p:nvPr/>
            </p:nvGrpSpPr>
            <p:grpSpPr>
              <a:xfrm>
                <a:off x="1349508" y="1742764"/>
                <a:ext cx="2895600" cy="1662404"/>
                <a:chOff x="5534465" y="4816886"/>
                <a:chExt cx="2895600" cy="1662404"/>
              </a:xfrm>
            </p:grpSpPr>
            <p:cxnSp>
              <p:nvCxnSpPr>
                <p:cNvPr id="106" name="Straight Arrow Connector 105">
                  <a:extLst>
                    <a:ext uri="{FF2B5EF4-FFF2-40B4-BE49-F238E27FC236}">
                      <a16:creationId xmlns:a16="http://schemas.microsoft.com/office/drawing/2014/main" id="{B42BD9B9-E15A-421C-E87C-6DEEA4C514D0}"/>
                    </a:ext>
                  </a:extLst>
                </p:cNvPr>
                <p:cNvCxnSpPr>
                  <a:cxnSpLocks/>
                </p:cNvCxnSpPr>
                <p:nvPr/>
              </p:nvCxnSpPr>
              <p:spPr>
                <a:xfrm>
                  <a:off x="6656315" y="4816886"/>
                  <a:ext cx="726781"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p:nvGrpSpPr>
                <p:cNvPr id="95" name="Group 94">
                  <a:extLst>
                    <a:ext uri="{FF2B5EF4-FFF2-40B4-BE49-F238E27FC236}">
                      <a16:creationId xmlns:a16="http://schemas.microsoft.com/office/drawing/2014/main" id="{1D25D094-95BE-30AE-5C51-BFFA16661D33}"/>
                    </a:ext>
                  </a:extLst>
                </p:cNvPr>
                <p:cNvGrpSpPr/>
                <p:nvPr/>
              </p:nvGrpSpPr>
              <p:grpSpPr>
                <a:xfrm>
                  <a:off x="5534465" y="4935947"/>
                  <a:ext cx="2895600" cy="1543343"/>
                  <a:chOff x="397412" y="4063805"/>
                  <a:chExt cx="2895600" cy="1543343"/>
                </a:xfrm>
              </p:grpSpPr>
              <p:grpSp>
                <p:nvGrpSpPr>
                  <p:cNvPr id="97" name="Group 96">
                    <a:extLst>
                      <a:ext uri="{FF2B5EF4-FFF2-40B4-BE49-F238E27FC236}">
                        <a16:creationId xmlns:a16="http://schemas.microsoft.com/office/drawing/2014/main" id="{764ED6D6-56EB-F293-C814-B4E598C846EC}"/>
                      </a:ext>
                    </a:extLst>
                  </p:cNvPr>
                  <p:cNvGrpSpPr/>
                  <p:nvPr/>
                </p:nvGrpSpPr>
                <p:grpSpPr>
                  <a:xfrm>
                    <a:off x="397412" y="4343400"/>
                    <a:ext cx="2895600" cy="1263748"/>
                    <a:chOff x="381000" y="2165252"/>
                    <a:chExt cx="2895600" cy="1263748"/>
                  </a:xfrm>
                </p:grpSpPr>
                <p:sp>
                  <p:nvSpPr>
                    <p:cNvPr id="99" name="Rectangle 98">
                      <a:extLst>
                        <a:ext uri="{FF2B5EF4-FFF2-40B4-BE49-F238E27FC236}">
                          <a16:creationId xmlns:a16="http://schemas.microsoft.com/office/drawing/2014/main" id="{C9C46828-7642-7948-5FF8-8BFECA0F4273}"/>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0" name="Rectangle 99">
                      <a:extLst>
                        <a:ext uri="{FF2B5EF4-FFF2-40B4-BE49-F238E27FC236}">
                          <a16:creationId xmlns:a16="http://schemas.microsoft.com/office/drawing/2014/main" id="{4E3208EA-77B4-BB35-7968-5458E6E3D48A}"/>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98" name="Rectangle 97">
                    <a:extLst>
                      <a:ext uri="{FF2B5EF4-FFF2-40B4-BE49-F238E27FC236}">
                        <a16:creationId xmlns:a16="http://schemas.microsoft.com/office/drawing/2014/main" id="{3DF3EBB2-82B6-3932-43FA-E4221253BDAF}"/>
                      </a:ext>
                    </a:extLst>
                  </p:cNvPr>
                  <p:cNvSpPr/>
                  <p:nvPr/>
                </p:nvSpPr>
                <p:spPr>
                  <a:xfrm>
                    <a:off x="397412" y="4063805"/>
                    <a:ext cx="1121850" cy="25617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pic>
            <p:nvPicPr>
              <p:cNvPr id="161" name="Picture 160">
                <a:extLst>
                  <a:ext uri="{FF2B5EF4-FFF2-40B4-BE49-F238E27FC236}">
                    <a16:creationId xmlns:a16="http://schemas.microsoft.com/office/drawing/2014/main" id="{916060BD-7CB7-E180-9CD1-8BE1D539EC93}"/>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 r="42267" b="4405"/>
              <a:stretch/>
            </p:blipFill>
            <p:spPr>
              <a:xfrm rot="5400000">
                <a:off x="2331588" y="324167"/>
                <a:ext cx="1006319" cy="1638988"/>
              </a:xfrm>
              <a:prstGeom prst="rect">
                <a:avLst/>
              </a:prstGeom>
            </p:spPr>
          </p:pic>
          <p:sp>
            <p:nvSpPr>
              <p:cNvPr id="162" name="Rectangle 161">
                <a:extLst>
                  <a:ext uri="{FF2B5EF4-FFF2-40B4-BE49-F238E27FC236}">
                    <a16:creationId xmlns:a16="http://schemas.microsoft.com/office/drawing/2014/main" id="{225057C1-485A-1133-CE11-1F193E51EACB}"/>
                  </a:ext>
                </a:extLst>
              </p:cNvPr>
              <p:cNvSpPr/>
              <p:nvPr/>
            </p:nvSpPr>
            <p:spPr>
              <a:xfrm>
                <a:off x="1349508" y="1263170"/>
                <a:ext cx="1121850" cy="575238"/>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3" name="TextBox 162">
                <a:extLst>
                  <a:ext uri="{FF2B5EF4-FFF2-40B4-BE49-F238E27FC236}">
                    <a16:creationId xmlns:a16="http://schemas.microsoft.com/office/drawing/2014/main" id="{4EFACD7C-F52E-E69B-6171-14C3FE31EFF9}"/>
                  </a:ext>
                </a:extLst>
              </p:cNvPr>
              <p:cNvSpPr txBox="1"/>
              <p:nvPr/>
            </p:nvSpPr>
            <p:spPr>
              <a:xfrm>
                <a:off x="1653792" y="1408944"/>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164" name="Rectangle 163">
                <a:extLst>
                  <a:ext uri="{FF2B5EF4-FFF2-40B4-BE49-F238E27FC236}">
                    <a16:creationId xmlns:a16="http://schemas.microsoft.com/office/drawing/2014/main" id="{317315AF-C1F1-E301-A2C1-D4187F4FD08C}"/>
                  </a:ext>
                </a:extLst>
              </p:cNvPr>
              <p:cNvSpPr/>
              <p:nvPr/>
            </p:nvSpPr>
            <p:spPr>
              <a:xfrm>
                <a:off x="3198139" y="1263170"/>
                <a:ext cx="1038376" cy="58405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5" name="TextBox 164">
                <a:extLst>
                  <a:ext uri="{FF2B5EF4-FFF2-40B4-BE49-F238E27FC236}">
                    <a16:creationId xmlns:a16="http://schemas.microsoft.com/office/drawing/2014/main" id="{3CEF657B-814A-16CB-2730-4C211D2124F8}"/>
                  </a:ext>
                </a:extLst>
              </p:cNvPr>
              <p:cNvSpPr txBox="1"/>
              <p:nvPr/>
            </p:nvSpPr>
            <p:spPr>
              <a:xfrm>
                <a:off x="3410046" y="1390026"/>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166" name="TextBox 165">
                <a:extLst>
                  <a:ext uri="{FF2B5EF4-FFF2-40B4-BE49-F238E27FC236}">
                    <a16:creationId xmlns:a16="http://schemas.microsoft.com/office/drawing/2014/main" id="{DA067EE3-C1D6-CAFB-6D17-B8324107EF7E}"/>
                  </a:ext>
                </a:extLst>
              </p:cNvPr>
              <p:cNvSpPr txBox="1"/>
              <p:nvPr/>
            </p:nvSpPr>
            <p:spPr>
              <a:xfrm>
                <a:off x="2976042" y="797895"/>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167" name="TextBox 166">
                <a:extLst>
                  <a:ext uri="{FF2B5EF4-FFF2-40B4-BE49-F238E27FC236}">
                    <a16:creationId xmlns:a16="http://schemas.microsoft.com/office/drawing/2014/main" id="{D8CE4643-F303-76BA-0DF9-702F27B2B439}"/>
                  </a:ext>
                </a:extLst>
              </p:cNvPr>
              <p:cNvSpPr txBox="1"/>
              <p:nvPr/>
            </p:nvSpPr>
            <p:spPr>
              <a:xfrm>
                <a:off x="2504913" y="617083"/>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169" name="TextBox 168">
                <a:extLst>
                  <a:ext uri="{FF2B5EF4-FFF2-40B4-BE49-F238E27FC236}">
                    <a16:creationId xmlns:a16="http://schemas.microsoft.com/office/drawing/2014/main" id="{2E1A6950-EBE2-89B9-A4C9-6D9B223E15B4}"/>
                  </a:ext>
                </a:extLst>
              </p:cNvPr>
              <p:cNvSpPr txBox="1"/>
              <p:nvPr/>
            </p:nvSpPr>
            <p:spPr>
              <a:xfrm>
                <a:off x="2113486" y="880719"/>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171" name="TextBox 170">
                <a:extLst>
                  <a:ext uri="{FF2B5EF4-FFF2-40B4-BE49-F238E27FC236}">
                    <a16:creationId xmlns:a16="http://schemas.microsoft.com/office/drawing/2014/main" id="{855692D8-AC84-B77E-D9E9-32F725721C5B}"/>
                  </a:ext>
                </a:extLst>
              </p:cNvPr>
              <p:cNvSpPr txBox="1"/>
              <p:nvPr/>
            </p:nvSpPr>
            <p:spPr>
              <a:xfrm>
                <a:off x="1566807" y="825873"/>
                <a:ext cx="33054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172" name="TextBox 171">
                <a:extLst>
                  <a:ext uri="{FF2B5EF4-FFF2-40B4-BE49-F238E27FC236}">
                    <a16:creationId xmlns:a16="http://schemas.microsoft.com/office/drawing/2014/main" id="{B52D3EBA-149B-61DB-8644-0A82F2175D7B}"/>
                  </a:ext>
                </a:extLst>
              </p:cNvPr>
              <p:cNvSpPr txBox="1"/>
              <p:nvPr/>
            </p:nvSpPr>
            <p:spPr>
              <a:xfrm>
                <a:off x="3692929" y="781219"/>
                <a:ext cx="26962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173" name="TextBox 172">
                <a:extLst>
                  <a:ext uri="{FF2B5EF4-FFF2-40B4-BE49-F238E27FC236}">
                    <a16:creationId xmlns:a16="http://schemas.microsoft.com/office/drawing/2014/main" id="{91EC8D47-BC75-D7D4-0DF6-6A8DFB384B4D}"/>
                  </a:ext>
                </a:extLst>
              </p:cNvPr>
              <p:cNvSpPr txBox="1"/>
              <p:nvPr/>
            </p:nvSpPr>
            <p:spPr>
              <a:xfrm>
                <a:off x="2732706" y="259030"/>
                <a:ext cx="423514" cy="369332"/>
              </a:xfrm>
              <a:prstGeom prst="rect">
                <a:avLst/>
              </a:prstGeom>
              <a:noFill/>
            </p:spPr>
            <p:txBody>
              <a:bodyPr wrap="none" rtlCol="0">
                <a:spAutoFit/>
              </a:bodyPr>
              <a:lstStyle/>
              <a:p>
                <a:r>
                  <a:rPr lang="en-US" b="1" dirty="0"/>
                  <a:t>e</a:t>
                </a:r>
                <a:r>
                  <a:rPr lang="en-US" b="1" baseline="30000" dirty="0"/>
                  <a:t>_</a:t>
                </a:r>
                <a:r>
                  <a:rPr lang="en-US" baseline="30000" dirty="0"/>
                  <a:t>-</a:t>
                </a:r>
                <a:endParaRPr lang="en-IN" baseline="30000" dirty="0"/>
              </a:p>
            </p:txBody>
          </p:sp>
          <p:graphicFrame>
            <p:nvGraphicFramePr>
              <p:cNvPr id="175" name="Object 174">
                <a:extLst>
                  <a:ext uri="{FF2B5EF4-FFF2-40B4-BE49-F238E27FC236}">
                    <a16:creationId xmlns:a16="http://schemas.microsoft.com/office/drawing/2014/main" id="{FC0DCD92-7531-98D8-7310-2FD25D835332}"/>
                  </a:ext>
                </a:extLst>
              </p:cNvPr>
              <p:cNvGraphicFramePr>
                <a:graphicFrameLocks noChangeAspect="1"/>
              </p:cNvGraphicFramePr>
              <p:nvPr>
                <p:extLst>
                  <p:ext uri="{D42A27DB-BD31-4B8C-83A1-F6EECF244321}">
                    <p14:modId xmlns:p14="http://schemas.microsoft.com/office/powerpoint/2010/main" val="1655445059"/>
                  </p:ext>
                </p:extLst>
              </p:nvPr>
            </p:nvGraphicFramePr>
            <p:xfrm>
              <a:off x="2252042" y="258408"/>
              <a:ext cx="1209815" cy="524886"/>
            </p:xfrm>
            <a:graphic>
              <a:graphicData uri="http://schemas.openxmlformats.org/presentationml/2006/ole">
                <mc:AlternateContent xmlns:mc="http://schemas.openxmlformats.org/markup-compatibility/2006">
                  <mc:Choice xmlns:v="urn:schemas-microsoft-com:vml" Requires="v">
                    <p:oleObj name="CS ChemDraw Drawing" r:id="rId5" imgW="811769" imgH="278296" progId="ChemDraw.Document.6.0">
                      <p:embed/>
                    </p:oleObj>
                  </mc:Choice>
                  <mc:Fallback>
                    <p:oleObj name="CS ChemDraw Drawing" r:id="rId5" imgW="811769" imgH="278296" progId="ChemDraw.Document.6.0">
                      <p:embed/>
                      <p:pic>
                        <p:nvPicPr>
                          <p:cNvPr id="175" name="Object 174">
                            <a:extLst>
                              <a:ext uri="{FF2B5EF4-FFF2-40B4-BE49-F238E27FC236}">
                                <a16:creationId xmlns:a16="http://schemas.microsoft.com/office/drawing/2014/main" id="{FC0DCD92-7531-98D8-7310-2FD25D835332}"/>
                              </a:ext>
                            </a:extLst>
                          </p:cNvPr>
                          <p:cNvPicPr/>
                          <p:nvPr/>
                        </p:nvPicPr>
                        <p:blipFill>
                          <a:blip r:embed="rId6"/>
                          <a:stretch>
                            <a:fillRect/>
                          </a:stretch>
                        </p:blipFill>
                        <p:spPr>
                          <a:xfrm>
                            <a:off x="2252042" y="258408"/>
                            <a:ext cx="1209815" cy="524886"/>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E1C5C968-5FBD-F6D2-D18D-2F8B13B52139}"/>
                  </a:ext>
                </a:extLst>
              </p:cNvPr>
              <p:cNvGrpSpPr/>
              <p:nvPr/>
            </p:nvGrpSpPr>
            <p:grpSpPr>
              <a:xfrm>
                <a:off x="1403598" y="5263340"/>
                <a:ext cx="2895600" cy="1662404"/>
                <a:chOff x="5534465" y="4816886"/>
                <a:chExt cx="2895600" cy="1662404"/>
              </a:xfrm>
            </p:grpSpPr>
            <p:cxnSp>
              <p:nvCxnSpPr>
                <p:cNvPr id="5" name="Straight Arrow Connector 4">
                  <a:extLst>
                    <a:ext uri="{FF2B5EF4-FFF2-40B4-BE49-F238E27FC236}">
                      <a16:creationId xmlns:a16="http://schemas.microsoft.com/office/drawing/2014/main" id="{25EE62AB-6A7A-DBD9-C7C9-D958247A7ADF}"/>
                    </a:ext>
                  </a:extLst>
                </p:cNvPr>
                <p:cNvCxnSpPr>
                  <a:cxnSpLocks/>
                </p:cNvCxnSpPr>
                <p:nvPr/>
              </p:nvCxnSpPr>
              <p:spPr>
                <a:xfrm>
                  <a:off x="6656315" y="4816886"/>
                  <a:ext cx="726781"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123A8474-DA21-ABFA-A804-F3F25B17316B}"/>
                    </a:ext>
                  </a:extLst>
                </p:cNvPr>
                <p:cNvGrpSpPr/>
                <p:nvPr/>
              </p:nvGrpSpPr>
              <p:grpSpPr>
                <a:xfrm>
                  <a:off x="5534465" y="4935948"/>
                  <a:ext cx="2895600" cy="1543342"/>
                  <a:chOff x="397412" y="4063806"/>
                  <a:chExt cx="2895600" cy="1543342"/>
                </a:xfrm>
              </p:grpSpPr>
              <p:grpSp>
                <p:nvGrpSpPr>
                  <p:cNvPr id="7" name="Group 6">
                    <a:extLst>
                      <a:ext uri="{FF2B5EF4-FFF2-40B4-BE49-F238E27FC236}">
                        <a16:creationId xmlns:a16="http://schemas.microsoft.com/office/drawing/2014/main" id="{686A889E-0D78-DF67-0FF4-3CDAF1690CEB}"/>
                      </a:ext>
                    </a:extLst>
                  </p:cNvPr>
                  <p:cNvGrpSpPr/>
                  <p:nvPr/>
                </p:nvGrpSpPr>
                <p:grpSpPr>
                  <a:xfrm>
                    <a:off x="397412" y="4343400"/>
                    <a:ext cx="2895600" cy="1263748"/>
                    <a:chOff x="381000" y="2165252"/>
                    <a:chExt cx="2895600" cy="1263748"/>
                  </a:xfrm>
                </p:grpSpPr>
                <p:sp>
                  <p:nvSpPr>
                    <p:cNvPr id="13" name="Rectangle 12">
                      <a:extLst>
                        <a:ext uri="{FF2B5EF4-FFF2-40B4-BE49-F238E27FC236}">
                          <a16:creationId xmlns:a16="http://schemas.microsoft.com/office/drawing/2014/main" id="{4C17CED5-6FB8-F435-4BF9-579A8F80F369}"/>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7" name="Rectangle 16">
                      <a:extLst>
                        <a:ext uri="{FF2B5EF4-FFF2-40B4-BE49-F238E27FC236}">
                          <a16:creationId xmlns:a16="http://schemas.microsoft.com/office/drawing/2014/main" id="{C94E0B98-5DE3-C5BB-7945-4E5701B50731}"/>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8" name="Rectangle 7">
                    <a:extLst>
                      <a:ext uri="{FF2B5EF4-FFF2-40B4-BE49-F238E27FC236}">
                        <a16:creationId xmlns:a16="http://schemas.microsoft.com/office/drawing/2014/main" id="{080ED64D-4DA0-439E-1DB2-8B5094C99D18}"/>
                      </a:ext>
                    </a:extLst>
                  </p:cNvPr>
                  <p:cNvSpPr/>
                  <p:nvPr/>
                </p:nvSpPr>
                <p:spPr>
                  <a:xfrm>
                    <a:off x="397412" y="4063806"/>
                    <a:ext cx="1128595" cy="277337"/>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pic>
            <p:nvPicPr>
              <p:cNvPr id="45" name="Picture 44">
                <a:extLst>
                  <a:ext uri="{FF2B5EF4-FFF2-40B4-BE49-F238E27FC236}">
                    <a16:creationId xmlns:a16="http://schemas.microsoft.com/office/drawing/2014/main" id="{91F5856E-9254-4051-B098-793A19AACCA7}"/>
                  </a:ext>
                </a:extLst>
              </p:cNvPr>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1" r="42267" b="4405"/>
              <a:stretch/>
            </p:blipFill>
            <p:spPr>
              <a:xfrm rot="5400000">
                <a:off x="2385678" y="3844743"/>
                <a:ext cx="1006319" cy="1638988"/>
              </a:xfrm>
              <a:prstGeom prst="rect">
                <a:avLst/>
              </a:prstGeom>
            </p:spPr>
          </p:pic>
          <p:sp>
            <p:nvSpPr>
              <p:cNvPr id="46" name="Rectangle 45">
                <a:extLst>
                  <a:ext uri="{FF2B5EF4-FFF2-40B4-BE49-F238E27FC236}">
                    <a16:creationId xmlns:a16="http://schemas.microsoft.com/office/drawing/2014/main" id="{E13B2B59-0915-4BF7-2AA5-F092EEE41619}"/>
                  </a:ext>
                </a:extLst>
              </p:cNvPr>
              <p:cNvSpPr/>
              <p:nvPr/>
            </p:nvSpPr>
            <p:spPr>
              <a:xfrm>
                <a:off x="1403598" y="4783746"/>
                <a:ext cx="1121850" cy="575238"/>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7" name="TextBox 46">
                <a:extLst>
                  <a:ext uri="{FF2B5EF4-FFF2-40B4-BE49-F238E27FC236}">
                    <a16:creationId xmlns:a16="http://schemas.microsoft.com/office/drawing/2014/main" id="{C1BA5F9F-3C35-03C1-8078-7DCCC5B011B4}"/>
                  </a:ext>
                </a:extLst>
              </p:cNvPr>
              <p:cNvSpPr txBox="1"/>
              <p:nvPr/>
            </p:nvSpPr>
            <p:spPr>
              <a:xfrm>
                <a:off x="1707882" y="4929520"/>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41341883-1D88-5A36-FB0F-9C049F0F6A4D}"/>
                  </a:ext>
                </a:extLst>
              </p:cNvPr>
              <p:cNvSpPr/>
              <p:nvPr/>
            </p:nvSpPr>
            <p:spPr>
              <a:xfrm>
                <a:off x="3252229" y="4783746"/>
                <a:ext cx="1038376" cy="58405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9" name="TextBox 48">
                <a:extLst>
                  <a:ext uri="{FF2B5EF4-FFF2-40B4-BE49-F238E27FC236}">
                    <a16:creationId xmlns:a16="http://schemas.microsoft.com/office/drawing/2014/main" id="{637A9CC2-FEC4-B27A-F074-723C993F8DC7}"/>
                  </a:ext>
                </a:extLst>
              </p:cNvPr>
              <p:cNvSpPr txBox="1"/>
              <p:nvPr/>
            </p:nvSpPr>
            <p:spPr>
              <a:xfrm>
                <a:off x="3464136" y="4910602"/>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4BA813E6-D4CC-1C4D-7789-165CAEE8E72A}"/>
                  </a:ext>
                </a:extLst>
              </p:cNvPr>
              <p:cNvSpPr txBox="1"/>
              <p:nvPr/>
            </p:nvSpPr>
            <p:spPr>
              <a:xfrm>
                <a:off x="3030132" y="4318471"/>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52" name="TextBox 51">
                <a:extLst>
                  <a:ext uri="{FF2B5EF4-FFF2-40B4-BE49-F238E27FC236}">
                    <a16:creationId xmlns:a16="http://schemas.microsoft.com/office/drawing/2014/main" id="{56C864B3-454F-7C0F-4069-EC0B256DCDAC}"/>
                  </a:ext>
                </a:extLst>
              </p:cNvPr>
              <p:cNvSpPr txBox="1"/>
              <p:nvPr/>
            </p:nvSpPr>
            <p:spPr>
              <a:xfrm>
                <a:off x="2674446" y="4156238"/>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53" name="TextBox 52">
                <a:extLst>
                  <a:ext uri="{FF2B5EF4-FFF2-40B4-BE49-F238E27FC236}">
                    <a16:creationId xmlns:a16="http://schemas.microsoft.com/office/drawing/2014/main" id="{65119B37-6516-EF04-4902-92DE386C5B7C}"/>
                  </a:ext>
                </a:extLst>
              </p:cNvPr>
              <p:cNvSpPr txBox="1"/>
              <p:nvPr/>
            </p:nvSpPr>
            <p:spPr>
              <a:xfrm>
                <a:off x="2167576" y="4401295"/>
                <a:ext cx="506870" cy="369332"/>
              </a:xfrm>
              <a:prstGeom prst="rect">
                <a:avLst/>
              </a:prstGeom>
              <a:noFill/>
            </p:spPr>
            <p:txBody>
              <a:bodyPr wrap="none" rtlCol="0">
                <a:spAutoFit/>
              </a:bodyPr>
              <a:lstStyle/>
              <a:p>
                <a:r>
                  <a:rPr lang="en-US" b="1" dirty="0">
                    <a:solidFill>
                      <a:srgbClr val="FF00FF"/>
                    </a:solidFill>
                  </a:rPr>
                  <a:t>Cu</a:t>
                </a:r>
                <a:r>
                  <a:rPr lang="en-US" b="1" baseline="30000" dirty="0">
                    <a:solidFill>
                      <a:srgbClr val="FF00FF"/>
                    </a:solidFill>
                  </a:rPr>
                  <a:t>+</a:t>
                </a:r>
                <a:endParaRPr lang="en-IN" b="1" baseline="30000" dirty="0">
                  <a:solidFill>
                    <a:srgbClr val="FF00FF"/>
                  </a:solidFill>
                </a:endParaRPr>
              </a:p>
            </p:txBody>
          </p:sp>
          <p:sp>
            <p:nvSpPr>
              <p:cNvPr id="56" name="TextBox 55">
                <a:extLst>
                  <a:ext uri="{FF2B5EF4-FFF2-40B4-BE49-F238E27FC236}">
                    <a16:creationId xmlns:a16="http://schemas.microsoft.com/office/drawing/2014/main" id="{DF8EB59F-DD45-08AA-DE30-1861DE809294}"/>
                  </a:ext>
                </a:extLst>
              </p:cNvPr>
              <p:cNvSpPr txBox="1"/>
              <p:nvPr/>
            </p:nvSpPr>
            <p:spPr>
              <a:xfrm>
                <a:off x="1727317" y="4156406"/>
                <a:ext cx="33054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32BD1793-71F8-EAA6-7C97-2A4A41B8B28B}"/>
                  </a:ext>
                </a:extLst>
              </p:cNvPr>
              <p:cNvSpPr txBox="1"/>
              <p:nvPr/>
            </p:nvSpPr>
            <p:spPr>
              <a:xfrm>
                <a:off x="3693570" y="4147487"/>
                <a:ext cx="26962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294D27B-E0A2-5250-FC4E-DE55B7B56C11}"/>
                  </a:ext>
                </a:extLst>
              </p:cNvPr>
              <p:cNvSpPr txBox="1"/>
              <p:nvPr/>
            </p:nvSpPr>
            <p:spPr>
              <a:xfrm>
                <a:off x="2786796" y="3779606"/>
                <a:ext cx="423514" cy="369332"/>
              </a:xfrm>
              <a:prstGeom prst="rect">
                <a:avLst/>
              </a:prstGeom>
              <a:noFill/>
            </p:spPr>
            <p:txBody>
              <a:bodyPr wrap="none" rtlCol="0">
                <a:spAutoFit/>
              </a:bodyPr>
              <a:lstStyle/>
              <a:p>
                <a:r>
                  <a:rPr lang="en-US" b="1" dirty="0"/>
                  <a:t>e</a:t>
                </a:r>
                <a:r>
                  <a:rPr lang="en-US" b="1" baseline="30000" dirty="0"/>
                  <a:t>_</a:t>
                </a:r>
                <a:r>
                  <a:rPr lang="en-US" baseline="30000" dirty="0"/>
                  <a:t>-</a:t>
                </a:r>
                <a:endParaRPr lang="en-IN" baseline="30000" dirty="0"/>
              </a:p>
            </p:txBody>
          </p:sp>
          <p:graphicFrame>
            <p:nvGraphicFramePr>
              <p:cNvPr id="59" name="Object 58">
                <a:extLst>
                  <a:ext uri="{FF2B5EF4-FFF2-40B4-BE49-F238E27FC236}">
                    <a16:creationId xmlns:a16="http://schemas.microsoft.com/office/drawing/2014/main" id="{CFCD534A-D2D3-C813-1D29-BC28CFFBD620}"/>
                  </a:ext>
                </a:extLst>
              </p:cNvPr>
              <p:cNvGraphicFramePr>
                <a:graphicFrameLocks noChangeAspect="1"/>
              </p:cNvGraphicFramePr>
              <p:nvPr>
                <p:extLst>
                  <p:ext uri="{D42A27DB-BD31-4B8C-83A1-F6EECF244321}">
                    <p14:modId xmlns:p14="http://schemas.microsoft.com/office/powerpoint/2010/main" val="3058744318"/>
                  </p:ext>
                </p:extLst>
              </p:nvPr>
            </p:nvGraphicFramePr>
            <p:xfrm>
              <a:off x="2246490" y="3663776"/>
              <a:ext cx="1209815" cy="524886"/>
            </p:xfrm>
            <a:graphic>
              <a:graphicData uri="http://schemas.openxmlformats.org/presentationml/2006/ole">
                <mc:AlternateContent xmlns:mc="http://schemas.openxmlformats.org/markup-compatibility/2006">
                  <mc:Choice xmlns:v="urn:schemas-microsoft-com:vml" Requires="v">
                    <p:oleObj name="CS ChemDraw Drawing" r:id="rId7" imgW="811769" imgH="278296" progId="ChemDraw.Document.6.0">
                      <p:embed/>
                    </p:oleObj>
                  </mc:Choice>
                  <mc:Fallback>
                    <p:oleObj name="CS ChemDraw Drawing" r:id="rId7" imgW="811769" imgH="278296" progId="ChemDraw.Document.6.0">
                      <p:embed/>
                      <p:pic>
                        <p:nvPicPr>
                          <p:cNvPr id="59" name="Object 58">
                            <a:extLst>
                              <a:ext uri="{FF2B5EF4-FFF2-40B4-BE49-F238E27FC236}">
                                <a16:creationId xmlns:a16="http://schemas.microsoft.com/office/drawing/2014/main" id="{CFCD534A-D2D3-C813-1D29-BC28CFFBD620}"/>
                              </a:ext>
                            </a:extLst>
                          </p:cNvPr>
                          <p:cNvPicPr/>
                          <p:nvPr/>
                        </p:nvPicPr>
                        <p:blipFill>
                          <a:blip r:embed="rId6"/>
                          <a:stretch>
                            <a:fillRect/>
                          </a:stretch>
                        </p:blipFill>
                        <p:spPr>
                          <a:xfrm>
                            <a:off x="2246490" y="3663776"/>
                            <a:ext cx="1209815" cy="524886"/>
                          </a:xfrm>
                          <a:prstGeom prst="rect">
                            <a:avLst/>
                          </a:prstGeom>
                        </p:spPr>
                      </p:pic>
                    </p:oleObj>
                  </mc:Fallback>
                </mc:AlternateContent>
              </a:graphicData>
            </a:graphic>
          </p:graphicFrame>
          <p:pic>
            <p:nvPicPr>
              <p:cNvPr id="60" name="Picture 59">
                <a:extLst>
                  <a:ext uri="{FF2B5EF4-FFF2-40B4-BE49-F238E27FC236}">
                    <a16:creationId xmlns:a16="http://schemas.microsoft.com/office/drawing/2014/main" id="{6D7CBC95-1B34-AAA2-E7F6-5241FDF2549E}"/>
                  </a:ext>
                </a:extLst>
              </p:cNvPr>
              <p:cNvPicPr>
                <a:picLocks noChangeAspect="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66711" y="3031137"/>
                <a:ext cx="1893399" cy="1322952"/>
              </a:xfrm>
              <a:prstGeom prst="rect">
                <a:avLst/>
              </a:prstGeom>
            </p:spPr>
          </p:pic>
          <p:sp>
            <p:nvSpPr>
              <p:cNvPr id="61" name="TextBox 60">
                <a:extLst>
                  <a:ext uri="{FF2B5EF4-FFF2-40B4-BE49-F238E27FC236}">
                    <a16:creationId xmlns:a16="http://schemas.microsoft.com/office/drawing/2014/main" id="{373760B8-51CC-EBC7-6251-3168FE899C2B}"/>
                  </a:ext>
                </a:extLst>
              </p:cNvPr>
              <p:cNvSpPr txBox="1"/>
              <p:nvPr/>
            </p:nvSpPr>
            <p:spPr>
              <a:xfrm>
                <a:off x="1759137" y="-54702"/>
                <a:ext cx="3117663"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 Cu-DNA based   nanowire</a:t>
                </a:r>
                <a:endParaRPr lang="en-IN" b="1"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DAD50FCE-59B6-B311-A116-42B34D15F346}"/>
                  </a:ext>
                </a:extLst>
              </p:cNvPr>
              <p:cNvSpPr/>
              <p:nvPr/>
            </p:nvSpPr>
            <p:spPr>
              <a:xfrm>
                <a:off x="1336422" y="1166294"/>
                <a:ext cx="1121850" cy="128982"/>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3" name="Rectangle 62">
                <a:extLst>
                  <a:ext uri="{FF2B5EF4-FFF2-40B4-BE49-F238E27FC236}">
                    <a16:creationId xmlns:a16="http://schemas.microsoft.com/office/drawing/2014/main" id="{0B764538-1100-D714-F297-8A97103E4F56}"/>
                  </a:ext>
                </a:extLst>
              </p:cNvPr>
              <p:cNvSpPr/>
              <p:nvPr/>
            </p:nvSpPr>
            <p:spPr>
              <a:xfrm>
                <a:off x="3165222" y="1143000"/>
                <a:ext cx="1046969" cy="14625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4" name="Rectangle 63">
                <a:extLst>
                  <a:ext uri="{FF2B5EF4-FFF2-40B4-BE49-F238E27FC236}">
                    <a16:creationId xmlns:a16="http://schemas.microsoft.com/office/drawing/2014/main" id="{C76E170F-A46E-FF29-4469-C64654A0C07D}"/>
                  </a:ext>
                </a:extLst>
              </p:cNvPr>
              <p:cNvSpPr/>
              <p:nvPr/>
            </p:nvSpPr>
            <p:spPr>
              <a:xfrm>
                <a:off x="1410343" y="4653419"/>
                <a:ext cx="1121850" cy="128982"/>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5" name="Rectangle 64">
                <a:extLst>
                  <a:ext uri="{FF2B5EF4-FFF2-40B4-BE49-F238E27FC236}">
                    <a16:creationId xmlns:a16="http://schemas.microsoft.com/office/drawing/2014/main" id="{5D1B81EC-6076-5C9B-4278-A1728DF86B34}"/>
                  </a:ext>
                </a:extLst>
              </p:cNvPr>
              <p:cNvSpPr/>
              <p:nvPr/>
            </p:nvSpPr>
            <p:spPr>
              <a:xfrm>
                <a:off x="3239143" y="4630125"/>
                <a:ext cx="1046969" cy="14625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66" name="TextBox 65">
                <a:extLst>
                  <a:ext uri="{FF2B5EF4-FFF2-40B4-BE49-F238E27FC236}">
                    <a16:creationId xmlns:a16="http://schemas.microsoft.com/office/drawing/2014/main" id="{8B1833CB-1DC5-D211-7DD1-1929207F95D4}"/>
                  </a:ext>
                </a:extLst>
              </p:cNvPr>
              <p:cNvSpPr txBox="1"/>
              <p:nvPr/>
            </p:nvSpPr>
            <p:spPr>
              <a:xfrm>
                <a:off x="2439115" y="1291078"/>
                <a:ext cx="99606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100nm</a:t>
                </a:r>
                <a:endParaRPr lang="en-IN" b="1"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EE7BABDA-191E-5324-084E-0FA2D2BEFE55}"/>
                  </a:ext>
                </a:extLst>
              </p:cNvPr>
              <p:cNvSpPr txBox="1"/>
              <p:nvPr/>
            </p:nvSpPr>
            <p:spPr>
              <a:xfrm>
                <a:off x="2458272" y="4757165"/>
                <a:ext cx="99606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100nm</a:t>
                </a:r>
                <a:endParaRPr lang="en-IN" b="1" dirty="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016DF259-00EB-1AEE-861E-A7FD360A1A1B}"/>
                  </a:ext>
                </a:extLst>
              </p:cNvPr>
              <p:cNvSpPr/>
              <p:nvPr/>
            </p:nvSpPr>
            <p:spPr>
              <a:xfrm>
                <a:off x="3210427" y="1869417"/>
                <a:ext cx="1032076" cy="288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71" name="Rectangle 70">
                <a:extLst>
                  <a:ext uri="{FF2B5EF4-FFF2-40B4-BE49-F238E27FC236}">
                    <a16:creationId xmlns:a16="http://schemas.microsoft.com/office/drawing/2014/main" id="{594A09D5-A794-FCA6-69B6-687FEB26447E}"/>
                  </a:ext>
                </a:extLst>
              </p:cNvPr>
              <p:cNvSpPr/>
              <p:nvPr/>
            </p:nvSpPr>
            <p:spPr>
              <a:xfrm>
                <a:off x="3248072" y="5391415"/>
                <a:ext cx="1032076" cy="288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74" name="Group 73">
                <a:extLst>
                  <a:ext uri="{FF2B5EF4-FFF2-40B4-BE49-F238E27FC236}">
                    <a16:creationId xmlns:a16="http://schemas.microsoft.com/office/drawing/2014/main" id="{1E51C5F5-127A-BD2E-BE6F-BF292CE6C350}"/>
                  </a:ext>
                </a:extLst>
              </p:cNvPr>
              <p:cNvGrpSpPr/>
              <p:nvPr/>
            </p:nvGrpSpPr>
            <p:grpSpPr>
              <a:xfrm>
                <a:off x="-83777" y="1391529"/>
                <a:ext cx="1532204" cy="1143173"/>
                <a:chOff x="-1170653" y="1374152"/>
                <a:chExt cx="1532204" cy="1143173"/>
              </a:xfrm>
            </p:grpSpPr>
            <p:sp>
              <p:nvSpPr>
                <p:cNvPr id="68" name="TextBox 67">
                  <a:extLst>
                    <a:ext uri="{FF2B5EF4-FFF2-40B4-BE49-F238E27FC236}">
                      <a16:creationId xmlns:a16="http://schemas.microsoft.com/office/drawing/2014/main" id="{727408F4-6FED-6B17-935B-8EB4ED757060}"/>
                    </a:ext>
                  </a:extLst>
                </p:cNvPr>
                <p:cNvSpPr txBox="1"/>
                <p:nvPr/>
              </p:nvSpPr>
              <p:spPr>
                <a:xfrm>
                  <a:off x="-1075403" y="1374152"/>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Au 100nm</a:t>
                  </a:r>
                  <a:endParaRPr lang="en-IN" b="1"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1F74C61F-890F-7BA9-AF98-5F8D71E3AF4A}"/>
                    </a:ext>
                  </a:extLst>
                </p:cNvPr>
                <p:cNvSpPr txBox="1"/>
                <p:nvPr/>
              </p:nvSpPr>
              <p:spPr>
                <a:xfrm>
                  <a:off x="-1075403" y="1773603"/>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Al 200nm</a:t>
                  </a:r>
                  <a:endParaRPr lang="en-IN" b="1"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CCDB2DE2-0CEF-4DEA-14FB-72702406540B}"/>
                    </a:ext>
                  </a:extLst>
                </p:cNvPr>
                <p:cNvSpPr txBox="1"/>
                <p:nvPr/>
              </p:nvSpPr>
              <p:spPr>
                <a:xfrm>
                  <a:off x="-1170653" y="2147993"/>
                  <a:ext cx="15322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SiO</a:t>
                  </a:r>
                  <a:r>
                    <a:rPr lang="en-US" b="1" baseline="-25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300nm</a:t>
                  </a:r>
                  <a:endParaRPr lang="en-IN" b="1" dirty="0">
                    <a:latin typeface="Times New Roman" panose="02020603050405020304" pitchFamily="18" charset="0"/>
                    <a:cs typeface="Times New Roman" panose="02020603050405020304" pitchFamily="18" charset="0"/>
                  </a:endParaRPr>
                </a:p>
              </p:txBody>
            </p:sp>
          </p:grpSp>
          <p:grpSp>
            <p:nvGrpSpPr>
              <p:cNvPr id="75" name="Group 74">
                <a:extLst>
                  <a:ext uri="{FF2B5EF4-FFF2-40B4-BE49-F238E27FC236}">
                    <a16:creationId xmlns:a16="http://schemas.microsoft.com/office/drawing/2014/main" id="{27C75CF0-DD77-2AB0-5A4B-B1496570CDE8}"/>
                  </a:ext>
                </a:extLst>
              </p:cNvPr>
              <p:cNvGrpSpPr/>
              <p:nvPr/>
            </p:nvGrpSpPr>
            <p:grpSpPr>
              <a:xfrm>
                <a:off x="-43781" y="4867042"/>
                <a:ext cx="1532204" cy="1143173"/>
                <a:chOff x="-1170653" y="1374152"/>
                <a:chExt cx="1532204" cy="1143173"/>
              </a:xfrm>
            </p:grpSpPr>
            <p:sp>
              <p:nvSpPr>
                <p:cNvPr id="76" name="TextBox 75">
                  <a:extLst>
                    <a:ext uri="{FF2B5EF4-FFF2-40B4-BE49-F238E27FC236}">
                      <a16:creationId xmlns:a16="http://schemas.microsoft.com/office/drawing/2014/main" id="{8504A0FD-BE6A-247C-1329-5BBD5513DAFA}"/>
                    </a:ext>
                  </a:extLst>
                </p:cNvPr>
                <p:cNvSpPr txBox="1"/>
                <p:nvPr/>
              </p:nvSpPr>
              <p:spPr>
                <a:xfrm>
                  <a:off x="-1075403" y="1374152"/>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Au 100nm</a:t>
                  </a:r>
                  <a:endParaRPr lang="en-IN" b="1"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D90E17D5-6D4F-55D9-F20F-D8BAD580E3C7}"/>
                    </a:ext>
                  </a:extLst>
                </p:cNvPr>
                <p:cNvSpPr txBox="1"/>
                <p:nvPr/>
              </p:nvSpPr>
              <p:spPr>
                <a:xfrm>
                  <a:off x="-1075403" y="1773603"/>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Al 200nm</a:t>
                  </a:r>
                  <a:endParaRPr lang="en-IN" b="1" dirty="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7F5BFD69-8344-0F83-6729-9CC58B4ABFF6}"/>
                    </a:ext>
                  </a:extLst>
                </p:cNvPr>
                <p:cNvSpPr txBox="1"/>
                <p:nvPr/>
              </p:nvSpPr>
              <p:spPr>
                <a:xfrm>
                  <a:off x="-1170653" y="2147993"/>
                  <a:ext cx="15322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SiO</a:t>
                  </a:r>
                  <a:r>
                    <a:rPr lang="en-US" b="1" baseline="-25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300nm</a:t>
                  </a:r>
                  <a:endParaRPr lang="en-IN" b="1" dirty="0">
                    <a:latin typeface="Times New Roman" panose="02020603050405020304" pitchFamily="18" charset="0"/>
                    <a:cs typeface="Times New Roman" panose="02020603050405020304" pitchFamily="18" charset="0"/>
                  </a:endParaRPr>
                </a:p>
              </p:txBody>
            </p:sp>
          </p:grpSp>
          <p:grpSp>
            <p:nvGrpSpPr>
              <p:cNvPr id="101" name="Group 100">
                <a:extLst>
                  <a:ext uri="{FF2B5EF4-FFF2-40B4-BE49-F238E27FC236}">
                    <a16:creationId xmlns:a16="http://schemas.microsoft.com/office/drawing/2014/main" id="{F9AB5545-76C2-7F18-EAAE-5CEFB3E0626F}"/>
                  </a:ext>
                </a:extLst>
              </p:cNvPr>
              <p:cNvGrpSpPr/>
              <p:nvPr/>
            </p:nvGrpSpPr>
            <p:grpSpPr>
              <a:xfrm>
                <a:off x="4830407" y="998068"/>
                <a:ext cx="4319450" cy="2474169"/>
                <a:chOff x="3388456" y="1140276"/>
                <a:chExt cx="4548360" cy="2149239"/>
              </a:xfrm>
            </p:grpSpPr>
            <p:sp>
              <p:nvSpPr>
                <p:cNvPr id="79" name="Rectangle 78">
                  <a:extLst>
                    <a:ext uri="{FF2B5EF4-FFF2-40B4-BE49-F238E27FC236}">
                      <a16:creationId xmlns:a16="http://schemas.microsoft.com/office/drawing/2014/main" id="{D2D5107E-A422-A53D-77B6-C4FECA8018AD}"/>
                    </a:ext>
                  </a:extLst>
                </p:cNvPr>
                <p:cNvSpPr/>
                <p:nvPr/>
              </p:nvSpPr>
              <p:spPr>
                <a:xfrm>
                  <a:off x="3388456" y="1140276"/>
                  <a:ext cx="4542193" cy="21492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1" name="Group 80">
                  <a:extLst>
                    <a:ext uri="{FF2B5EF4-FFF2-40B4-BE49-F238E27FC236}">
                      <a16:creationId xmlns:a16="http://schemas.microsoft.com/office/drawing/2014/main" id="{2214EA90-DA90-F3FD-810A-560F0B9A9EAD}"/>
                    </a:ext>
                  </a:extLst>
                </p:cNvPr>
                <p:cNvGrpSpPr/>
                <p:nvPr/>
              </p:nvGrpSpPr>
              <p:grpSpPr>
                <a:xfrm>
                  <a:off x="4111588" y="1227214"/>
                  <a:ext cx="2899312" cy="1212958"/>
                  <a:chOff x="6349088" y="-992442"/>
                  <a:chExt cx="2835134" cy="1778403"/>
                </a:xfrm>
              </p:grpSpPr>
              <p:pic>
                <p:nvPicPr>
                  <p:cNvPr id="92" name="Picture 91">
                    <a:extLst>
                      <a:ext uri="{FF2B5EF4-FFF2-40B4-BE49-F238E27FC236}">
                        <a16:creationId xmlns:a16="http://schemas.microsoft.com/office/drawing/2014/main" id="{00D031C7-F957-1391-6520-5A4D2BD23039}"/>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718509">
                    <a:off x="6191705" y="-579978"/>
                    <a:ext cx="1523322" cy="1208556"/>
                  </a:xfrm>
                  <a:prstGeom prst="rect">
                    <a:avLst/>
                  </a:prstGeom>
                </p:spPr>
              </p:pic>
              <p:pic>
                <p:nvPicPr>
                  <p:cNvPr id="93" name="Picture 92">
                    <a:extLst>
                      <a:ext uri="{FF2B5EF4-FFF2-40B4-BE49-F238E27FC236}">
                        <a16:creationId xmlns:a16="http://schemas.microsoft.com/office/drawing/2014/main" id="{B443D13A-C31A-9A61-3B2C-5C2DB3BF1345}"/>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2596447">
                    <a:off x="7975668" y="-769006"/>
                    <a:ext cx="1208554" cy="1523321"/>
                  </a:xfrm>
                  <a:prstGeom prst="rect">
                    <a:avLst/>
                  </a:prstGeom>
                </p:spPr>
              </p:pic>
              <p:pic>
                <p:nvPicPr>
                  <p:cNvPr id="94" name="Picture 93">
                    <a:extLst>
                      <a:ext uri="{FF2B5EF4-FFF2-40B4-BE49-F238E27FC236}">
                        <a16:creationId xmlns:a16="http://schemas.microsoft.com/office/drawing/2014/main" id="{984751D4-1B49-2C95-F3A1-E6BCFA6BE362}"/>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130470" y="-992442"/>
                    <a:ext cx="1208555" cy="1523321"/>
                  </a:xfrm>
                  <a:prstGeom prst="rect">
                    <a:avLst/>
                  </a:prstGeom>
                </p:spPr>
              </p:pic>
            </p:grpSp>
            <p:sp>
              <p:nvSpPr>
                <p:cNvPr id="86" name="TextBox 85">
                  <a:extLst>
                    <a:ext uri="{FF2B5EF4-FFF2-40B4-BE49-F238E27FC236}">
                      <a16:creationId xmlns:a16="http://schemas.microsoft.com/office/drawing/2014/main" id="{C3921E91-7116-54D5-E6B6-1D3CD859EB2A}"/>
                    </a:ext>
                  </a:extLst>
                </p:cNvPr>
                <p:cNvSpPr txBox="1"/>
                <p:nvPr/>
              </p:nvSpPr>
              <p:spPr>
                <a:xfrm>
                  <a:off x="3619973" y="2743797"/>
                  <a:ext cx="4316843" cy="320828"/>
                </a:xfrm>
                <a:prstGeom prst="rect">
                  <a:avLst/>
                </a:prstGeom>
                <a:noFill/>
              </p:spPr>
              <p:txBody>
                <a:bodyPr wrap="none" rtlCol="0">
                  <a:spAutoFit/>
                </a:bodyPr>
                <a:lstStyle/>
                <a:p>
                  <a:r>
                    <a:rPr lang="en-US" b="1" dirty="0" err="1"/>
                    <a:t>Memristive</a:t>
                  </a:r>
                  <a:r>
                    <a:rPr lang="en-US" b="1" dirty="0"/>
                    <a:t> recognizing motion patterns</a:t>
                  </a:r>
                  <a:endParaRPr lang="en-IN" b="1" dirty="0"/>
                </a:p>
              </p:txBody>
            </p:sp>
            <p:sp>
              <p:nvSpPr>
                <p:cNvPr id="88" name="TextBox 87">
                  <a:extLst>
                    <a:ext uri="{FF2B5EF4-FFF2-40B4-BE49-F238E27FC236}">
                      <a16:creationId xmlns:a16="http://schemas.microsoft.com/office/drawing/2014/main" id="{35BA2A9D-3227-2743-5999-02EF9D091617}"/>
                    </a:ext>
                  </a:extLst>
                </p:cNvPr>
                <p:cNvSpPr txBox="1"/>
                <p:nvPr/>
              </p:nvSpPr>
              <p:spPr>
                <a:xfrm>
                  <a:off x="3861433" y="2470041"/>
                  <a:ext cx="3702303" cy="251902"/>
                </a:xfrm>
                <a:prstGeom prst="rect">
                  <a:avLst/>
                </a:prstGeom>
                <a:noFill/>
              </p:spPr>
              <p:txBody>
                <a:bodyPr wrap="none" rtlCol="0">
                  <a:spAutoFit/>
                </a:bodyPr>
                <a:lstStyle/>
                <a:p>
                  <a:r>
                    <a:rPr lang="en-US" b="1" dirty="0"/>
                    <a:t>Driver fatigue recognizing car screen</a:t>
                  </a:r>
                  <a:endParaRPr lang="en-IN" b="1" dirty="0"/>
                </a:p>
              </p:txBody>
            </p:sp>
            <p:sp>
              <p:nvSpPr>
                <p:cNvPr id="90" name="TextBox 89">
                  <a:extLst>
                    <a:ext uri="{FF2B5EF4-FFF2-40B4-BE49-F238E27FC236}">
                      <a16:creationId xmlns:a16="http://schemas.microsoft.com/office/drawing/2014/main" id="{A49E7F9B-9674-FEB0-6AA0-86E1409588FD}"/>
                    </a:ext>
                  </a:extLst>
                </p:cNvPr>
                <p:cNvSpPr txBox="1"/>
                <p:nvPr/>
              </p:nvSpPr>
              <p:spPr>
                <a:xfrm>
                  <a:off x="3457002" y="1148983"/>
                  <a:ext cx="331465" cy="35686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a:t>
                  </a:r>
                  <a:endParaRPr lang="en-IN" sz="2800" b="1" dirty="0">
                    <a:latin typeface="Times New Roman" panose="02020603050405020304" pitchFamily="18" charset="0"/>
                    <a:cs typeface="Times New Roman" panose="02020603050405020304" pitchFamily="18" charset="0"/>
                  </a:endParaRPr>
                </a:p>
              </p:txBody>
            </p:sp>
          </p:grpSp>
          <p:pic>
            <p:nvPicPr>
              <p:cNvPr id="102" name="Picture 101">
                <a:extLst>
                  <a:ext uri="{FF2B5EF4-FFF2-40B4-BE49-F238E27FC236}">
                    <a16:creationId xmlns:a16="http://schemas.microsoft.com/office/drawing/2014/main" id="{612F6A67-9EA8-6BBC-7B04-9238BD42F9C2}"/>
                  </a:ext>
                </a:extLst>
              </p:cNvPr>
              <p:cNvPicPr>
                <a:picLocks noChangeAspect="1"/>
              </p:cNvPicPr>
              <p:nvPr/>
            </p:nvPicPr>
            <p:blipFill>
              <a:blip r:embed="rId14">
                <a:clrChange>
                  <a:clrFrom>
                    <a:srgbClr val="FEFEFE"/>
                  </a:clrFrom>
                  <a:clrTo>
                    <a:srgbClr val="FEFEFE">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flipH="1">
                <a:off x="5184151" y="4652014"/>
                <a:ext cx="1390017" cy="1058927"/>
              </a:xfrm>
              <a:prstGeom prst="rect">
                <a:avLst/>
              </a:prstGeom>
            </p:spPr>
          </p:pic>
          <p:pic>
            <p:nvPicPr>
              <p:cNvPr id="103" name="Picture 102">
                <a:extLst>
                  <a:ext uri="{FF2B5EF4-FFF2-40B4-BE49-F238E27FC236}">
                    <a16:creationId xmlns:a16="http://schemas.microsoft.com/office/drawing/2014/main" id="{9BB41AE9-69B4-FE92-01E7-1FEDB0EF6F04}"/>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6377775" y="4641275"/>
                <a:ext cx="1604395" cy="1212840"/>
              </a:xfrm>
              <a:prstGeom prst="rect">
                <a:avLst/>
              </a:prstGeom>
            </p:spPr>
          </p:pic>
          <p:sp>
            <p:nvSpPr>
              <p:cNvPr id="104" name="Rectangle 103">
                <a:extLst>
                  <a:ext uri="{FF2B5EF4-FFF2-40B4-BE49-F238E27FC236}">
                    <a16:creationId xmlns:a16="http://schemas.microsoft.com/office/drawing/2014/main" id="{1B906A57-2350-C828-4D26-97A87FA9171B}"/>
                  </a:ext>
                </a:extLst>
              </p:cNvPr>
              <p:cNvSpPr/>
              <p:nvPr/>
            </p:nvSpPr>
            <p:spPr>
              <a:xfrm>
                <a:off x="4869917" y="4071712"/>
                <a:ext cx="4274084" cy="27862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5" name="Graphic 104">
                <a:extLst>
                  <a:ext uri="{FF2B5EF4-FFF2-40B4-BE49-F238E27FC236}">
                    <a16:creationId xmlns:a16="http://schemas.microsoft.com/office/drawing/2014/main" id="{35623ED2-559D-4005-C289-F80F4A0A154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 uri="{837473B0-CC2E-450A-ABE3-18F120FF3D39}">
                    <a1611:picAttrSrcUrl xmlns:a1611="http://schemas.microsoft.com/office/drawing/2016/11/main" r:id="rId20"/>
                  </a:ext>
                </a:extLst>
              </a:blip>
              <a:stretch>
                <a:fillRect/>
              </a:stretch>
            </p:blipFill>
            <p:spPr>
              <a:xfrm>
                <a:off x="7869830" y="4547597"/>
                <a:ext cx="1006793" cy="1262859"/>
              </a:xfrm>
              <a:prstGeom prst="rect">
                <a:avLst/>
              </a:prstGeom>
            </p:spPr>
          </p:pic>
          <p:pic>
            <p:nvPicPr>
              <p:cNvPr id="108" name="Picture 107">
                <a:extLst>
                  <a:ext uri="{FF2B5EF4-FFF2-40B4-BE49-F238E27FC236}">
                    <a16:creationId xmlns:a16="http://schemas.microsoft.com/office/drawing/2014/main" id="{D92E2F5F-C921-DACA-A64F-658A348509DE}"/>
                  </a:ext>
                </a:extLst>
              </p:cNvPr>
              <p:cNvPicPr>
                <a:picLocks noChangeAspect="1"/>
              </p:cNvPicPr>
              <p:nvPr/>
            </p:nvPicPr>
            <p:blipFill>
              <a:blip r:embed="rId21" cstate="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tretch>
                <a:fillRect/>
              </a:stretch>
            </p:blipFill>
            <p:spPr>
              <a:xfrm>
                <a:off x="7024905" y="5116753"/>
                <a:ext cx="485228" cy="323624"/>
              </a:xfrm>
              <a:prstGeom prst="rect">
                <a:avLst/>
              </a:prstGeom>
            </p:spPr>
          </p:pic>
          <p:sp>
            <p:nvSpPr>
              <p:cNvPr id="109" name="TextBox 108">
                <a:extLst>
                  <a:ext uri="{FF2B5EF4-FFF2-40B4-BE49-F238E27FC236}">
                    <a16:creationId xmlns:a16="http://schemas.microsoft.com/office/drawing/2014/main" id="{0F0FFB21-0E3C-469F-38C0-DB5E78103F80}"/>
                  </a:ext>
                </a:extLst>
              </p:cNvPr>
              <p:cNvSpPr txBox="1"/>
              <p:nvPr/>
            </p:nvSpPr>
            <p:spPr>
              <a:xfrm>
                <a:off x="4908440" y="6141976"/>
                <a:ext cx="4099584" cy="369332"/>
              </a:xfrm>
              <a:prstGeom prst="rect">
                <a:avLst/>
              </a:prstGeom>
              <a:noFill/>
            </p:spPr>
            <p:txBody>
              <a:bodyPr wrap="none" rtlCol="0">
                <a:spAutoFit/>
              </a:bodyPr>
              <a:lstStyle/>
              <a:p>
                <a:r>
                  <a:rPr lang="en-US" b="1" dirty="0" err="1"/>
                  <a:t>Memristive</a:t>
                </a:r>
                <a:r>
                  <a:rPr lang="en-US" b="1" dirty="0"/>
                  <a:t> recognizing motion patterns</a:t>
                </a:r>
                <a:endParaRPr lang="en-IN" b="1" dirty="0"/>
              </a:p>
            </p:txBody>
          </p:sp>
          <p:sp>
            <p:nvSpPr>
              <p:cNvPr id="110" name="TextBox 109">
                <a:extLst>
                  <a:ext uri="{FF2B5EF4-FFF2-40B4-BE49-F238E27FC236}">
                    <a16:creationId xmlns:a16="http://schemas.microsoft.com/office/drawing/2014/main" id="{D1B1931B-2D0D-F319-4ED1-102ACBCBE939}"/>
                  </a:ext>
                </a:extLst>
              </p:cNvPr>
              <p:cNvSpPr txBox="1"/>
              <p:nvPr/>
            </p:nvSpPr>
            <p:spPr>
              <a:xfrm>
                <a:off x="5450896" y="5821232"/>
                <a:ext cx="3058718" cy="251902"/>
              </a:xfrm>
              <a:prstGeom prst="rect">
                <a:avLst/>
              </a:prstGeom>
              <a:noFill/>
            </p:spPr>
            <p:txBody>
              <a:bodyPr wrap="none" rtlCol="0">
                <a:spAutoFit/>
              </a:bodyPr>
              <a:lstStyle/>
              <a:p>
                <a:r>
                  <a:rPr lang="en-US" b="1" dirty="0"/>
                  <a:t>Motion recognizing blind belt</a:t>
                </a:r>
                <a:endParaRPr lang="en-IN" b="1" dirty="0"/>
              </a:p>
            </p:txBody>
          </p:sp>
          <p:sp>
            <p:nvSpPr>
              <p:cNvPr id="112" name="TextBox 111">
                <a:extLst>
                  <a:ext uri="{FF2B5EF4-FFF2-40B4-BE49-F238E27FC236}">
                    <a16:creationId xmlns:a16="http://schemas.microsoft.com/office/drawing/2014/main" id="{3A570B8C-2D2F-3B96-3D7C-A3D3ECA6F076}"/>
                  </a:ext>
                </a:extLst>
              </p:cNvPr>
              <p:cNvSpPr txBox="1"/>
              <p:nvPr/>
            </p:nvSpPr>
            <p:spPr>
              <a:xfrm>
                <a:off x="4953870" y="4229099"/>
                <a:ext cx="474082" cy="35686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II</a:t>
                </a:r>
                <a:endParaRPr lang="en-IN" sz="2800" b="1" dirty="0">
                  <a:latin typeface="Times New Roman" panose="02020603050405020304" pitchFamily="18" charset="0"/>
                  <a:cs typeface="Times New Roman" panose="02020603050405020304" pitchFamily="18" charset="0"/>
                </a:endParaRPr>
              </a:p>
            </p:txBody>
          </p:sp>
          <p:cxnSp>
            <p:nvCxnSpPr>
              <p:cNvPr id="114" name="Straight Connector 113">
                <a:extLst>
                  <a:ext uri="{FF2B5EF4-FFF2-40B4-BE49-F238E27FC236}">
                    <a16:creationId xmlns:a16="http://schemas.microsoft.com/office/drawing/2014/main" id="{9AF7834C-48CF-F41D-2D28-97B853E242F8}"/>
                  </a:ext>
                </a:extLst>
              </p:cNvPr>
              <p:cNvCxnSpPr/>
              <p:nvPr/>
            </p:nvCxnSpPr>
            <p:spPr>
              <a:xfrm flipH="1">
                <a:off x="6612118" y="3587493"/>
                <a:ext cx="274665" cy="453982"/>
              </a:xfrm>
              <a:prstGeom prst="line">
                <a:avLst/>
              </a:prstGeom>
              <a:ln w="381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2504774B-F748-32DF-08E9-4789A537E2A0}"/>
                  </a:ext>
                </a:extLst>
              </p:cNvPr>
              <p:cNvCxnSpPr/>
              <p:nvPr/>
            </p:nvCxnSpPr>
            <p:spPr>
              <a:xfrm flipH="1">
                <a:off x="6789113" y="3587493"/>
                <a:ext cx="274665" cy="453982"/>
              </a:xfrm>
              <a:prstGeom prst="line">
                <a:avLst/>
              </a:prstGeom>
              <a:ln w="38100"/>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FBA610C9-9ABE-68C1-DB49-25C12C107F01}"/>
                  </a:ext>
                </a:extLst>
              </p:cNvPr>
              <p:cNvSpPr txBox="1"/>
              <p:nvPr/>
            </p:nvSpPr>
            <p:spPr>
              <a:xfrm>
                <a:off x="4320778" y="1333550"/>
                <a:ext cx="492443" cy="3930115"/>
              </a:xfrm>
              <a:prstGeom prst="rect">
                <a:avLst/>
              </a:prstGeom>
              <a:noFill/>
            </p:spPr>
            <p:txBody>
              <a:bodyPr vert="vert270" wrap="none" rtlCol="0">
                <a:spAutoFit/>
              </a:bodyPr>
              <a:lstStyle/>
              <a:p>
                <a:r>
                  <a:rPr lang="en-US" sz="2000" b="1" i="0" u="none" strike="noStrike" baseline="0" dirty="0">
                    <a:latin typeface="Times New Roman" panose="02020603050405020304" pitchFamily="18" charset="0"/>
                    <a:cs typeface="Times New Roman" panose="02020603050405020304" pitchFamily="18" charset="0"/>
                  </a:rPr>
                  <a:t>Cyclic sweeping of current-voltage </a:t>
                </a:r>
                <a:endParaRPr lang="en-IN" sz="2000" b="1" dirty="0">
                  <a:latin typeface="Times New Roman" panose="02020603050405020304" pitchFamily="18" charset="0"/>
                  <a:cs typeface="Times New Roman" panose="02020603050405020304" pitchFamily="18" charset="0"/>
                </a:endParaRPr>
              </a:p>
            </p:txBody>
          </p:sp>
        </p:grpSp>
        <p:sp>
          <p:nvSpPr>
            <p:cNvPr id="3" name="TextBox 2">
              <a:extLst>
                <a:ext uri="{FF2B5EF4-FFF2-40B4-BE49-F238E27FC236}">
                  <a16:creationId xmlns:a16="http://schemas.microsoft.com/office/drawing/2014/main" id="{327F4051-D812-2E35-1685-2DB010E598DA}"/>
                </a:ext>
              </a:extLst>
            </p:cNvPr>
            <p:cNvSpPr txBox="1"/>
            <p:nvPr/>
          </p:nvSpPr>
          <p:spPr>
            <a:xfrm>
              <a:off x="468570" y="788835"/>
              <a:ext cx="45397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vii</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A12A64-5F47-38DB-3C6D-4A6067F2ABC9}"/>
                </a:ext>
              </a:extLst>
            </p:cNvPr>
            <p:cNvSpPr txBox="1"/>
            <p:nvPr/>
          </p:nvSpPr>
          <p:spPr>
            <a:xfrm>
              <a:off x="598791" y="4375587"/>
              <a:ext cx="52450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viii</a:t>
              </a:r>
              <a:endParaRPr lang="en-IN" sz="2000"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880A3BFA-E154-7927-DFD3-57F6BFF8016D}"/>
                </a:ext>
              </a:extLst>
            </p:cNvPr>
            <p:cNvCxnSpPr/>
            <p:nvPr/>
          </p:nvCxnSpPr>
          <p:spPr>
            <a:xfrm>
              <a:off x="2782107" y="3076420"/>
              <a:ext cx="0" cy="5110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0321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D3F5-8DAB-354A-BE97-6772885C8744}"/>
              </a:ext>
            </a:extLst>
          </p:cNvPr>
          <p:cNvSpPr>
            <a:spLocks noGrp="1"/>
          </p:cNvSpPr>
          <p:nvPr>
            <p:ph type="title"/>
          </p:nvPr>
        </p:nvSpPr>
        <p:spPr>
          <a:xfrm>
            <a:off x="457200" y="0"/>
            <a:ext cx="8229600" cy="457199"/>
          </a:xfrm>
        </p:spPr>
        <p:txBody>
          <a:bodyPr>
            <a:normAutofit fontScale="90000"/>
          </a:bodyPr>
          <a:lstStyle/>
          <a:p>
            <a:r>
              <a:rPr lang="en-IN" sz="3600" b="1" dirty="0">
                <a:solidFill>
                  <a:srgbClr val="002060"/>
                </a:solidFill>
                <a:latin typeface="Times New Roman" panose="02020603050405020304" pitchFamily="18" charset="0"/>
                <a:cs typeface="Times New Roman" panose="02020603050405020304" pitchFamily="18" charset="0"/>
              </a:rPr>
              <a:t>COST EFFECTIVENESS</a:t>
            </a:r>
          </a:p>
        </p:txBody>
      </p:sp>
      <p:sp>
        <p:nvSpPr>
          <p:cNvPr id="3" name="Content Placeholder 2">
            <a:extLst>
              <a:ext uri="{FF2B5EF4-FFF2-40B4-BE49-F238E27FC236}">
                <a16:creationId xmlns:a16="http://schemas.microsoft.com/office/drawing/2014/main" id="{670DD728-FFFD-D93E-F3BD-DCCE01A0B135}"/>
              </a:ext>
            </a:extLst>
          </p:cNvPr>
          <p:cNvSpPr>
            <a:spLocks noGrp="1"/>
          </p:cNvSpPr>
          <p:nvPr>
            <p:ph idx="1"/>
          </p:nvPr>
        </p:nvSpPr>
        <p:spPr>
          <a:xfrm>
            <a:off x="0" y="457199"/>
            <a:ext cx="9144000" cy="6400801"/>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Copper possesses </a:t>
            </a:r>
            <a:r>
              <a:rPr lang="en-US" sz="2000" b="1" i="0" dirty="0">
                <a:effectLst/>
                <a:latin typeface="Times New Roman" panose="02020603050405020304" pitchFamily="18" charset="0"/>
                <a:cs typeface="Times New Roman" panose="02020603050405020304" pitchFamily="18" charset="0"/>
              </a:rPr>
              <a:t>the highest electrical conductivity </a:t>
            </a:r>
            <a:r>
              <a:rPr lang="en-US" sz="2000" b="0" i="0" dirty="0">
                <a:effectLst/>
                <a:latin typeface="Times New Roman" panose="02020603050405020304" pitchFamily="18" charset="0"/>
                <a:cs typeface="Times New Roman" panose="02020603050405020304" pitchFamily="18" charset="0"/>
              </a:rPr>
              <a:t>among common metals after silver, making it an attractive choice for conducting electricity efficiently. It has a </a:t>
            </a:r>
            <a:r>
              <a:rPr lang="en-US" sz="2000" b="1" i="0" dirty="0">
                <a:effectLst/>
                <a:latin typeface="Times New Roman" panose="02020603050405020304" pitchFamily="18" charset="0"/>
                <a:cs typeface="Times New Roman" panose="02020603050405020304" pitchFamily="18" charset="0"/>
              </a:rPr>
              <a:t>low resistivity</a:t>
            </a:r>
            <a:r>
              <a:rPr lang="en-US" sz="2000" b="0" i="0" dirty="0">
                <a:effectLst/>
                <a:latin typeface="Times New Roman" panose="02020603050405020304" pitchFamily="18" charset="0"/>
                <a:cs typeface="Times New Roman" panose="02020603050405020304" pitchFamily="18" charset="0"/>
              </a:rPr>
              <a:t>, allowing for the smooth flow of electrical current with minimal losses. </a:t>
            </a:r>
          </a:p>
          <a:p>
            <a:pPr algn="just"/>
            <a:r>
              <a:rPr lang="en-US" sz="2000" b="0" i="0" dirty="0">
                <a:effectLst/>
                <a:latin typeface="Times New Roman" panose="02020603050405020304" pitchFamily="18" charset="0"/>
                <a:cs typeface="Times New Roman" panose="02020603050405020304" pitchFamily="18" charset="0"/>
              </a:rPr>
              <a:t>Copper is also </a:t>
            </a:r>
            <a:r>
              <a:rPr lang="en-US" sz="2000" b="1" i="0" dirty="0">
                <a:effectLst/>
                <a:latin typeface="Times New Roman" panose="02020603050405020304" pitchFamily="18" charset="0"/>
                <a:cs typeface="Times New Roman" panose="02020603050405020304" pitchFamily="18" charset="0"/>
              </a:rPr>
              <a:t>abundant in nature </a:t>
            </a:r>
            <a:r>
              <a:rPr lang="en-US" sz="2000" b="0" i="0" dirty="0">
                <a:effectLst/>
                <a:latin typeface="Times New Roman" panose="02020603050405020304" pitchFamily="18" charset="0"/>
                <a:cs typeface="Times New Roman" panose="02020603050405020304" pitchFamily="18" charset="0"/>
              </a:rPr>
              <a:t>and has a relatively </a:t>
            </a:r>
            <a:r>
              <a:rPr lang="en-US" sz="2000" b="1" i="0" dirty="0">
                <a:effectLst/>
                <a:latin typeface="Times New Roman" panose="02020603050405020304" pitchFamily="18" charset="0"/>
                <a:cs typeface="Times New Roman" panose="02020603050405020304" pitchFamily="18" charset="0"/>
              </a:rPr>
              <a:t>low cost </a:t>
            </a:r>
            <a:r>
              <a:rPr lang="en-US" sz="2000" b="0" i="0" dirty="0">
                <a:effectLst/>
                <a:latin typeface="Times New Roman" panose="02020603050405020304" pitchFamily="18" charset="0"/>
                <a:cs typeface="Times New Roman" panose="02020603050405020304" pitchFamily="18" charset="0"/>
              </a:rPr>
              <a:t>compared to precious metals like silver or gold, making it a cost-effective option for many applications.</a:t>
            </a:r>
          </a:p>
          <a:p>
            <a:pPr algn="just"/>
            <a:r>
              <a:rPr lang="en-US" sz="2000" b="0" i="0" u="none" strike="noStrike" baseline="0" dirty="0">
                <a:latin typeface="Times New Roman" panose="02020603050405020304" pitchFamily="18" charset="0"/>
                <a:cs typeface="Times New Roman" panose="02020603050405020304" pitchFamily="18" charset="0"/>
              </a:rPr>
              <a:t>Although the fabrication of DNA-based </a:t>
            </a:r>
            <a:r>
              <a:rPr lang="en-US" sz="2000" b="0" i="0" u="none" strike="noStrike" baseline="0" dirty="0" err="1">
                <a:latin typeface="Times New Roman" panose="02020603050405020304" pitchFamily="18" charset="0"/>
                <a:cs typeface="Times New Roman" panose="02020603050405020304" pitchFamily="18" charset="0"/>
              </a:rPr>
              <a:t>nanoelectronic</a:t>
            </a:r>
            <a:r>
              <a:rPr lang="en-US" sz="2000" b="0" i="0" u="none" strike="noStrike" baseline="0" dirty="0">
                <a:latin typeface="Times New Roman" panose="02020603050405020304" pitchFamily="18" charset="0"/>
                <a:cs typeface="Times New Roman" panose="02020603050405020304" pitchFamily="18" charset="0"/>
              </a:rPr>
              <a:t> devices is similar to that of organic nanowire devices, their functions and properties are significantly different. </a:t>
            </a:r>
          </a:p>
          <a:p>
            <a:r>
              <a:rPr lang="en-US" sz="2000" b="0" i="0" u="none" strike="noStrike" baseline="0" dirty="0">
                <a:latin typeface="Times New Roman" panose="02020603050405020304" pitchFamily="18" charset="0"/>
                <a:cs typeface="Times New Roman" panose="02020603050405020304" pitchFamily="18" charset="0"/>
              </a:rPr>
              <a:t>The organic nanowire devices are operated under the same schema as the inorganic semiconductor technology, using the mechanism of the field-effect transistor. However, the DNA-based devices are operated as multiple-state memory devices. In particular, the metal ion-chelated DNA or polymer nanowire has been demonstrated to exhibit a unique reduction–oxidation (redox) reaction that leads to a negative differential resistance (NDR). </a:t>
            </a:r>
          </a:p>
          <a:p>
            <a:r>
              <a:rPr lang="en-US" sz="2000" b="0" i="0" u="none" strike="noStrike" baseline="0" dirty="0">
                <a:latin typeface="Times New Roman" panose="02020603050405020304" pitchFamily="18" charset="0"/>
                <a:cs typeface="Times New Roman" panose="02020603050405020304" pitchFamily="18" charset="0"/>
              </a:rPr>
              <a:t>On the other hand, information can be stored as different redox states of the DNA nanowires by setting with high voltages and read out by a small bias. </a:t>
            </a:r>
          </a:p>
          <a:p>
            <a:r>
              <a:rPr lang="en-US" sz="2000" b="0" i="0" u="none" strike="noStrike" baseline="0" dirty="0">
                <a:latin typeface="Times New Roman" panose="02020603050405020304" pitchFamily="18" charset="0"/>
                <a:cs typeface="Times New Roman" panose="02020603050405020304" pitchFamily="18" charset="0"/>
              </a:rPr>
              <a:t>Several novel applications in the fields of memristor, memcapacitors, and artificial neural network may evolve with the integration of metal-DNA </a:t>
            </a:r>
            <a:r>
              <a:rPr lang="en-IN" sz="2000" b="0" i="0" u="none" strike="noStrike" baseline="0" dirty="0">
                <a:latin typeface="Times New Roman" panose="02020603050405020304" pitchFamily="18" charset="0"/>
                <a:cs typeface="Times New Roman" panose="02020603050405020304" pitchFamily="18" charset="0"/>
              </a:rPr>
              <a:t>nanowire devices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5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latin typeface="Times New Roman" pitchFamily="18" charset="0"/>
                <a:cs typeface="Times New Roman" pitchFamily="18" charset="0"/>
              </a:rPr>
              <a:t>Infrastructure required from IITBNF</a:t>
            </a:r>
          </a:p>
        </p:txBody>
      </p:sp>
      <p:sp>
        <p:nvSpPr>
          <p:cNvPr id="3" name="Content Placeholder 2"/>
          <p:cNvSpPr>
            <a:spLocks noGrp="1"/>
          </p:cNvSpPr>
          <p:nvPr>
            <p:ph idx="1"/>
          </p:nvPr>
        </p:nvSpPr>
        <p:spPr>
          <a:xfrm>
            <a:off x="457200" y="1417638"/>
            <a:ext cx="8534400" cy="5105400"/>
          </a:xfrm>
        </p:spPr>
        <p:txBody>
          <a:bodyPr>
            <a:noAutofit/>
          </a:bodyPr>
          <a:lstStyle/>
          <a:p>
            <a:pPr marL="0" indent="0">
              <a:buNone/>
            </a:pPr>
            <a:r>
              <a:rPr lang="en-US" sz="1800" b="1" dirty="0">
                <a:latin typeface="Times New Roman" panose="02020603050405020304" pitchFamily="18" charset="0"/>
                <a:cs typeface="Times New Roman" pitchFamily="18" charset="0"/>
              </a:rPr>
              <a:t>Mention all fabrication and the characterization tools required (</a:t>
            </a:r>
            <a:r>
              <a:rPr lang="en-US" sz="1800" b="1" i="1" dirty="0">
                <a:latin typeface="Times New Roman" panose="02020603050405020304" pitchFamily="18" charset="0"/>
                <a:cs typeface="Times New Roman" pitchFamily="18" charset="0"/>
              </a:rPr>
              <a:t>Details of R&amp;D infrastructure available at the IITBNF may be found on </a:t>
            </a:r>
            <a:r>
              <a:rPr lang="en-US" sz="1800" b="1" i="1" dirty="0">
                <a:solidFill>
                  <a:srgbClr val="0070C0"/>
                </a:solidFill>
                <a:latin typeface="Times New Roman" panose="02020603050405020304" pitchFamily="18" charset="0"/>
                <a:cs typeface="Times New Roman" pitchFamily="18" charset="0"/>
              </a:rPr>
              <a:t> </a:t>
            </a:r>
            <a:r>
              <a:rPr lang="en-US" sz="1800" b="1" i="1" dirty="0">
                <a:solidFill>
                  <a:srgbClr val="0070C0"/>
                </a:solidFill>
                <a:latin typeface="Times New Roman" panose="02020603050405020304" pitchFamily="18" charset="0"/>
                <a:cs typeface="Times New Roman" pitchFamily="18" charset="0"/>
                <a:hlinkClick r:id="rId2"/>
              </a:rPr>
              <a:t>http://www.iitbnf.iitb.ac.in/iitbnf/index.php/infrastructure?layout=edit&amp;id=18</a:t>
            </a:r>
            <a:r>
              <a:rPr lang="en-US" sz="1800" b="1" i="1" dirty="0">
                <a:solidFill>
                  <a:srgbClr val="0070C0"/>
                </a:solidFill>
                <a:latin typeface="Times New Roman" panose="02020603050405020304" pitchFamily="18" charset="0"/>
                <a:cs typeface="Times New Roman" pitchFamily="18" charset="0"/>
              </a:rPr>
              <a:t> )</a:t>
            </a:r>
            <a:endParaRPr lang="en-US" sz="1800" b="1" dirty="0">
              <a:solidFill>
                <a:srgbClr val="0070C0"/>
              </a:solidFill>
              <a:latin typeface="Times New Roman" panose="02020603050405020304" pitchFamily="18" charset="0"/>
              <a:cs typeface="Times New Roman" pitchFamily="18" charset="0"/>
            </a:endParaRPr>
          </a:p>
          <a:p>
            <a:endParaRPr lang="en-US" sz="1800" b="1" dirty="0">
              <a:latin typeface="Times New Roman" panose="02020603050405020304" pitchFamily="18" charset="0"/>
              <a:cs typeface="Times New Roman" pitchFamily="18" charset="0"/>
            </a:endParaRPr>
          </a:p>
          <a:p>
            <a:pPr marL="0" indent="0">
              <a:buNone/>
            </a:pPr>
            <a:r>
              <a:rPr lang="en-US" sz="1800" b="1" dirty="0">
                <a:latin typeface="Times New Roman" panose="02020603050405020304" pitchFamily="18" charset="0"/>
                <a:cs typeface="Times New Roman" pitchFamily="18" charset="0"/>
              </a:rPr>
              <a:t>For example :</a:t>
            </a:r>
          </a:p>
          <a:p>
            <a:endParaRPr lang="en-US" sz="1800" b="1" dirty="0">
              <a:latin typeface="Times New Roman" panose="02020603050405020304" pitchFamily="18" charset="0"/>
              <a:cs typeface="Times New Roman" pitchFamily="18" charset="0"/>
            </a:endParaRPr>
          </a:p>
          <a:p>
            <a:r>
              <a:rPr lang="en-US" sz="1800" b="1" dirty="0">
                <a:latin typeface="Times New Roman" panose="02020603050405020304" pitchFamily="18" charset="0"/>
                <a:cs typeface="Times New Roman" pitchFamily="18" charset="0"/>
              </a:rPr>
              <a:t>RCA cleaning</a:t>
            </a:r>
          </a:p>
          <a:p>
            <a:r>
              <a:rPr lang="en-US" sz="1800" b="1" dirty="0">
                <a:latin typeface="Times New Roman" panose="02020603050405020304" pitchFamily="18" charset="0"/>
                <a:cs typeface="Times New Roman" pitchFamily="18" charset="0"/>
              </a:rPr>
              <a:t>Sputter</a:t>
            </a:r>
          </a:p>
          <a:p>
            <a:r>
              <a:rPr lang="en-US" sz="1800" b="1" dirty="0">
                <a:latin typeface="Times New Roman" panose="02020603050405020304" pitchFamily="18" charset="0"/>
                <a:cs typeface="Times New Roman" pitchFamily="18" charset="0"/>
              </a:rPr>
              <a:t>Oxidation Furnace</a:t>
            </a:r>
          </a:p>
          <a:p>
            <a:r>
              <a:rPr lang="en-US" sz="1800" b="1" dirty="0">
                <a:latin typeface="Times New Roman" panose="02020603050405020304" pitchFamily="18" charset="0"/>
                <a:cs typeface="Times New Roman" pitchFamily="18" charset="0"/>
              </a:rPr>
              <a:t>Thermal Evaporator</a:t>
            </a:r>
          </a:p>
          <a:p>
            <a:r>
              <a:rPr lang="en-US" sz="1800" b="1" dirty="0">
                <a:latin typeface="Times New Roman" panose="02020603050405020304" pitchFamily="18" charset="0"/>
                <a:cs typeface="Times New Roman" pitchFamily="18" charset="0"/>
              </a:rPr>
              <a:t>D</a:t>
            </a:r>
            <a:r>
              <a:rPr lang="en-IN" sz="1800" b="1" dirty="0" err="1">
                <a:latin typeface="Times New Roman" panose="02020603050405020304" pitchFamily="18" charset="0"/>
                <a:cs typeface="Times New Roman" panose="02020603050405020304" pitchFamily="18" charset="0"/>
              </a:rPr>
              <a:t>ouble</a:t>
            </a:r>
            <a:r>
              <a:rPr lang="en-IN" sz="1800" b="1" dirty="0">
                <a:latin typeface="Times New Roman" panose="02020603050405020304" pitchFamily="18" charset="0"/>
                <a:cs typeface="Times New Roman" panose="02020603050405020304" pitchFamily="18" charset="0"/>
              </a:rPr>
              <a:t> sided wafer </a:t>
            </a:r>
            <a:r>
              <a:rPr lang="en-US" sz="1800" b="1" dirty="0">
                <a:latin typeface="Times New Roman" panose="02020603050405020304" pitchFamily="18" charset="0"/>
                <a:cs typeface="Times New Roman" panose="02020603050405020304" pitchFamily="18" charset="0"/>
              </a:rPr>
              <a:t>A</a:t>
            </a:r>
            <a:r>
              <a:rPr lang="en-IN" sz="1800" b="1" dirty="0" err="1">
                <a:latin typeface="Times New Roman" panose="02020603050405020304" pitchFamily="18" charset="0"/>
                <a:cs typeface="Times New Roman" panose="02020603050405020304" pitchFamily="18" charset="0"/>
              </a:rPr>
              <a:t>ligner</a:t>
            </a:r>
            <a:r>
              <a:rPr lang="en-IN" sz="1800" b="1" dirty="0">
                <a:latin typeface="Times New Roman" panose="02020603050405020304" pitchFamily="18" charset="0"/>
                <a:cs typeface="Times New Roman" panose="02020603050405020304" pitchFamily="18" charset="0"/>
              </a:rPr>
              <a:t> equipment </a:t>
            </a:r>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MJB4 lithography</a:t>
            </a:r>
          </a:p>
          <a:p>
            <a:r>
              <a:rPr lang="en-US" sz="1800" b="1" dirty="0">
                <a:latin typeface="Times New Roman" pitchFamily="18" charset="0"/>
                <a:cs typeface="Times New Roman" pitchFamily="18" charset="0"/>
              </a:rPr>
              <a:t>Profilometer</a:t>
            </a:r>
          </a:p>
          <a:p>
            <a:r>
              <a:rPr lang="en-US" sz="1800" b="1" dirty="0">
                <a:latin typeface="Times New Roman" pitchFamily="18" charset="0"/>
                <a:cs typeface="Times New Roman" pitchFamily="18" charset="0"/>
              </a:rPr>
              <a:t>SEM</a:t>
            </a:r>
          </a:p>
          <a:p>
            <a:r>
              <a:rPr lang="en-US" sz="1800" b="1" dirty="0">
                <a:latin typeface="Times New Roman" pitchFamily="18" charset="0"/>
                <a:cs typeface="Times New Roman" pitchFamily="18" charset="0"/>
              </a:rPr>
              <a:t>Electrometer</a:t>
            </a:r>
          </a:p>
          <a:p>
            <a:r>
              <a:rPr lang="en-US" sz="1800" b="1" dirty="0">
                <a:latin typeface="Times New Roman" pitchFamily="18" charset="0"/>
                <a:cs typeface="Times New Roman" pitchFamily="18" charset="0"/>
              </a:rPr>
              <a:t>I-V analysis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1058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4BD-8D5B-0325-5151-943654E27656}"/>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Electrical Characterization of DNA templated Cu wire</a:t>
            </a:r>
          </a:p>
        </p:txBody>
      </p:sp>
      <p:sp>
        <p:nvSpPr>
          <p:cNvPr id="3" name="Content Placeholder 2">
            <a:extLst>
              <a:ext uri="{FF2B5EF4-FFF2-40B4-BE49-F238E27FC236}">
                <a16:creationId xmlns:a16="http://schemas.microsoft.com/office/drawing/2014/main" id="{7B59393F-D6AC-0185-1E6B-FC44549AB817}"/>
              </a:ext>
            </a:extLst>
          </p:cNvPr>
          <p:cNvSpPr>
            <a:spLocks noGrp="1"/>
          </p:cNvSpPr>
          <p:nvPr>
            <p:ph idx="1"/>
          </p:nvPr>
        </p:nvSpPr>
        <p:spPr>
          <a:xfrm>
            <a:off x="457200" y="1600200"/>
            <a:ext cx="8382000" cy="4983162"/>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Qualitative Evaluation: </a:t>
            </a:r>
            <a:r>
              <a:rPr lang="en-US" dirty="0">
                <a:latin typeface="Times New Roman" panose="02020603050405020304" pitchFamily="18" charset="0"/>
                <a:cs typeface="Times New Roman" panose="02020603050405020304" pitchFamily="18" charset="0"/>
              </a:rPr>
              <a:t>To understand their electrical properties, the study will begin by qualitatively assessing individual DNA/Cu structures using scanning conductance microscopy (SCM).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Microscopy Image:</a:t>
            </a:r>
            <a:r>
              <a:rPr lang="en-US" dirty="0">
                <a:latin typeface="Times New Roman" panose="02020603050405020304" pitchFamily="18" charset="0"/>
                <a:cs typeface="Times New Roman" panose="02020603050405020304" pitchFamily="18" charset="0"/>
              </a:rPr>
              <a:t> An atomic force microscopy (AFM) height image will have three DNA-templated Cu structures immobilized on a modified silicon wafer with a silicon dioxide layer. The main DNA/Cu structure is indicated by a white arrow and has an average diameter of 5.5 nm. There are two additional structures marked by green arrows, with mean diameters of 2.8 nm and 4.2 nm, respectively.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SCM Phase Map: </a:t>
            </a:r>
            <a:r>
              <a:rPr lang="en-US" dirty="0">
                <a:latin typeface="Times New Roman" panose="02020603050405020304" pitchFamily="18" charset="0"/>
                <a:cs typeface="Times New Roman" panose="02020603050405020304" pitchFamily="18" charset="0"/>
              </a:rPr>
              <a:t>A scanning conductance microscopy (SCM) phase map will be obtained by applying a direct current (dc) bias of -10 V. Dark areas in the phase map correspond to the positions of all three DNA/Cu structures on the wafer surface.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8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305E1-192B-E64D-B80D-EBBBC78932D6}"/>
              </a:ext>
            </a:extLst>
          </p:cNvPr>
          <p:cNvSpPr>
            <a:spLocks noGrp="1"/>
          </p:cNvSpPr>
          <p:nvPr>
            <p:ph idx="1"/>
          </p:nvPr>
        </p:nvSpPr>
        <p:spPr>
          <a:xfrm>
            <a:off x="0" y="266700"/>
            <a:ext cx="5548604" cy="6591300"/>
          </a:xfrm>
        </p:spPr>
        <p:txBody>
          <a:bodyPr>
            <a:normAutofit fontScale="62500" lnSpcReduction="20000"/>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Conductive Observation</a:t>
            </a:r>
            <a:r>
              <a:rPr lang="en-US" b="0" i="0" dirty="0">
                <a:solidFill>
                  <a:srgbClr val="374151"/>
                </a:solidFill>
                <a:effectLst/>
                <a:latin typeface="Times New Roman" panose="02020603050405020304" pitchFamily="18" charset="0"/>
                <a:cs typeface="Times New Roman" panose="02020603050405020304" pitchFamily="18" charset="0"/>
              </a:rPr>
              <a:t>: The dark phase contrast observed across the entire range of bias potentials (-10 V to +10 V) will indicate that all three DNA/Cu structures are conductive. The magnitude of phase shifts is proportional to V^2.</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Confirmation of Conductivity</a:t>
            </a:r>
            <a:r>
              <a:rPr lang="en-US" b="0" i="0" dirty="0">
                <a:solidFill>
                  <a:srgbClr val="374151"/>
                </a:solidFill>
                <a:effectLst/>
                <a:latin typeface="Times New Roman" panose="02020603050405020304" pitchFamily="18" charset="0"/>
                <a:cs typeface="Times New Roman" panose="02020603050405020304" pitchFamily="18" charset="0"/>
              </a:rPr>
              <a:t>: In previous SCM experiments, it has been established that negative phase shifts like those observed in this study can only occur if the analyzed object is electrically conducting. This confirms that the DNA-templated Cu structures in this study will exhibit electrical conductivity.</a:t>
            </a:r>
          </a:p>
          <a:p>
            <a:pPr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Conductivity of Thin Coatings</a:t>
            </a:r>
            <a:r>
              <a:rPr lang="en-US" b="0" i="0" dirty="0">
                <a:solidFill>
                  <a:srgbClr val="374151"/>
                </a:solidFill>
                <a:effectLst/>
                <a:latin typeface="Times New Roman" panose="02020603050405020304" pitchFamily="18" charset="0"/>
                <a:cs typeface="Times New Roman" panose="02020603050405020304" pitchFamily="18" charset="0"/>
              </a:rPr>
              <a:t>: Even the smallest of the examined DNA/Cu structures (with a diameter of 2.8 nm) is shown to be conductive according to previously done experiments. This suggests that, through the solution-based synthetic approach used in this study, even relatively thin Cu coatings on the DNA molecules can create a continuous electrical conducting pathway along the structure.</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A35249-5412-041D-53A3-667195E51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3856653"/>
            <a:ext cx="2964329" cy="2438400"/>
          </a:xfrm>
          <a:prstGeom prst="rect">
            <a:avLst/>
          </a:prstGeom>
        </p:spPr>
      </p:pic>
      <p:pic>
        <p:nvPicPr>
          <p:cNvPr id="7" name="Picture 6">
            <a:extLst>
              <a:ext uri="{FF2B5EF4-FFF2-40B4-BE49-F238E27FC236}">
                <a16:creationId xmlns:a16="http://schemas.microsoft.com/office/drawing/2014/main" id="{B5342790-CE4F-EC00-94EF-28BDF7796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604" y="409575"/>
            <a:ext cx="3471011" cy="3019425"/>
          </a:xfrm>
          <a:prstGeom prst="rect">
            <a:avLst/>
          </a:prstGeom>
        </p:spPr>
      </p:pic>
    </p:spTree>
    <p:extLst>
      <p:ext uri="{BB962C8B-B14F-4D97-AF65-F5344CB8AC3E}">
        <p14:creationId xmlns:p14="http://schemas.microsoft.com/office/powerpoint/2010/main" val="351433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92AD-059A-AA76-B43E-DA3C8A8BFC96}"/>
              </a:ext>
            </a:extLst>
          </p:cNvPr>
          <p:cNvSpPr>
            <a:spLocks noGrp="1"/>
          </p:cNvSpPr>
          <p:nvPr>
            <p:ph type="title"/>
          </p:nvPr>
        </p:nvSpPr>
        <p:spPr>
          <a:xfrm>
            <a:off x="304800" y="0"/>
            <a:ext cx="8229600" cy="1143000"/>
          </a:xfrm>
        </p:spPr>
        <p:txBody>
          <a:bodyPr>
            <a:normAutofit/>
          </a:bodyPr>
          <a:lstStyle/>
          <a:p>
            <a:r>
              <a:rPr lang="en-IN" sz="3600" dirty="0">
                <a:latin typeface="Times New Roman" panose="02020603050405020304" pitchFamily="18" charset="0"/>
                <a:cs typeface="Times New Roman" panose="02020603050405020304" pitchFamily="18" charset="0"/>
              </a:rPr>
              <a:t>Other Method to </a:t>
            </a:r>
            <a:r>
              <a:rPr lang="en-IN" sz="3600" dirty="0">
                <a:latin typeface="Times New Roman" panose="02020603050405020304" pitchFamily="18" charset="0"/>
                <a:cs typeface="Times New Roman" panose="02020603050405020304" pitchFamily="18" charset="0"/>
                <a:hlinkClick r:id="rId2"/>
              </a:rPr>
              <a:t>Obtain Cu-DNA</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D50E3A-650D-565F-CB66-1EDA53B6ACE8}"/>
              </a:ext>
            </a:extLst>
          </p:cNvPr>
          <p:cNvSpPr>
            <a:spLocks noGrp="1"/>
          </p:cNvSpPr>
          <p:nvPr>
            <p:ph idx="1"/>
          </p:nvPr>
        </p:nvSpPr>
        <p:spPr>
          <a:xfrm>
            <a:off x="152400" y="838200"/>
            <a:ext cx="8763000" cy="5867400"/>
          </a:xfrm>
        </p:spPr>
        <p:txBody>
          <a:bodyPr>
            <a:normAutofit fontScale="55000" lnSpcReduction="20000"/>
          </a:bodyPr>
          <a:lstStyle/>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Different Templating Method</a:t>
            </a:r>
            <a:r>
              <a:rPr lang="en-US" b="0" i="0" dirty="0">
                <a:solidFill>
                  <a:srgbClr val="374151"/>
                </a:solidFill>
                <a:effectLst/>
                <a:latin typeface="Times New Roman" panose="02020603050405020304" pitchFamily="18" charset="0"/>
                <a:cs typeface="Times New Roman" panose="02020603050405020304" pitchFamily="18" charset="0"/>
              </a:rPr>
              <a:t>: Unlike previous methods that involved templating DNA immobilized on a support surface, this approach starts by mixing aqueous solutions of duplex DNA and Cu(NO3)2. The aim was to introduce Cu(ii) cations into the DNA structure.</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Cu Cation Association with DNA</a:t>
            </a:r>
            <a:r>
              <a:rPr lang="en-US" b="0" i="0" dirty="0">
                <a:solidFill>
                  <a:srgbClr val="374151"/>
                </a:solidFill>
                <a:effectLst/>
                <a:latin typeface="Times New Roman" panose="02020603050405020304" pitchFamily="18" charset="0"/>
                <a:cs typeface="Times New Roman" panose="02020603050405020304" pitchFamily="18" charset="0"/>
              </a:rPr>
              <a:t>: Divalent metal cations, such as Cu(ii), can interact with DNA duplexes by binding to phosphate groups in the DNA backbone or donor sites in the DNA bases.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Formation of DNA-Templated Cu Structures</a:t>
            </a:r>
            <a:r>
              <a:rPr lang="en-US" b="0" i="0" dirty="0">
                <a:solidFill>
                  <a:srgbClr val="374151"/>
                </a:solidFill>
                <a:effectLst/>
                <a:latin typeface="Times New Roman" panose="02020603050405020304" pitchFamily="18" charset="0"/>
                <a:cs typeface="Times New Roman" panose="02020603050405020304" pitchFamily="18" charset="0"/>
              </a:rPr>
              <a:t>: The addition of ascorbic acid initiated the formation of DNA-templated Cu structures by reducing Cu(ii) cations to Cu(0). This reduction process not only involved the initially added Cu(ii) cations but also additional Cu(0) deposition from the solution.</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Isolation of Product Material</a:t>
            </a:r>
            <a:r>
              <a:rPr lang="en-US" b="0" i="0" dirty="0">
                <a:solidFill>
                  <a:srgbClr val="374151"/>
                </a:solidFill>
                <a:effectLst/>
                <a:latin typeface="Times New Roman" panose="02020603050405020304" pitchFamily="18" charset="0"/>
                <a:cs typeface="Times New Roman" panose="02020603050405020304" pitchFamily="18" charset="0"/>
              </a:rPr>
              <a:t>: To analyze the product using AFM, the reaction mixture was centrifuged to separate the DNA-templated Cu structures from non-templated Cu material in the solution. The isolated structures were then immobilized on a silicon wafer modified with a TMS monolayer using molecular combing methods.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Effect of Cu Concentration</a:t>
            </a:r>
            <a:r>
              <a:rPr lang="en-US" b="0" i="0" dirty="0">
                <a:solidFill>
                  <a:srgbClr val="374151"/>
                </a:solidFill>
                <a:effectLst/>
                <a:latin typeface="Times New Roman" panose="02020603050405020304" pitchFamily="18" charset="0"/>
                <a:cs typeface="Times New Roman" panose="02020603050405020304" pitchFamily="18" charset="0"/>
              </a:rPr>
              <a:t>: The concentration of Cu(ii) in the templating solution influenced the structural characteristics of the resulting product material. Higher Cu(ii) concentrations (25-500 mM) led to the formation of dense network structures.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8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E35DF-4B2D-71F9-9623-E58A390FD835}"/>
              </a:ext>
            </a:extLst>
          </p:cNvPr>
          <p:cNvSpPr>
            <a:spLocks noGrp="1"/>
          </p:cNvSpPr>
          <p:nvPr>
            <p:ph idx="1"/>
          </p:nvPr>
        </p:nvSpPr>
        <p:spPr>
          <a:xfrm>
            <a:off x="228600" y="1219200"/>
            <a:ext cx="8686800" cy="5334000"/>
          </a:xfrm>
        </p:spPr>
        <p:txBody>
          <a:bodyPr>
            <a:normAutofit fontScale="55000" lnSpcReduction="20000"/>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Charge Neutralization</a:t>
            </a:r>
            <a:r>
              <a:rPr lang="en-US" b="0" i="0" dirty="0">
                <a:solidFill>
                  <a:srgbClr val="374151"/>
                </a:solidFill>
                <a:effectLst/>
                <a:latin typeface="Times New Roman" panose="02020603050405020304" pitchFamily="18" charset="0"/>
                <a:cs typeface="Times New Roman" panose="02020603050405020304" pitchFamily="18" charset="0"/>
              </a:rPr>
              <a:t>: The introduction of Cu(ii) cations into the DNA helped neutralize the repulsive electrostatic forces between DNA molecules. This neutralization allowed DNA to aggregate into dense networks, as observed through AFM imaging.</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Cu Concentration Impact</a:t>
            </a:r>
            <a:r>
              <a:rPr lang="en-US" b="0" i="0" dirty="0">
                <a:solidFill>
                  <a:srgbClr val="374151"/>
                </a:solidFill>
                <a:effectLst/>
                <a:latin typeface="Times New Roman" panose="02020603050405020304" pitchFamily="18" charset="0"/>
                <a:cs typeface="Times New Roman" panose="02020603050405020304" pitchFamily="18" charset="0"/>
              </a:rPr>
              <a:t>: Lower Cu(ii) concentrations in the templating solutions (10-50 </a:t>
            </a:r>
            <a:r>
              <a:rPr lang="en-US" b="0" i="0" dirty="0" err="1">
                <a:solidFill>
                  <a:srgbClr val="374151"/>
                </a:solidFill>
                <a:effectLst/>
                <a:latin typeface="Times New Roman" panose="02020603050405020304" pitchFamily="18" charset="0"/>
                <a:cs typeface="Times New Roman" panose="02020603050405020304" pitchFamily="18" charset="0"/>
              </a:rPr>
              <a:t>μM</a:t>
            </a:r>
            <a:r>
              <a:rPr lang="en-US" b="0" i="0" dirty="0">
                <a:solidFill>
                  <a:srgbClr val="374151"/>
                </a:solidFill>
                <a:effectLst/>
                <a:latin typeface="Times New Roman" panose="02020603050405020304" pitchFamily="18" charset="0"/>
                <a:cs typeface="Times New Roman" panose="02020603050405020304" pitchFamily="18" charset="0"/>
              </a:rPr>
              <a:t>) were insufficient to induce significant aggregation. As a result, the resulting DNA/Cu product material appeared as distinct 1D structures.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Optimal Reaction Conditions</a:t>
            </a:r>
            <a:r>
              <a:rPr lang="en-US" b="0" i="0" dirty="0">
                <a:solidFill>
                  <a:srgbClr val="374151"/>
                </a:solidFill>
                <a:effectLst/>
                <a:latin typeface="Times New Roman" panose="02020603050405020304" pitchFamily="18" charset="0"/>
                <a:cs typeface="Times New Roman" panose="02020603050405020304" pitchFamily="18" charset="0"/>
              </a:rPr>
              <a:t>: After initial studies, specific reaction conditions were established to produce uniform DNA-templated Cu nanowires. These conditions included λ-DNA (300 </a:t>
            </a:r>
            <a:r>
              <a:rPr lang="en-US" b="0" i="0" dirty="0" err="1">
                <a:solidFill>
                  <a:srgbClr val="374151"/>
                </a:solidFill>
                <a:effectLst/>
                <a:latin typeface="Times New Roman" panose="02020603050405020304" pitchFamily="18" charset="0"/>
                <a:cs typeface="Times New Roman" panose="02020603050405020304" pitchFamily="18" charset="0"/>
              </a:rPr>
              <a:t>μg</a:t>
            </a:r>
            <a:r>
              <a:rPr lang="en-US" b="0" i="0" dirty="0">
                <a:solidFill>
                  <a:srgbClr val="374151"/>
                </a:solidFill>
                <a:effectLst/>
                <a:latin typeface="Times New Roman" panose="02020603050405020304" pitchFamily="18" charset="0"/>
                <a:cs typeface="Times New Roman" panose="02020603050405020304" pitchFamily="18" charset="0"/>
              </a:rPr>
              <a:t> mL−1), Cu(NO3)2 (50 </a:t>
            </a:r>
            <a:r>
              <a:rPr lang="en-US" b="0" i="0" dirty="0" err="1">
                <a:solidFill>
                  <a:srgbClr val="374151"/>
                </a:solidFill>
                <a:effectLst/>
                <a:latin typeface="Times New Roman" panose="02020603050405020304" pitchFamily="18" charset="0"/>
                <a:cs typeface="Times New Roman" panose="02020603050405020304" pitchFamily="18" charset="0"/>
              </a:rPr>
              <a:t>μM</a:t>
            </a:r>
            <a:r>
              <a:rPr lang="en-US" b="0" i="0" dirty="0">
                <a:solidFill>
                  <a:srgbClr val="374151"/>
                </a:solidFill>
                <a:effectLst/>
                <a:latin typeface="Times New Roman" panose="02020603050405020304" pitchFamily="18" charset="0"/>
                <a:cs typeface="Times New Roman" panose="02020603050405020304" pitchFamily="18" charset="0"/>
              </a:rPr>
              <a:t>), and ascorbic acid (2 mM) mixed in a 1 : 1 : 1 (v/v/v) ratio, incubated at room temperature for 3 hours.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Structural Characteristics</a:t>
            </a:r>
            <a:r>
              <a:rPr lang="en-US" b="0" i="0" dirty="0">
                <a:solidFill>
                  <a:srgbClr val="374151"/>
                </a:solidFill>
                <a:effectLst/>
                <a:latin typeface="Times New Roman" panose="02020603050405020304" pitchFamily="18" charset="0"/>
                <a:cs typeface="Times New Roman" panose="02020603050405020304" pitchFamily="18" charset="0"/>
              </a:rPr>
              <a:t>: DNA-templated Cu structures prepared under these conditions appeared as distinct nanowires with a height of approximately 4.7 nm, indicating successful metallization of the DNA. The Cu coating was smooth and continuous without visible breaks.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Comparison to Surface-Bound DNA</a:t>
            </a:r>
            <a:r>
              <a:rPr lang="en-US" b="0" i="0" dirty="0">
                <a:solidFill>
                  <a:srgbClr val="374151"/>
                </a:solidFill>
                <a:effectLst/>
                <a:latin typeface="Times New Roman" panose="02020603050405020304" pitchFamily="18" charset="0"/>
                <a:cs typeface="Times New Roman" panose="02020603050405020304" pitchFamily="18" charset="0"/>
              </a:rPr>
              <a:t>: Importantly, the structures formed in bulk solution differed from the more granular structures observed in templating reactions involving surface-bound DNA.</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1EE322A-5633-5F71-C30E-0C6CDB64E595}"/>
              </a:ext>
            </a:extLst>
          </p:cNvPr>
          <p:cNvPicPr>
            <a:picLocks noChangeAspect="1"/>
          </p:cNvPicPr>
          <p:nvPr/>
        </p:nvPicPr>
        <p:blipFill>
          <a:blip r:embed="rId2"/>
          <a:stretch>
            <a:fillRect/>
          </a:stretch>
        </p:blipFill>
        <p:spPr>
          <a:xfrm>
            <a:off x="192833" y="73053"/>
            <a:ext cx="8230313" cy="1146147"/>
          </a:xfrm>
          <a:prstGeom prst="rect">
            <a:avLst/>
          </a:prstGeom>
        </p:spPr>
      </p:pic>
    </p:spTree>
    <p:extLst>
      <p:ext uri="{BB962C8B-B14F-4D97-AF65-F5344CB8AC3E}">
        <p14:creationId xmlns:p14="http://schemas.microsoft.com/office/powerpoint/2010/main" val="313670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B9D1-BE8F-6242-9151-89AEEED01CF3}"/>
              </a:ext>
            </a:extLst>
          </p:cNvPr>
          <p:cNvSpPr>
            <a:spLocks noGrp="1"/>
          </p:cNvSpPr>
          <p:nvPr>
            <p:ph type="title"/>
          </p:nvPr>
        </p:nvSpPr>
        <p:spPr>
          <a:xfrm>
            <a:off x="457200" y="24882"/>
            <a:ext cx="8229600" cy="1143000"/>
          </a:xfrm>
        </p:spPr>
        <p:txBody>
          <a:bodyPr>
            <a:normAutofit/>
          </a:bodyPr>
          <a:lstStyle/>
          <a:p>
            <a:r>
              <a:rPr lang="en-IN" sz="3600" dirty="0">
                <a:latin typeface="Times New Roman" panose="02020603050405020304" pitchFamily="18" charset="0"/>
                <a:cs typeface="Times New Roman" panose="02020603050405020304" pitchFamily="18" charset="0"/>
              </a:rPr>
              <a:t>I-V Characterization Study in IITBNF LAB</a:t>
            </a:r>
          </a:p>
        </p:txBody>
      </p:sp>
      <p:sp>
        <p:nvSpPr>
          <p:cNvPr id="3" name="Content Placeholder 2">
            <a:extLst>
              <a:ext uri="{FF2B5EF4-FFF2-40B4-BE49-F238E27FC236}">
                <a16:creationId xmlns:a16="http://schemas.microsoft.com/office/drawing/2014/main" id="{5988D9D0-63B9-5721-E223-4C4F280D2F43}"/>
              </a:ext>
            </a:extLst>
          </p:cNvPr>
          <p:cNvSpPr>
            <a:spLocks noGrp="1"/>
          </p:cNvSpPr>
          <p:nvPr>
            <p:ph idx="1"/>
          </p:nvPr>
        </p:nvSpPr>
        <p:spPr>
          <a:xfrm>
            <a:off x="304800" y="1219200"/>
            <a:ext cx="8763000" cy="5334000"/>
          </a:xfrm>
        </p:spPr>
        <p:txBody>
          <a:bodyPr>
            <a:noAutofit/>
          </a:bodyPr>
          <a:lstStyle/>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Sample Preparation</a:t>
            </a:r>
            <a:r>
              <a:rPr lang="en-US" sz="1800" b="0" i="0" dirty="0">
                <a:solidFill>
                  <a:srgbClr val="374151"/>
                </a:solidFill>
                <a:effectLst/>
                <a:latin typeface="Times New Roman" panose="02020603050405020304" pitchFamily="18" charset="0"/>
                <a:cs typeface="Times New Roman" panose="02020603050405020304" pitchFamily="18" charset="0"/>
              </a:rPr>
              <a:t>: DNA/Cu nanowires were densely deposited onto a silicon wafer with a 200 nm SiO2 layer, modified with TMS. Small bundles of these nanowires were observed protruding radially at the periphery of the dense deposit (see Fig. 5(a)).</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Electrical Contact</a:t>
            </a:r>
            <a:r>
              <a:rPr lang="en-US" sz="1800" b="0" i="0" dirty="0">
                <a:solidFill>
                  <a:srgbClr val="374151"/>
                </a:solidFill>
                <a:effectLst/>
                <a:latin typeface="Times New Roman" panose="02020603050405020304" pitchFamily="18" charset="0"/>
                <a:cs typeface="Times New Roman" panose="02020603050405020304" pitchFamily="18" charset="0"/>
              </a:rPr>
              <a:t>: The dense nanowire deposit served as an electrical contact between the sample material and a metallic chuck.</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Probe Setup</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err="1">
                <a:solidFill>
                  <a:srgbClr val="374151"/>
                </a:solidFill>
                <a:effectLst/>
                <a:latin typeface="Times New Roman" panose="02020603050405020304" pitchFamily="18" charset="0"/>
                <a:cs typeface="Times New Roman" panose="02020603050405020304" pitchFamily="18" charset="0"/>
              </a:rPr>
              <a:t>cAFM</a:t>
            </a:r>
            <a:r>
              <a:rPr lang="en-US" sz="1800" b="0" i="0" dirty="0">
                <a:solidFill>
                  <a:srgbClr val="374151"/>
                </a:solidFill>
                <a:effectLst/>
                <a:latin typeface="Times New Roman" panose="02020603050405020304" pitchFamily="18" charset="0"/>
                <a:cs typeface="Times New Roman" panose="02020603050405020304" pitchFamily="18" charset="0"/>
              </a:rPr>
              <a:t> was performed on the DNA/Cu structures located at the edge of the dense nanowire deposits. The Ga–In eutectic/nanowire network acted as one electrical contact, and a conductive AFM tip served as the second contact.</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Measurement Location</a:t>
            </a:r>
            <a:r>
              <a:rPr lang="en-US" sz="1800" b="0" i="0" dirty="0">
                <a:solidFill>
                  <a:srgbClr val="374151"/>
                </a:solidFill>
                <a:effectLst/>
                <a:latin typeface="Times New Roman" panose="02020603050405020304" pitchFamily="18" charset="0"/>
                <a:cs typeface="Times New Roman" panose="02020603050405020304" pitchFamily="18" charset="0"/>
              </a:rPr>
              <a:t>: The areas of the sample surface scanned during </a:t>
            </a:r>
            <a:r>
              <a:rPr lang="en-US" sz="1800" b="0" i="0" dirty="0" err="1">
                <a:solidFill>
                  <a:srgbClr val="374151"/>
                </a:solidFill>
                <a:effectLst/>
                <a:latin typeface="Times New Roman" panose="02020603050405020304" pitchFamily="18" charset="0"/>
                <a:cs typeface="Times New Roman" panose="02020603050405020304" pitchFamily="18" charset="0"/>
              </a:rPr>
              <a:t>cAFM</a:t>
            </a:r>
            <a:r>
              <a:rPr lang="en-US" sz="1800" b="0" i="0" dirty="0">
                <a:solidFill>
                  <a:srgbClr val="374151"/>
                </a:solidFill>
                <a:effectLst/>
                <a:latin typeface="Times New Roman" panose="02020603050405020304" pitchFamily="18" charset="0"/>
                <a:cs typeface="Times New Roman" panose="02020603050405020304" pitchFamily="18" charset="0"/>
              </a:rPr>
              <a:t> measurements were typically within a distance of ≤1 mm from the eutectic contact.</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Contact Mode Image</a:t>
            </a:r>
            <a:r>
              <a:rPr lang="en-US" sz="1800" b="0" i="0" dirty="0">
                <a:solidFill>
                  <a:srgbClr val="374151"/>
                </a:solidFill>
                <a:effectLst/>
                <a:latin typeface="Times New Roman" panose="02020603050405020304" pitchFamily="18" charset="0"/>
                <a:cs typeface="Times New Roman" panose="02020603050405020304" pitchFamily="18" charset="0"/>
              </a:rPr>
              <a:t>: A contact mode height image was captured at the edge of a dense DNA/Cu nanowire deposit, revealing multiple DNA/Cu structures on the Si/SiO2 wafer surface. These structures had heights typically ranging from 11 to 20 nm, indicating they were bundles of multiple DNA/Cu nanowires, forming thicker rope-like structures.</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Importance of </a:t>
            </a:r>
            <a:r>
              <a:rPr lang="en-US" sz="1800" b="1" i="0" dirty="0" err="1">
                <a:solidFill>
                  <a:srgbClr val="374151"/>
                </a:solidFill>
                <a:effectLst/>
                <a:latin typeface="Times New Roman" panose="02020603050405020304" pitchFamily="18" charset="0"/>
                <a:cs typeface="Times New Roman" panose="02020603050405020304" pitchFamily="18" charset="0"/>
              </a:rPr>
              <a:t>Nanoropes</a:t>
            </a:r>
            <a:r>
              <a:rPr lang="en-US" sz="1800" b="0" i="0" dirty="0">
                <a:solidFill>
                  <a:srgbClr val="374151"/>
                </a:solidFill>
                <a:effectLst/>
                <a:latin typeface="Times New Roman" panose="02020603050405020304" pitchFamily="18" charset="0"/>
                <a:cs typeface="Times New Roman" panose="02020603050405020304" pitchFamily="18" charset="0"/>
              </a:rPr>
              <a:t>: These thicker </a:t>
            </a:r>
            <a:r>
              <a:rPr lang="en-US" sz="1800" b="0" i="0" dirty="0" err="1">
                <a:solidFill>
                  <a:srgbClr val="374151"/>
                </a:solidFill>
                <a:effectLst/>
                <a:latin typeface="Times New Roman" panose="02020603050405020304" pitchFamily="18" charset="0"/>
                <a:cs typeface="Times New Roman" panose="02020603050405020304" pitchFamily="18" charset="0"/>
              </a:rPr>
              <a:t>nanoropes</a:t>
            </a:r>
            <a:r>
              <a:rPr lang="en-US" sz="1800" b="0" i="0" dirty="0">
                <a:solidFill>
                  <a:srgbClr val="374151"/>
                </a:solidFill>
                <a:effectLst/>
                <a:latin typeface="Times New Roman" panose="02020603050405020304" pitchFamily="18" charset="0"/>
                <a:cs typeface="Times New Roman" panose="02020603050405020304" pitchFamily="18" charset="0"/>
              </a:rPr>
              <a:t> were necessary for reliable imaging in contact mode during </a:t>
            </a:r>
            <a:r>
              <a:rPr lang="en-US" sz="1800" b="0" i="0" dirty="0" err="1">
                <a:solidFill>
                  <a:srgbClr val="374151"/>
                </a:solidFill>
                <a:effectLst/>
                <a:latin typeface="Times New Roman" panose="02020603050405020304" pitchFamily="18" charset="0"/>
                <a:cs typeface="Times New Roman" panose="02020603050405020304" pitchFamily="18" charset="0"/>
              </a:rPr>
              <a:t>cAFM</a:t>
            </a:r>
            <a:r>
              <a:rPr lang="en-US" sz="1800" b="0" i="0" dirty="0">
                <a:solidFill>
                  <a:srgbClr val="374151"/>
                </a:solidFill>
                <a:effectLst/>
                <a:latin typeface="Times New Roman" panose="02020603050405020304" pitchFamily="18" charset="0"/>
                <a:cs typeface="Times New Roman" panose="02020603050405020304" pitchFamily="18" charset="0"/>
              </a:rPr>
              <a:t> experiments.</a:t>
            </a:r>
          </a:p>
          <a:p>
            <a:pPr algn="l">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9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315AD-C239-DC2F-2ABB-9751F2B2582C}"/>
              </a:ext>
            </a:extLst>
          </p:cNvPr>
          <p:cNvSpPr>
            <a:spLocks noGrp="1"/>
          </p:cNvSpPr>
          <p:nvPr>
            <p:ph idx="1"/>
          </p:nvPr>
        </p:nvSpPr>
        <p:spPr>
          <a:xfrm>
            <a:off x="229380" y="914400"/>
            <a:ext cx="8838420" cy="6019800"/>
          </a:xfrm>
        </p:spPr>
        <p:txBody>
          <a:bodyPr>
            <a:normAutofit fontScale="55000" lnSpcReduction="20000"/>
          </a:bodyPr>
          <a:lstStyle/>
          <a:p>
            <a:pPr algn="l">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Current Map</a:t>
            </a:r>
            <a:r>
              <a:rPr lang="en-US" sz="3200" b="0" i="0" dirty="0">
                <a:solidFill>
                  <a:srgbClr val="374151"/>
                </a:solidFill>
                <a:effectLst/>
                <a:latin typeface="Times New Roman" panose="02020603050405020304" pitchFamily="18" charset="0"/>
                <a:cs typeface="Times New Roman" panose="02020603050405020304" pitchFamily="18" charset="0"/>
              </a:rPr>
              <a:t>: A current map was simultaneously acquired with the height data at +8 V bias, confirming the conductive nature of the DNA/Cu structures. Current signals, on the order of tens of nanoamps, correlated with the positions of these DNA/Cu </a:t>
            </a:r>
            <a:r>
              <a:rPr lang="en-US" sz="3200" b="0" i="0" dirty="0" err="1">
                <a:solidFill>
                  <a:srgbClr val="374151"/>
                </a:solidFill>
                <a:effectLst/>
                <a:latin typeface="Times New Roman" panose="02020603050405020304" pitchFamily="18" charset="0"/>
                <a:cs typeface="Times New Roman" panose="02020603050405020304" pitchFamily="18" charset="0"/>
              </a:rPr>
              <a:t>nanoropes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No Current on Dielectric Surface</a:t>
            </a:r>
            <a:r>
              <a:rPr lang="en-US" sz="3200" b="0" i="0" dirty="0">
                <a:solidFill>
                  <a:srgbClr val="374151"/>
                </a:solidFill>
                <a:effectLst/>
                <a:latin typeface="Times New Roman" panose="02020603050405020304" pitchFamily="18" charset="0"/>
                <a:cs typeface="Times New Roman" panose="02020603050405020304" pitchFamily="18" charset="0"/>
              </a:rPr>
              <a:t>: No current signal was detected in areas where the AFM tip was in contact with the dielectric SiO2 surface, confirming that the conductivity was specific to the DNA/Cu structures.</a:t>
            </a:r>
          </a:p>
          <a:p>
            <a:pPr algn="l">
              <a:buFont typeface="+mj-lt"/>
              <a:buAutoNum type="arabicPeriod"/>
            </a:pPr>
            <a:endParaRPr lang="en-US" sz="32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374151"/>
                </a:solidFill>
                <a:effectLst/>
                <a:latin typeface="Times New Roman" panose="02020603050405020304" pitchFamily="18" charset="0"/>
                <a:cs typeface="Times New Roman" panose="02020603050405020304" pitchFamily="18" charset="0"/>
              </a:rPr>
              <a:t>Current-Voltage Plot</a:t>
            </a:r>
            <a:r>
              <a:rPr lang="en-US" sz="3200" b="0" i="0" dirty="0">
                <a:solidFill>
                  <a:srgbClr val="374151"/>
                </a:solidFill>
                <a:effectLst/>
                <a:latin typeface="Times New Roman" panose="02020603050405020304" pitchFamily="18" charset="0"/>
                <a:cs typeface="Times New Roman" panose="02020603050405020304" pitchFamily="18" charset="0"/>
              </a:rPr>
              <a:t>: A current-voltage (I-V) plot for an individual DNA/Cu </a:t>
            </a:r>
            <a:r>
              <a:rPr lang="en-US" sz="3200" b="0" i="0" dirty="0" err="1">
                <a:solidFill>
                  <a:srgbClr val="374151"/>
                </a:solidFill>
                <a:effectLst/>
                <a:latin typeface="Times New Roman" panose="02020603050405020304" pitchFamily="18" charset="0"/>
                <a:cs typeface="Times New Roman" panose="02020603050405020304" pitchFamily="18" charset="0"/>
              </a:rPr>
              <a:t>nanorope</a:t>
            </a:r>
            <a:r>
              <a:rPr lang="en-US" sz="3200" b="0" i="0" dirty="0">
                <a:solidFill>
                  <a:srgbClr val="374151"/>
                </a:solidFill>
                <a:effectLst/>
                <a:latin typeface="Times New Roman" panose="02020603050405020304" pitchFamily="18" charset="0"/>
                <a:cs typeface="Times New Roman" panose="02020603050405020304" pitchFamily="18" charset="0"/>
              </a:rPr>
              <a:t> was generated by recording a series of current maps at different applied biases. Line profile measurements were used to estimate the current passing through the </a:t>
            </a:r>
            <a:r>
              <a:rPr lang="en-US" sz="3200" b="0" i="0" dirty="0" err="1">
                <a:solidFill>
                  <a:srgbClr val="374151"/>
                </a:solidFill>
                <a:effectLst/>
                <a:latin typeface="Times New Roman" panose="02020603050405020304" pitchFamily="18" charset="0"/>
                <a:cs typeface="Times New Roman" panose="02020603050405020304" pitchFamily="18" charset="0"/>
              </a:rPr>
              <a:t>nanorope</a:t>
            </a:r>
            <a:r>
              <a:rPr lang="en-US" sz="3200" b="0" i="0" dirty="0">
                <a:solidFill>
                  <a:srgbClr val="374151"/>
                </a:solidFill>
                <a:effectLst/>
                <a:latin typeface="Times New Roman" panose="02020603050405020304" pitchFamily="18" charset="0"/>
                <a:cs typeface="Times New Roman" panose="02020603050405020304" pitchFamily="18" charset="0"/>
              </a:rPr>
              <a:t>. The plot displayed a linear relationship between current and applied bias.</a:t>
            </a:r>
          </a:p>
          <a:p>
            <a:pPr algn="l">
              <a:buFont typeface="+mj-lt"/>
              <a:buAutoNum type="arabicPeriod"/>
            </a:pPr>
            <a:endParaRPr lang="en-US" b="1"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Resistance Estimation</a:t>
            </a:r>
            <a:r>
              <a:rPr lang="en-US" b="0" i="0" dirty="0">
                <a:solidFill>
                  <a:srgbClr val="374151"/>
                </a:solidFill>
                <a:effectLst/>
                <a:latin typeface="Times New Roman" panose="02020603050405020304" pitchFamily="18" charset="0"/>
                <a:cs typeface="Times New Roman" panose="02020603050405020304" pitchFamily="18" charset="0"/>
              </a:rPr>
              <a:t>: The slope of the regression line in the I-V plot provided an estimated resistance of approximately 10^7 megaohms (MΩ) for the </a:t>
            </a:r>
            <a:r>
              <a:rPr lang="en-US" b="0" i="0" dirty="0" err="1">
                <a:solidFill>
                  <a:srgbClr val="374151"/>
                </a:solidFill>
                <a:effectLst/>
                <a:latin typeface="Times New Roman" panose="02020603050405020304" pitchFamily="18" charset="0"/>
                <a:cs typeface="Times New Roman" panose="02020603050405020304" pitchFamily="18" charset="0"/>
              </a:rPr>
              <a:t>nanorope</a:t>
            </a:r>
            <a:r>
              <a:rPr lang="en-US" b="0" i="0"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Resistivity Calculation</a:t>
            </a:r>
            <a:r>
              <a:rPr lang="en-US" b="0" i="0" dirty="0">
                <a:solidFill>
                  <a:srgbClr val="374151"/>
                </a:solidFill>
                <a:effectLst/>
                <a:latin typeface="Times New Roman" panose="02020603050405020304" pitchFamily="18" charset="0"/>
                <a:cs typeface="Times New Roman" panose="02020603050405020304" pitchFamily="18" charset="0"/>
              </a:rPr>
              <a:t>: To calculate resistivity, the </a:t>
            </a:r>
            <a:r>
              <a:rPr lang="en-US" b="0" i="0" dirty="0" err="1">
                <a:solidFill>
                  <a:srgbClr val="374151"/>
                </a:solidFill>
                <a:effectLst/>
                <a:latin typeface="Times New Roman" panose="02020603050405020304" pitchFamily="18" charset="0"/>
                <a:cs typeface="Times New Roman" panose="02020603050405020304" pitchFamily="18" charset="0"/>
              </a:rPr>
              <a:t>nanorope</a:t>
            </a:r>
            <a:r>
              <a:rPr lang="en-US" b="0" i="0" dirty="0">
                <a:solidFill>
                  <a:srgbClr val="374151"/>
                </a:solidFill>
                <a:effectLst/>
                <a:latin typeface="Times New Roman" panose="02020603050405020304" pitchFamily="18" charset="0"/>
                <a:cs typeface="Times New Roman" panose="02020603050405020304" pitchFamily="18" charset="0"/>
              </a:rPr>
              <a:t> was assumed to have a diameter of about 20 nm (based on AFM measurements) and a length of approximately 1.5 micrometers (representing the distance between the edge of the nanowire network and the measurement point). Using these dimensions, a resistivity value of approximately 2 ohm-centimeters (Ω cm) was determined.</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Comparative Resistivity</a:t>
            </a:r>
            <a:r>
              <a:rPr lang="en-US" b="0" i="0" dirty="0">
                <a:solidFill>
                  <a:srgbClr val="374151"/>
                </a:solidFill>
                <a:effectLst/>
                <a:latin typeface="Times New Roman" panose="02020603050405020304" pitchFamily="18" charset="0"/>
                <a:cs typeface="Times New Roman" panose="02020603050405020304" pitchFamily="18" charset="0"/>
              </a:rPr>
              <a:t>: This resistivity value is significantly higher than that reported for Pd-seeded DNA-templated Cu nanostructures (3.6 × 10^-2 Ω cm) and much higher than the resistivity of pure bulk Cu (1.7 × 10^-6 Ω cm).</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1406B99-B96E-0BE2-BFA6-07E761FEB23C}"/>
              </a:ext>
            </a:extLst>
          </p:cNvPr>
          <p:cNvPicPr>
            <a:picLocks noChangeAspect="1"/>
          </p:cNvPicPr>
          <p:nvPr/>
        </p:nvPicPr>
        <p:blipFill>
          <a:blip r:embed="rId2"/>
          <a:stretch>
            <a:fillRect/>
          </a:stretch>
        </p:blipFill>
        <p:spPr>
          <a:xfrm>
            <a:off x="76200" y="-94898"/>
            <a:ext cx="8571719" cy="1146147"/>
          </a:xfrm>
          <a:prstGeom prst="rect">
            <a:avLst/>
          </a:prstGeom>
        </p:spPr>
      </p:pic>
    </p:spTree>
    <p:extLst>
      <p:ext uri="{BB962C8B-B14F-4D97-AF65-F5344CB8AC3E}">
        <p14:creationId xmlns:p14="http://schemas.microsoft.com/office/powerpoint/2010/main" val="359410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7FDD-8AA8-BABA-B5D6-C9AF23013FC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Market Analysis (Current Status in Market)</a:t>
            </a:r>
          </a:p>
        </p:txBody>
      </p:sp>
      <p:sp>
        <p:nvSpPr>
          <p:cNvPr id="3" name="Content Placeholder 2">
            <a:extLst>
              <a:ext uri="{FF2B5EF4-FFF2-40B4-BE49-F238E27FC236}">
                <a16:creationId xmlns:a16="http://schemas.microsoft.com/office/drawing/2014/main" id="{9251061B-ABF0-22F0-36E4-D96B68A6004B}"/>
              </a:ext>
            </a:extLst>
          </p:cNvPr>
          <p:cNvSpPr>
            <a:spLocks noGrp="1"/>
          </p:cNvSpPr>
          <p:nvPr>
            <p:ph idx="1"/>
          </p:nvPr>
        </p:nvSpPr>
        <p:spPr>
          <a:xfrm>
            <a:off x="457200" y="1295400"/>
            <a:ext cx="8382000" cy="5287962"/>
          </a:xfrm>
        </p:spPr>
        <p:txBody>
          <a:bodyPr>
            <a:normAutofit/>
          </a:bodyPr>
          <a:lstStyle/>
          <a:p>
            <a:r>
              <a:rPr lang="en-US" sz="1800" b="0" i="0" dirty="0">
                <a:solidFill>
                  <a:srgbClr val="2D2D2D"/>
                </a:solidFill>
                <a:effectLst/>
                <a:latin typeface="Times New Roman" panose="02020603050405020304" pitchFamily="18" charset="0"/>
                <a:cs typeface="Times New Roman" panose="02020603050405020304" pitchFamily="18" charset="0"/>
              </a:rPr>
              <a:t>The global memristor market was valued at US$ 190 Million in 2022.</a:t>
            </a:r>
          </a:p>
          <a:p>
            <a:endParaRPr lang="en-US" sz="1800" b="0" i="0" dirty="0">
              <a:solidFill>
                <a:srgbClr val="2D2D2D"/>
              </a:solidFill>
              <a:effectLst/>
              <a:latin typeface="Times New Roman" panose="02020603050405020304" pitchFamily="18" charset="0"/>
              <a:cs typeface="Times New Roman" panose="02020603050405020304" pitchFamily="18" charset="0"/>
            </a:endParaRPr>
          </a:p>
          <a:p>
            <a:r>
              <a:rPr lang="en-US" sz="1800" b="0" i="0" dirty="0">
                <a:solidFill>
                  <a:srgbClr val="2D2D2D"/>
                </a:solidFill>
                <a:effectLst/>
                <a:latin typeface="Times New Roman" panose="02020603050405020304" pitchFamily="18" charset="0"/>
                <a:cs typeface="Times New Roman" panose="02020603050405020304" pitchFamily="18" charset="0"/>
              </a:rPr>
              <a:t>Expected global memristor market to exhibit a CAGR of 51.4% during 2023-2028.</a:t>
            </a:r>
          </a:p>
          <a:p>
            <a:endParaRPr lang="en-US" sz="1800" b="0" i="0" dirty="0">
              <a:solidFill>
                <a:srgbClr val="2D2D2D"/>
              </a:solidFill>
              <a:effectLst/>
              <a:latin typeface="Times New Roman" panose="02020603050405020304" pitchFamily="18" charset="0"/>
              <a:cs typeface="Times New Roman" panose="02020603050405020304" pitchFamily="18" charset="0"/>
            </a:endParaRPr>
          </a:p>
          <a:p>
            <a:r>
              <a:rPr lang="en-US" sz="1800" b="0" i="0" dirty="0">
                <a:solidFill>
                  <a:srgbClr val="2D2D2D"/>
                </a:solidFill>
                <a:effectLst/>
                <a:latin typeface="Times New Roman" panose="02020603050405020304" pitchFamily="18" charset="0"/>
                <a:cs typeface="Times New Roman" panose="02020603050405020304" pitchFamily="18" charset="0"/>
              </a:rPr>
              <a:t>The rising utilization of memristors for enabling modern computing and memory device technologies, including </a:t>
            </a:r>
            <a:r>
              <a:rPr lang="en-US" sz="1800" b="0" i="0" dirty="0" err="1">
                <a:solidFill>
                  <a:srgbClr val="2D2D2D"/>
                </a:solidFill>
                <a:effectLst/>
                <a:latin typeface="Times New Roman" panose="02020603050405020304" pitchFamily="18" charset="0"/>
                <a:cs typeface="Times New Roman" panose="02020603050405020304" pitchFamily="18" charset="0"/>
              </a:rPr>
              <a:t>nanoelectronic</a:t>
            </a:r>
            <a:r>
              <a:rPr lang="en-US" sz="1800" b="0" i="0" dirty="0">
                <a:solidFill>
                  <a:srgbClr val="2D2D2D"/>
                </a:solidFill>
                <a:effectLst/>
                <a:latin typeface="Times New Roman" panose="02020603050405020304" pitchFamily="18" charset="0"/>
                <a:cs typeface="Times New Roman" panose="02020603050405020304" pitchFamily="18" charset="0"/>
              </a:rPr>
              <a:t> memories and neuromorphic computing architectures, as they are stable, fast, and reliable, is primarily driving the global memristor market.</a:t>
            </a:r>
          </a:p>
          <a:p>
            <a:endParaRPr lang="en-US" sz="1800" dirty="0">
              <a:solidFill>
                <a:srgbClr val="2D2D2D"/>
              </a:solidFill>
              <a:latin typeface="Times New Roman" panose="02020603050405020304" pitchFamily="18" charset="0"/>
              <a:cs typeface="Times New Roman" panose="02020603050405020304" pitchFamily="18" charset="0"/>
            </a:endParaRPr>
          </a:p>
          <a:p>
            <a:r>
              <a:rPr lang="en-US" sz="1800" b="0" i="0" dirty="0">
                <a:solidFill>
                  <a:srgbClr val="2D2D2D"/>
                </a:solidFill>
                <a:effectLst/>
                <a:latin typeface="Times New Roman" panose="02020603050405020304" pitchFamily="18" charset="0"/>
                <a:cs typeface="Times New Roman" panose="02020603050405020304" pitchFamily="18" charset="0"/>
              </a:rPr>
              <a:t>Based on the type, the global memristor market has been segmented into molecular and ionic film memristor and spin-based and magnetic memristor. Currently, molecular and ionic film memristor holds the majority of the global market share.</a:t>
            </a:r>
          </a:p>
          <a:p>
            <a:endParaRPr lang="en-US" sz="1800" b="0" i="0" dirty="0">
              <a:solidFill>
                <a:srgbClr val="2D2D2D"/>
              </a:solidFill>
              <a:effectLst/>
              <a:latin typeface="Times New Roman" panose="02020603050405020304" pitchFamily="18" charset="0"/>
              <a:cs typeface="Times New Roman" panose="02020603050405020304" pitchFamily="18" charset="0"/>
            </a:endParaRPr>
          </a:p>
          <a:p>
            <a:r>
              <a:rPr lang="en-IN" sz="1800" b="0" i="0" dirty="0">
                <a:solidFill>
                  <a:srgbClr val="2D2D2D"/>
                </a:solidFill>
                <a:effectLst/>
                <a:latin typeface="Times New Roman" panose="02020603050405020304" pitchFamily="18" charset="0"/>
                <a:cs typeface="Times New Roman" panose="02020603050405020304" pitchFamily="18" charset="0"/>
              </a:rPr>
              <a:t>Some of the major players in the global memristor market include Avalanche Technology, Crossbar Inc., </a:t>
            </a:r>
            <a:r>
              <a:rPr lang="en-IN" sz="1800" b="0" i="0" dirty="0" err="1">
                <a:solidFill>
                  <a:srgbClr val="2D2D2D"/>
                </a:solidFill>
                <a:effectLst/>
                <a:latin typeface="Times New Roman" panose="02020603050405020304" pitchFamily="18" charset="0"/>
                <a:cs typeface="Times New Roman" panose="02020603050405020304" pitchFamily="18" charset="0"/>
              </a:rPr>
              <a:t>Everspin</a:t>
            </a:r>
            <a:r>
              <a:rPr lang="en-IN" sz="1800" b="0" i="0" dirty="0">
                <a:solidFill>
                  <a:srgbClr val="2D2D2D"/>
                </a:solidFill>
                <a:effectLst/>
                <a:latin typeface="Times New Roman" panose="02020603050405020304" pitchFamily="18" charset="0"/>
                <a:cs typeface="Times New Roman" panose="02020603050405020304" pitchFamily="18" charset="0"/>
              </a:rPr>
              <a:t> Technologies Inc., Fujitsu Semiconductor Memory Solution (Fujitsu Limited), Honeywell International Inc., Known Inc., Renesas Electronics Corporation, STMicroelectronics, and </a:t>
            </a:r>
            <a:r>
              <a:rPr lang="en-IN" sz="1800" b="0" i="0" dirty="0" err="1">
                <a:solidFill>
                  <a:srgbClr val="2D2D2D"/>
                </a:solidFill>
                <a:effectLst/>
                <a:latin typeface="Times New Roman" panose="02020603050405020304" pitchFamily="18" charset="0"/>
                <a:cs typeface="Times New Roman" panose="02020603050405020304" pitchFamily="18" charset="0"/>
              </a:rPr>
              <a:t>Weebit</a:t>
            </a:r>
            <a:r>
              <a:rPr lang="en-IN" sz="1800" b="0" i="0" dirty="0">
                <a:solidFill>
                  <a:srgbClr val="2D2D2D"/>
                </a:solidFill>
                <a:effectLst/>
                <a:latin typeface="Times New Roman" panose="02020603050405020304" pitchFamily="18" charset="0"/>
                <a:cs typeface="Times New Roman" panose="02020603050405020304" pitchFamily="18" charset="0"/>
              </a:rPr>
              <a:t> Nano.</a:t>
            </a:r>
            <a:endParaRPr lang="en-US" sz="1800" dirty="0">
              <a:solidFill>
                <a:srgbClr val="2D2D2D"/>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37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3CA0-8E5D-2723-BBC3-F28A879D92A2}"/>
              </a:ext>
            </a:extLst>
          </p:cNvPr>
          <p:cNvSpPr>
            <a:spLocks noGrp="1"/>
          </p:cNvSpPr>
          <p:nvPr>
            <p:ph type="title"/>
          </p:nvPr>
        </p:nvSpPr>
        <p:spPr>
          <a:xfrm>
            <a:off x="457200" y="32396"/>
            <a:ext cx="8229600" cy="1143000"/>
          </a:xfrm>
        </p:spPr>
        <p:txBody>
          <a:bodyPr>
            <a:normAutofit/>
          </a:bodyPr>
          <a:lstStyle/>
          <a:p>
            <a:r>
              <a:rPr lang="en-IN" sz="3200" b="1" dirty="0">
                <a:solidFill>
                  <a:srgbClr val="00206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BCD6551-4554-A17F-D6A3-955BE54C38FF}"/>
              </a:ext>
            </a:extLst>
          </p:cNvPr>
          <p:cNvSpPr>
            <a:spLocks noGrp="1"/>
          </p:cNvSpPr>
          <p:nvPr>
            <p:ph idx="1"/>
          </p:nvPr>
        </p:nvSpPr>
        <p:spPr>
          <a:xfrm>
            <a:off x="76200" y="914400"/>
            <a:ext cx="9067800" cy="6248400"/>
          </a:xfrm>
        </p:spPr>
        <p:txBody>
          <a:bodyPr>
            <a:normAutofit fontScale="25000" lnSpcReduction="20000"/>
          </a:bodyPr>
          <a:lstStyle/>
          <a:p>
            <a:pPr marL="0" indent="0" algn="just">
              <a:buNone/>
            </a:pPr>
            <a:r>
              <a:rPr lang="en-US" sz="8000" b="1" i="0" dirty="0">
                <a:effectLst/>
                <a:latin typeface="Times New Roman" panose="02020603050405020304" pitchFamily="18" charset="0"/>
                <a:cs typeface="Times New Roman" panose="02020603050405020304" pitchFamily="18" charset="0"/>
              </a:rPr>
              <a:t>I. </a:t>
            </a:r>
            <a:r>
              <a:rPr lang="en-US" sz="8000" i="0" dirty="0">
                <a:effectLst/>
                <a:latin typeface="Times New Roman" panose="02020603050405020304" pitchFamily="18" charset="0"/>
                <a:cs typeface="Times New Roman" panose="02020603050405020304" pitchFamily="18" charset="0"/>
              </a:rPr>
              <a:t>In </a:t>
            </a:r>
            <a:r>
              <a:rPr lang="en-US" sz="8000" dirty="0">
                <a:latin typeface="Times New Roman" panose="02020603050405020304" pitchFamily="18" charset="0"/>
                <a:cs typeface="Times New Roman" panose="02020603050405020304" pitchFamily="18" charset="0"/>
              </a:rPr>
              <a:t>biological neural network (BNN’s)</a:t>
            </a:r>
            <a:r>
              <a:rPr lang="en-US" sz="8000" dirty="0">
                <a:solidFill>
                  <a:srgbClr val="0070C0"/>
                </a:solidFill>
                <a:latin typeface="Times New Roman" panose="02020603050405020304" pitchFamily="18" charset="0"/>
                <a:cs typeface="Times New Roman" panose="02020603050405020304" pitchFamily="18" charset="0"/>
              </a:rPr>
              <a:t> (Hasson, </a:t>
            </a:r>
            <a:r>
              <a:rPr lang="en-US" sz="8000" dirty="0" err="1">
                <a:solidFill>
                  <a:srgbClr val="0070C0"/>
                </a:solidFill>
                <a:latin typeface="Times New Roman" panose="02020603050405020304" pitchFamily="18" charset="0"/>
                <a:cs typeface="Times New Roman" panose="02020603050405020304" pitchFamily="18" charset="0"/>
              </a:rPr>
              <a:t>Nastase</a:t>
            </a:r>
            <a:r>
              <a:rPr lang="en-US" sz="8000" dirty="0">
                <a:solidFill>
                  <a:srgbClr val="0070C0"/>
                </a:solidFill>
                <a:latin typeface="Times New Roman" panose="02020603050405020304" pitchFamily="18" charset="0"/>
                <a:cs typeface="Times New Roman" panose="02020603050405020304" pitchFamily="18" charset="0"/>
              </a:rPr>
              <a:t> et al. 2020), </a:t>
            </a:r>
            <a:r>
              <a:rPr lang="en-US" sz="8000" u="sng" dirty="0">
                <a:latin typeface="Times New Roman" panose="02020603050405020304" pitchFamily="18" charset="0"/>
                <a:cs typeface="Times New Roman" panose="02020603050405020304" pitchFamily="18" charset="0"/>
              </a:rPr>
              <a:t>wherein neurons communicate via spikes</a:t>
            </a:r>
            <a:r>
              <a:rPr lang="en-US" sz="8000" dirty="0">
                <a:latin typeface="Times New Roman" panose="02020603050405020304" pitchFamily="18" charset="0"/>
                <a:cs typeface="Times New Roman" panose="02020603050405020304" pitchFamily="18" charset="0"/>
              </a:rPr>
              <a:t>. The membrane potential, in a biological neuron, is produced by various electrochemical mechanisms across the insulating lipid bilayer cell membrane which acts as a leaky capacitor.</a:t>
            </a:r>
          </a:p>
          <a:p>
            <a:pPr marL="0" indent="0" algn="just">
              <a:buNone/>
            </a:pPr>
            <a:r>
              <a:rPr lang="en-US" sz="8000" b="1" i="0" dirty="0">
                <a:effectLst/>
                <a:latin typeface="Times New Roman" panose="02020603050405020304" pitchFamily="18" charset="0"/>
                <a:cs typeface="Times New Roman" panose="02020603050405020304" pitchFamily="18" charset="0"/>
              </a:rPr>
              <a:t>II. </a:t>
            </a:r>
            <a:r>
              <a:rPr lang="en-US" sz="8000" i="0" dirty="0">
                <a:effectLst/>
                <a:latin typeface="Times New Roman" panose="02020603050405020304" pitchFamily="18" charset="0"/>
                <a:cs typeface="Times New Roman" panose="02020603050405020304" pitchFamily="18" charset="0"/>
              </a:rPr>
              <a:t>Nanowires have great potential in integrated circuits, DNA molecules being natural nanowires have been applied for the fabrication of multiple-state memory </a:t>
            </a:r>
            <a:r>
              <a:rPr lang="en-US" sz="8000" i="0" dirty="0" err="1">
                <a:effectLst/>
                <a:latin typeface="Times New Roman" panose="02020603050405020304" pitchFamily="18" charset="0"/>
                <a:cs typeface="Times New Roman" panose="02020603050405020304" pitchFamily="18" charset="0"/>
              </a:rPr>
              <a:t>nanoelectronic</a:t>
            </a:r>
            <a:r>
              <a:rPr lang="en-US" sz="8000" i="0" dirty="0">
                <a:effectLst/>
                <a:latin typeface="Times New Roman" panose="02020603050405020304" pitchFamily="18" charset="0"/>
                <a:cs typeface="Times New Roman" panose="02020603050405020304" pitchFamily="18" charset="0"/>
              </a:rPr>
              <a:t> devices which work on </a:t>
            </a:r>
            <a:r>
              <a:rPr lang="en-US" sz="8000" b="0" i="0" u="sng" strike="noStrike" baseline="0" dirty="0">
                <a:latin typeface="Times New Roman" panose="02020603050405020304" pitchFamily="18" charset="0"/>
                <a:cs typeface="Times New Roman" panose="02020603050405020304" pitchFamily="18" charset="0"/>
              </a:rPr>
              <a:t>Redox-based resistive systems </a:t>
            </a:r>
            <a:r>
              <a:rPr lang="en-US" sz="8000" b="0" i="0" u="none" strike="noStrike" baseline="0" dirty="0">
                <a:latin typeface="Times New Roman" panose="02020603050405020304" pitchFamily="18" charset="0"/>
                <a:cs typeface="Times New Roman" panose="02020603050405020304" pitchFamily="18" charset="0"/>
              </a:rPr>
              <a:t>are one of the most promising </a:t>
            </a:r>
            <a:r>
              <a:rPr lang="en-IN" sz="8000" b="0" i="0" u="none" strike="noStrike" baseline="0" dirty="0">
                <a:latin typeface="Times New Roman" panose="02020603050405020304" pitchFamily="18" charset="0"/>
                <a:cs typeface="Times New Roman" panose="02020603050405020304" pitchFamily="18" charset="0"/>
              </a:rPr>
              <a:t>emerging non-volatile memory technologies </a:t>
            </a:r>
            <a:r>
              <a:rPr lang="da-DK" sz="8000" strike="noStrike" dirty="0">
                <a:solidFill>
                  <a:srgbClr val="0070C0"/>
                </a:solidFill>
                <a:latin typeface="Times New Roman" panose="02020603050405020304" pitchFamily="18" charset="0"/>
                <a:cs typeface="Times New Roman" panose="02020603050405020304" pitchFamily="18" charset="0"/>
              </a:rPr>
              <a:t>(Friedman, McAlpine et al. 2005)</a:t>
            </a:r>
            <a:r>
              <a:rPr lang="en-US" sz="8000" i="0" dirty="0">
                <a:effectLst/>
                <a:latin typeface="Times New Roman" panose="02020603050405020304" pitchFamily="18" charset="0"/>
                <a:cs typeface="Times New Roman" panose="02020603050405020304" pitchFamily="18" charset="0"/>
              </a:rPr>
              <a:t>.</a:t>
            </a:r>
          </a:p>
          <a:p>
            <a:pPr marL="0" indent="0" algn="just">
              <a:buNone/>
            </a:pPr>
            <a:r>
              <a:rPr lang="en-US" sz="8000" b="1" dirty="0">
                <a:latin typeface="Times New Roman" panose="02020603050405020304" pitchFamily="18" charset="0"/>
                <a:cs typeface="Times New Roman" panose="02020603050405020304" pitchFamily="18" charset="0"/>
              </a:rPr>
              <a:t>III.</a:t>
            </a:r>
            <a:r>
              <a:rPr lang="en-US" sz="8000" dirty="0">
                <a:latin typeface="Times New Roman" panose="02020603050405020304" pitchFamily="18" charset="0"/>
                <a:cs typeface="Times New Roman" panose="02020603050405020304" pitchFamily="18" charset="0"/>
              </a:rPr>
              <a:t> The redox state of Cu ions in the Cu–DNA nanowire is switchable using the external biases. The ratio of redox species of Cu ions (Cu1+/Cu2+) can be changed when the </a:t>
            </a:r>
            <a:r>
              <a:rPr lang="en-US" sz="8000" u="sng" dirty="0">
                <a:latin typeface="Times New Roman" panose="02020603050405020304" pitchFamily="18" charset="0"/>
                <a:cs typeface="Times New Roman" panose="02020603050405020304" pitchFamily="18" charset="0"/>
              </a:rPr>
              <a:t>external biases </a:t>
            </a:r>
            <a:r>
              <a:rPr lang="en-US" sz="8000" dirty="0">
                <a:latin typeface="Times New Roman" panose="02020603050405020304" pitchFamily="18" charset="0"/>
                <a:cs typeface="Times New Roman" panose="02020603050405020304" pitchFamily="18" charset="0"/>
              </a:rPr>
              <a:t>exceed the threshold of redox potential of Cu ions, indicating that the Cu–DNA nanowire may exhibit a capacitive effect. </a:t>
            </a:r>
            <a:r>
              <a:rPr lang="en-US" sz="8000" b="1" dirty="0">
                <a:latin typeface="Times New Roman" panose="02020603050405020304" pitchFamily="18" charset="0"/>
                <a:cs typeface="Times New Roman" panose="02020603050405020304" pitchFamily="18" charset="0"/>
              </a:rPr>
              <a:t>Also Cu is most conductive </a:t>
            </a:r>
            <a:r>
              <a:rPr lang="en-IN" sz="8000" b="1" dirty="0">
                <a:effectLst/>
                <a:latin typeface="Times New Roman" panose="02020603050405020304" pitchFamily="18" charset="0"/>
                <a:cs typeface="Times New Roman" panose="02020603050405020304" pitchFamily="18" charset="0"/>
              </a:rPr>
              <a:t>as well as economical, </a:t>
            </a:r>
            <a:r>
              <a:rPr lang="en-US" sz="8000" b="0" i="0" u="none" strike="noStrike" baseline="0" dirty="0">
                <a:latin typeface="Times New Roman" panose="02020603050405020304" pitchFamily="18" charset="0"/>
                <a:cs typeface="Times New Roman" panose="02020603050405020304" pitchFamily="18" charset="0"/>
              </a:rPr>
              <a:t>Cu–DNA molecule exhibit negative differential </a:t>
            </a:r>
            <a:r>
              <a:rPr lang="en-US" sz="8000" dirty="0">
                <a:latin typeface="Times New Roman" panose="02020603050405020304" pitchFamily="18" charset="0"/>
                <a:cs typeface="Times New Roman" panose="02020603050405020304" pitchFamily="18" charset="0"/>
              </a:rPr>
              <a:t>resistance </a:t>
            </a:r>
            <a:r>
              <a:rPr lang="en-US" sz="8000" b="0" i="0" u="none" strike="noStrike" baseline="0" dirty="0">
                <a:latin typeface="Times New Roman" panose="02020603050405020304" pitchFamily="18" charset="0"/>
                <a:cs typeface="Times New Roman" panose="02020603050405020304" pitchFamily="18" charset="0"/>
              </a:rPr>
              <a:t>as a dual memory circuit element (</a:t>
            </a:r>
            <a:r>
              <a:rPr lang="en-US" sz="8000" b="0" i="0" u="none" strike="noStrike" baseline="0" dirty="0" err="1">
                <a:latin typeface="Times New Roman" panose="02020603050405020304" pitchFamily="18" charset="0"/>
                <a:cs typeface="Times New Roman" panose="02020603050405020304" pitchFamily="18" charset="0"/>
              </a:rPr>
              <a:t>memelement</a:t>
            </a:r>
            <a:r>
              <a:rPr lang="en-US" sz="8000" b="0" i="0" u="none" strike="noStrike" baseline="0" dirty="0">
                <a:latin typeface="Times New Roman" panose="02020603050405020304" pitchFamily="18" charset="0"/>
                <a:cs typeface="Times New Roman" panose="02020603050405020304" pitchFamily="18" charset="0"/>
              </a:rPr>
              <a:t>) </a:t>
            </a:r>
            <a:r>
              <a:rPr lang="en-US" sz="8000" strike="noStrike" dirty="0">
                <a:solidFill>
                  <a:srgbClr val="0070C0"/>
                </a:solidFill>
                <a:latin typeface="Times New Roman" panose="02020603050405020304" pitchFamily="18" charset="0"/>
                <a:cs typeface="Times New Roman" panose="02020603050405020304" pitchFamily="18" charset="0"/>
              </a:rPr>
              <a:t>(</a:t>
            </a:r>
            <a:r>
              <a:rPr lang="en-US" sz="8000" strike="noStrike" dirty="0" err="1">
                <a:solidFill>
                  <a:srgbClr val="0070C0"/>
                </a:solidFill>
                <a:latin typeface="Times New Roman" panose="02020603050405020304" pitchFamily="18" charset="0"/>
                <a:cs typeface="Times New Roman" panose="02020603050405020304" pitchFamily="18" charset="0"/>
              </a:rPr>
              <a:t>Gloystein</a:t>
            </a:r>
            <a:r>
              <a:rPr lang="en-US" sz="8000" strike="noStrike" dirty="0">
                <a:solidFill>
                  <a:srgbClr val="0070C0"/>
                </a:solidFill>
                <a:latin typeface="Times New Roman" panose="02020603050405020304" pitchFamily="18" charset="0"/>
                <a:cs typeface="Times New Roman" panose="02020603050405020304" pitchFamily="18" charset="0"/>
              </a:rPr>
              <a:t>, </a:t>
            </a:r>
            <a:r>
              <a:rPr lang="en-US" sz="8000" strike="noStrike" dirty="0" err="1">
                <a:solidFill>
                  <a:srgbClr val="0070C0"/>
                </a:solidFill>
                <a:latin typeface="Times New Roman" panose="02020603050405020304" pitchFamily="18" charset="0"/>
                <a:cs typeface="Times New Roman" panose="02020603050405020304" pitchFamily="18" charset="0"/>
              </a:rPr>
              <a:t>Möller</a:t>
            </a:r>
            <a:r>
              <a:rPr lang="en-US" sz="8000" strike="noStrike" dirty="0">
                <a:solidFill>
                  <a:srgbClr val="0070C0"/>
                </a:solidFill>
                <a:latin typeface="Times New Roman" panose="02020603050405020304" pitchFamily="18" charset="0"/>
                <a:cs typeface="Times New Roman" panose="02020603050405020304" pitchFamily="18" charset="0"/>
              </a:rPr>
              <a:t> et al. 2019)</a:t>
            </a:r>
            <a:r>
              <a:rPr lang="en-US" sz="8000" b="0" i="0" u="none" strike="noStrike" baseline="0" dirty="0">
                <a:solidFill>
                  <a:srgbClr val="0070C0"/>
                </a:solidFill>
                <a:latin typeface="Times New Roman" panose="02020603050405020304" pitchFamily="18" charset="0"/>
                <a:cs typeface="Times New Roman" panose="02020603050405020304" pitchFamily="18" charset="0"/>
              </a:rPr>
              <a:t>.</a:t>
            </a:r>
          </a:p>
          <a:p>
            <a:pPr marL="0" indent="0" algn="just">
              <a:buNone/>
            </a:pPr>
            <a:r>
              <a:rPr lang="en-IN" sz="8000" b="1" dirty="0">
                <a:latin typeface="Times New Roman" panose="02020603050405020304" pitchFamily="18" charset="0"/>
                <a:cs typeface="Times New Roman" panose="02020603050405020304" pitchFamily="18" charset="0"/>
              </a:rPr>
              <a:t>IV. </a:t>
            </a:r>
            <a:r>
              <a:rPr lang="en-US" sz="8000" dirty="0">
                <a:latin typeface="Times New Roman" panose="02020603050405020304" pitchFamily="18" charset="0"/>
                <a:cs typeface="Times New Roman" panose="02020603050405020304" pitchFamily="18" charset="0"/>
              </a:rPr>
              <a:t>Mimicking BNN’s, m</a:t>
            </a:r>
            <a:r>
              <a:rPr lang="en-IN" sz="8000" dirty="0" err="1">
                <a:latin typeface="Times New Roman" panose="02020603050405020304" pitchFamily="18" charset="0"/>
                <a:cs typeface="Times New Roman" panose="02020603050405020304" pitchFamily="18" charset="0"/>
              </a:rPr>
              <a:t>emristive</a:t>
            </a:r>
            <a:r>
              <a:rPr lang="en-IN" sz="8000" dirty="0">
                <a:latin typeface="Times New Roman" panose="02020603050405020304" pitchFamily="18" charset="0"/>
                <a:cs typeface="Times New Roman" panose="02020603050405020304" pitchFamily="18" charset="0"/>
              </a:rPr>
              <a:t> systems </a:t>
            </a:r>
            <a:r>
              <a:rPr lang="en-US" sz="8000" dirty="0">
                <a:latin typeface="Times New Roman" panose="02020603050405020304" pitchFamily="18" charset="0"/>
                <a:cs typeface="Times New Roman" panose="02020603050405020304" pitchFamily="18" charset="0"/>
              </a:rPr>
              <a:t>can be used in digital logic as programmable switches in switching blocks. </a:t>
            </a:r>
            <a:r>
              <a:rPr lang="en-US" sz="8000" b="1" dirty="0">
                <a:latin typeface="Times New Roman" panose="02020603050405020304" pitchFamily="18" charset="0"/>
                <a:cs typeface="Times New Roman" panose="02020603050405020304" pitchFamily="18" charset="0"/>
              </a:rPr>
              <a:t>Herein, we demonstrate that the resistance of Cu-DNA depends on the “history” of applied voltage or currents; that is, Cu-DNA behaves as a </a:t>
            </a:r>
            <a:r>
              <a:rPr lang="en-US" sz="8000" b="1" dirty="0" err="1">
                <a:latin typeface="Times New Roman" panose="02020603050405020304" pitchFamily="18" charset="0"/>
                <a:cs typeface="Times New Roman" panose="02020603050405020304" pitchFamily="18" charset="0"/>
              </a:rPr>
              <a:t>memristive</a:t>
            </a:r>
            <a:r>
              <a:rPr lang="en-US" sz="8000" b="1" dirty="0">
                <a:latin typeface="Times New Roman" panose="02020603050405020304" pitchFamily="18" charset="0"/>
                <a:cs typeface="Times New Roman" panose="02020603050405020304" pitchFamily="18" charset="0"/>
              </a:rPr>
              <a:t> computing </a:t>
            </a:r>
            <a:r>
              <a:rPr lang="en-IN" sz="8000" b="1" dirty="0">
                <a:latin typeface="Times New Roman" panose="02020603050405020304" pitchFamily="18" charset="0"/>
                <a:cs typeface="Times New Roman" panose="02020603050405020304" pitchFamily="18" charset="0"/>
              </a:rPr>
              <a:t>system.</a:t>
            </a:r>
          </a:p>
          <a:p>
            <a:pPr marL="0" indent="0" algn="just">
              <a:buNone/>
            </a:pPr>
            <a:endParaRPr lang="en-IN" sz="3600" dirty="0">
              <a:latin typeface="Times New Roman" panose="02020603050405020304" pitchFamily="18" charset="0"/>
              <a:cs typeface="Times New Roman" panose="02020603050405020304" pitchFamily="18" charset="0"/>
            </a:endParaRPr>
          </a:p>
          <a:p>
            <a:pPr marL="0" indent="0" algn="just">
              <a:buNone/>
            </a:pPr>
            <a:endParaRPr lang="en-IN" sz="5600" dirty="0">
              <a:latin typeface="Times New Roman" panose="02020603050405020304" pitchFamily="18" charset="0"/>
              <a:cs typeface="Times New Roman" panose="02020603050405020304" pitchFamily="18" charset="0"/>
            </a:endParaRPr>
          </a:p>
          <a:p>
            <a:pPr marL="0" indent="0" algn="just">
              <a:buNone/>
            </a:pPr>
            <a:r>
              <a:rPr lang="en-US" sz="5600" b="1" i="0" dirty="0">
                <a:solidFill>
                  <a:srgbClr val="FF0000"/>
                </a:solidFill>
                <a:effectLst/>
                <a:latin typeface="Times New Roman" panose="02020603050405020304" pitchFamily="18" charset="0"/>
                <a:cs typeface="Times New Roman" panose="02020603050405020304" pitchFamily="18" charset="0"/>
              </a:rPr>
              <a:t>Background study:</a:t>
            </a:r>
          </a:p>
          <a:p>
            <a:pPr marL="0" indent="0" algn="just">
              <a:buNone/>
            </a:pPr>
            <a:r>
              <a:rPr lang="en-US" sz="5600" b="0" i="0" dirty="0">
                <a:solidFill>
                  <a:srgbClr val="FF0000"/>
                </a:solidFill>
                <a:effectLst/>
                <a:latin typeface="Times New Roman" panose="02020603050405020304" pitchFamily="18" charset="0"/>
                <a:cs typeface="Times New Roman" panose="02020603050405020304" pitchFamily="18" charset="0"/>
              </a:rPr>
              <a:t>(Among other metals ions, such as Co and Zn ions, nickel ions provide efficient capacity for DNA to pass electrons through its core. Nickel ion (II) is stable in solution and is able to resist changes in environmental condition. As reported previously, nickel ions can be chelated between paired bases in duplex DNA by replacing </a:t>
            </a:r>
            <a:r>
              <a:rPr lang="en-US" sz="5600" b="0" i="0" dirty="0" err="1">
                <a:solidFill>
                  <a:srgbClr val="FF0000"/>
                </a:solidFill>
                <a:effectLst/>
                <a:latin typeface="Times New Roman" panose="02020603050405020304" pitchFamily="18" charset="0"/>
                <a:cs typeface="Times New Roman" panose="02020603050405020304" pitchFamily="18" charset="0"/>
              </a:rPr>
              <a:t>imino</a:t>
            </a:r>
            <a:r>
              <a:rPr lang="en-US" sz="5600" b="0" i="0" dirty="0">
                <a:solidFill>
                  <a:srgbClr val="FF0000"/>
                </a:solidFill>
                <a:effectLst/>
                <a:latin typeface="Times New Roman" panose="02020603050405020304" pitchFamily="18" charset="0"/>
                <a:cs typeface="Times New Roman" panose="02020603050405020304" pitchFamily="18" charset="0"/>
              </a:rPr>
              <a:t> protons of G and T bases and form stable structures under alkali conditions (pH ≥ 8.5))</a:t>
            </a:r>
            <a:r>
              <a:rPr lang="fr-FR" sz="5600" dirty="0">
                <a:solidFill>
                  <a:srgbClr val="FF0000"/>
                </a:solidFill>
                <a:effectLst/>
                <a:latin typeface="Times New Roman" panose="02020603050405020304" pitchFamily="18" charset="0"/>
                <a:cs typeface="Times New Roman" panose="02020603050405020304" pitchFamily="18" charset="0"/>
              </a:rPr>
              <a:t>(Chu, Lai et al. 2017)</a:t>
            </a:r>
            <a:endParaRPr lang="en-US" sz="56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02390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D90C-508C-3147-F6CB-971A38FA1F3B}"/>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Market Analysis</a:t>
            </a:r>
          </a:p>
        </p:txBody>
      </p:sp>
      <p:sp>
        <p:nvSpPr>
          <p:cNvPr id="3" name="Content Placeholder 2">
            <a:extLst>
              <a:ext uri="{FF2B5EF4-FFF2-40B4-BE49-F238E27FC236}">
                <a16:creationId xmlns:a16="http://schemas.microsoft.com/office/drawing/2014/main" id="{64822E65-4181-EA60-8012-CFC0DD377164}"/>
              </a:ext>
            </a:extLst>
          </p:cNvPr>
          <p:cNvSpPr>
            <a:spLocks noGrp="1"/>
          </p:cNvSpPr>
          <p:nvPr>
            <p:ph idx="1"/>
          </p:nvPr>
        </p:nvSpPr>
        <p:spPr>
          <a:xfrm>
            <a:off x="457200" y="1524000"/>
            <a:ext cx="8305800" cy="4648200"/>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dna</a:t>
            </a:r>
            <a:r>
              <a:rPr lang="en-IN" sz="2400" dirty="0">
                <a:latin typeface="Times New Roman" panose="02020603050405020304" pitchFamily="18" charset="0"/>
                <a:cs typeface="Times New Roman" panose="02020603050405020304" pitchFamily="18" charset="0"/>
              </a:rPr>
              <a:t> template and the Cu-</a:t>
            </a:r>
            <a:r>
              <a:rPr lang="en-IN" sz="2400" dirty="0" err="1">
                <a:latin typeface="Times New Roman" panose="02020603050405020304" pitchFamily="18" charset="0"/>
                <a:cs typeface="Times New Roman" panose="02020603050405020304" pitchFamily="18" charset="0"/>
              </a:rPr>
              <a:t>dna</a:t>
            </a:r>
            <a:r>
              <a:rPr lang="en-IN" sz="2400" dirty="0">
                <a:latin typeface="Times New Roman" panose="02020603050405020304" pitchFamily="18" charset="0"/>
                <a:cs typeface="Times New Roman" panose="02020603050405020304" pitchFamily="18" charset="0"/>
              </a:rPr>
              <a:t> can be obtained from DNA lab.</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fabrication of Cu-DNA with the device will be done in Nanofabrication lab.</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I-V characteristics of the device will be studied.</a:t>
            </a:r>
          </a:p>
          <a:p>
            <a:pPr marL="0" indent="0">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characteristics will be implemented to a pattern recognition based SNN framework (codes) for AI applications like autonomous driver sensors and object detection and the accuracy for effective implementation can be studied.</a:t>
            </a:r>
          </a:p>
        </p:txBody>
      </p:sp>
    </p:spTree>
    <p:extLst>
      <p:ext uri="{BB962C8B-B14F-4D97-AF65-F5344CB8AC3E}">
        <p14:creationId xmlns:p14="http://schemas.microsoft.com/office/powerpoint/2010/main" val="47709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E0B1-E30E-4C8F-34F6-F12B346AAA4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Study of Read &amp; Write speeds</a:t>
            </a:r>
          </a:p>
        </p:txBody>
      </p:sp>
      <p:sp>
        <p:nvSpPr>
          <p:cNvPr id="3" name="Content Placeholder 2">
            <a:extLst>
              <a:ext uri="{FF2B5EF4-FFF2-40B4-BE49-F238E27FC236}">
                <a16:creationId xmlns:a16="http://schemas.microsoft.com/office/drawing/2014/main" id="{CA315853-5407-6EDA-3FC5-1391DFF70520}"/>
              </a:ext>
            </a:extLst>
          </p:cNvPr>
          <p:cNvSpPr>
            <a:spLocks noGrp="1"/>
          </p:cNvSpPr>
          <p:nvPr>
            <p:ph idx="1"/>
          </p:nvPr>
        </p:nvSpPr>
        <p:spPr>
          <a:xfrm>
            <a:off x="457200" y="1371600"/>
            <a:ext cx="8305800" cy="5410200"/>
          </a:xfrm>
        </p:spPr>
        <p:txBody>
          <a:bodyPr>
            <a:noAutofit/>
          </a:bodyPr>
          <a:lstStyle/>
          <a:p>
            <a:pPr marL="0" indent="0">
              <a:buNone/>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Writing Process: </a:t>
            </a:r>
            <a:r>
              <a:rPr lang="en-US" sz="1600" dirty="0">
                <a:latin typeface="Times New Roman" panose="02020603050405020304" pitchFamily="18" charset="0"/>
                <a:cs typeface="Times New Roman" panose="02020603050405020304" pitchFamily="18" charset="0"/>
              </a:rPr>
              <a:t>During the writing process, a voltage of 0.6 V is applied to the device for a specific period of time (</a:t>
            </a:r>
            <a:r>
              <a:rPr lang="en-US" sz="1600" dirty="0" err="1">
                <a:latin typeface="Times New Roman" panose="02020603050405020304" pitchFamily="18" charset="0"/>
                <a:cs typeface="Times New Roman" panose="02020603050405020304" pitchFamily="18" charset="0"/>
              </a:rPr>
              <a:t>tw</a:t>
            </a:r>
            <a:r>
              <a:rPr lang="en-US" sz="1600" dirty="0">
                <a:latin typeface="Times New Roman" panose="02020603050405020304" pitchFamily="18" charset="0"/>
                <a:cs typeface="Times New Roman" panose="02020603050405020304" pitchFamily="18" charset="0"/>
              </a:rPr>
              <a:t>). This process involves applying a voltage to the device to set its state.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Reading Process: </a:t>
            </a:r>
            <a:r>
              <a:rPr lang="en-US" sz="1600" dirty="0">
                <a:latin typeface="Times New Roman" panose="02020603050405020304" pitchFamily="18" charset="0"/>
                <a:cs typeface="Times New Roman" panose="02020603050405020304" pitchFamily="18" charset="0"/>
              </a:rPr>
              <a:t>The reading process is slightly different. Here, the supplied voltage is gradually increased from 0 V to 0.1 V over a ramp-up time (tr). Once this voltage is reached, the device's current is continuously monitored at the same reading voltage. This process is used to measure the device's resistance state.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Change in Current States:</a:t>
            </a:r>
            <a:r>
              <a:rPr lang="en-US" sz="1600" dirty="0">
                <a:latin typeface="Times New Roman" panose="02020603050405020304" pitchFamily="18" charset="0"/>
                <a:cs typeface="Times New Roman" panose="02020603050405020304" pitchFamily="18" charset="0"/>
              </a:rPr>
              <a:t> By altering the duration of the writing period (</a:t>
            </a:r>
            <a:r>
              <a:rPr lang="en-US" sz="1600" dirty="0" err="1">
                <a:latin typeface="Times New Roman" panose="02020603050405020304" pitchFamily="18" charset="0"/>
                <a:cs typeface="Times New Roman" panose="02020603050405020304" pitchFamily="18" charset="0"/>
              </a:rPr>
              <a:t>tw</a:t>
            </a:r>
            <a:r>
              <a:rPr lang="en-US" sz="1600" dirty="0">
                <a:latin typeface="Times New Roman" panose="02020603050405020304" pitchFamily="18" charset="0"/>
                <a:cs typeface="Times New Roman" panose="02020603050405020304" pitchFamily="18" charset="0"/>
              </a:rPr>
              <a:t>), the current states of the Cu-DNA nanowire device can be changed. However, an interesting observation is made that after 300 seconds of current reading, the current states derived from different writing times converge to the same level.</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Resistance States: </a:t>
            </a:r>
            <a:r>
              <a:rPr lang="en-US" sz="1600" dirty="0">
                <a:latin typeface="Times New Roman" panose="02020603050405020304" pitchFamily="18" charset="0"/>
                <a:cs typeface="Times New Roman" panose="02020603050405020304" pitchFamily="18" charset="0"/>
              </a:rPr>
              <a:t>The different current states, achieved through varying writing periods, correspond to different levels of resistance in the Cu-DNA nanowire device. This means that the resistance state of the device can be controlled by adjusting the duration of the applied voltage during the writing process.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4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1A56-F371-2674-047C-79B12FD361C5}"/>
              </a:ext>
            </a:extLst>
          </p:cNvPr>
          <p:cNvSpPr>
            <a:spLocks noGrp="1"/>
          </p:cNvSpPr>
          <p:nvPr>
            <p:ph type="title"/>
          </p:nvPr>
        </p:nvSpPr>
        <p:spPr>
          <a:xfrm>
            <a:off x="304800" y="0"/>
            <a:ext cx="8382000" cy="838200"/>
          </a:xfrm>
        </p:spPr>
        <p:txBody>
          <a:bodyPr>
            <a:normAutofit/>
          </a:bodyPr>
          <a:lstStyle/>
          <a:p>
            <a:r>
              <a:rPr lang="en-IN" sz="3600" dirty="0">
                <a:latin typeface="Times New Roman" panose="02020603050405020304" pitchFamily="18" charset="0"/>
                <a:cs typeface="Times New Roman" panose="02020603050405020304" pitchFamily="18" charset="0"/>
              </a:rPr>
              <a:t>Questions posed</a:t>
            </a:r>
          </a:p>
        </p:txBody>
      </p:sp>
      <p:sp>
        <p:nvSpPr>
          <p:cNvPr id="3" name="Content Placeholder 2">
            <a:extLst>
              <a:ext uri="{FF2B5EF4-FFF2-40B4-BE49-F238E27FC236}">
                <a16:creationId xmlns:a16="http://schemas.microsoft.com/office/drawing/2014/main" id="{B32E856D-C86A-841E-C72D-F533481FB39D}"/>
              </a:ext>
            </a:extLst>
          </p:cNvPr>
          <p:cNvSpPr>
            <a:spLocks noGrp="1"/>
          </p:cNvSpPr>
          <p:nvPr>
            <p:ph idx="1"/>
          </p:nvPr>
        </p:nvSpPr>
        <p:spPr>
          <a:xfrm>
            <a:off x="457200" y="838200"/>
            <a:ext cx="8229600" cy="5943600"/>
          </a:xfrm>
        </p:spPr>
        <p:txBody>
          <a:bodyPr>
            <a:normAutofit/>
          </a:bodyPr>
          <a:lstStyle/>
          <a:p>
            <a:r>
              <a:rPr lang="en-IN" sz="2000" dirty="0">
                <a:solidFill>
                  <a:srgbClr val="FF0000"/>
                </a:solidFill>
                <a:latin typeface="Times New Roman" panose="02020603050405020304" pitchFamily="18" charset="0"/>
                <a:cs typeface="Times New Roman" panose="02020603050405020304" pitchFamily="18" charset="0"/>
              </a:rPr>
              <a:t>In what form the Cu will be made to react with DNA?</a:t>
            </a:r>
          </a:p>
          <a:p>
            <a:pPr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 is made to go through an ionic reaction with DNA, </a:t>
            </a:r>
            <a:r>
              <a:rPr lang="en-US" sz="2000" b="0" i="0" dirty="0">
                <a:solidFill>
                  <a:srgbClr val="374151"/>
                </a:solidFill>
                <a:effectLst/>
                <a:latin typeface="Times New Roman" panose="02020603050405020304" pitchFamily="18" charset="0"/>
                <a:cs typeface="Times New Roman" panose="02020603050405020304" pitchFamily="18" charset="0"/>
              </a:rPr>
              <a:t>In metal ion-chelated DNA (M-DNA), metal ions are involved in the formation of a </a:t>
            </a:r>
            <a:r>
              <a:rPr lang="en-US" sz="2000" b="1" i="0" dirty="0">
                <a:solidFill>
                  <a:srgbClr val="374151"/>
                </a:solidFill>
                <a:effectLst/>
                <a:latin typeface="Times New Roman" panose="02020603050405020304" pitchFamily="18" charset="0"/>
                <a:cs typeface="Times New Roman" panose="02020603050405020304" pitchFamily="18" charset="0"/>
              </a:rPr>
              <a:t>coordinate complex.</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metal ions specifically interact with the </a:t>
            </a:r>
            <a:r>
              <a:rPr lang="en-US" sz="2000" b="1" i="0" dirty="0">
                <a:solidFill>
                  <a:srgbClr val="374151"/>
                </a:solidFill>
                <a:effectLst/>
                <a:latin typeface="Times New Roman" panose="02020603050405020304" pitchFamily="18" charset="0"/>
                <a:cs typeface="Times New Roman" panose="02020603050405020304" pitchFamily="18" charset="0"/>
              </a:rPr>
              <a:t>N3 position of thymine </a:t>
            </a:r>
            <a:r>
              <a:rPr lang="en-US" sz="2000" b="0" i="0" dirty="0">
                <a:solidFill>
                  <a:srgbClr val="374151"/>
                </a:solidFill>
                <a:effectLst/>
                <a:latin typeface="Times New Roman" panose="02020603050405020304" pitchFamily="18" charset="0"/>
                <a:cs typeface="Times New Roman" panose="02020603050405020304" pitchFamily="18" charset="0"/>
              </a:rPr>
              <a:t>and </a:t>
            </a:r>
            <a:r>
              <a:rPr lang="en-US" sz="2000" b="1" i="0" dirty="0">
                <a:solidFill>
                  <a:srgbClr val="374151"/>
                </a:solidFill>
                <a:effectLst/>
                <a:latin typeface="Times New Roman" panose="02020603050405020304" pitchFamily="18" charset="0"/>
                <a:cs typeface="Times New Roman" panose="02020603050405020304" pitchFamily="18" charset="0"/>
              </a:rPr>
              <a:t>the N1 position of guanine</a:t>
            </a:r>
            <a:r>
              <a:rPr lang="en-US" sz="2000" b="0" i="0" dirty="0">
                <a:solidFill>
                  <a:srgbClr val="37415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This interaction occurs by replacing the </a:t>
            </a:r>
            <a:r>
              <a:rPr lang="en-US" sz="2000" b="0" i="0" dirty="0" err="1">
                <a:solidFill>
                  <a:srgbClr val="374151"/>
                </a:solidFill>
                <a:effectLst/>
                <a:latin typeface="Times New Roman" panose="02020603050405020304" pitchFamily="18" charset="0"/>
                <a:cs typeface="Times New Roman" panose="02020603050405020304" pitchFamily="18" charset="0"/>
              </a:rPr>
              <a:t>imino</a:t>
            </a:r>
            <a:r>
              <a:rPr lang="en-US" sz="2000" b="0" i="0" dirty="0">
                <a:solidFill>
                  <a:srgbClr val="374151"/>
                </a:solidFill>
                <a:effectLst/>
                <a:latin typeface="Times New Roman" panose="02020603050405020304" pitchFamily="18" charset="0"/>
                <a:cs typeface="Times New Roman" panose="02020603050405020304" pitchFamily="18" charset="0"/>
              </a:rPr>
              <a:t> protons at these positions .</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To facilitate this coordination between metal ions and DNA bases, M-DNA synthesis is carried out under an alkaline environment, typically around pH 9.</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alkaline environment is necessary to deprotonate the thymine and guanine bases, making them available for coordination with the metal ions.</a:t>
            </a:r>
            <a:endParaRPr lang="en-IN" sz="2000" dirty="0">
              <a:solidFill>
                <a:srgbClr val="FF0000"/>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Can we directly obtain Cu-DNA outside lab?</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Yes, it can be procured from DNA labs.</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       </a:t>
            </a:r>
          </a:p>
          <a:p>
            <a:pPr marL="0" indent="0">
              <a:buNone/>
            </a:pPr>
            <a:endParaRPr lang="en-IN" sz="2000" dirty="0">
              <a:solidFill>
                <a:srgbClr val="FF0000"/>
              </a:solidFill>
              <a:latin typeface="Times New Roman" panose="02020603050405020304" pitchFamily="18" charset="0"/>
              <a:cs typeface="Times New Roman" panose="02020603050405020304" pitchFamily="18" charset="0"/>
            </a:endParaRPr>
          </a:p>
          <a:p>
            <a:pPr marL="0" indent="0">
              <a:buNone/>
            </a:pPr>
            <a:endParaRPr lang="en-IN" sz="2000" dirty="0">
              <a:solidFill>
                <a:srgbClr val="FF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48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1E8C-3CA7-10C4-3024-A4C3CCB3430A}"/>
              </a:ext>
            </a:extLst>
          </p:cNvPr>
          <p:cNvSpPr>
            <a:spLocks noGrp="1"/>
          </p:cNvSpPr>
          <p:nvPr>
            <p:ph type="title"/>
          </p:nvPr>
        </p:nvSpPr>
        <p:spPr>
          <a:xfrm>
            <a:off x="228600" y="0"/>
            <a:ext cx="8229600" cy="1143000"/>
          </a:xfrm>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hlinkClick r:id="rId2"/>
              </a:rPr>
              <a:t>DNA linkers</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15C55BC-0060-2FA3-25D3-E6AE36AF0666}"/>
              </a:ext>
            </a:extLst>
          </p:cNvPr>
          <p:cNvSpPr>
            <a:spLocks noGrp="1" noChangeArrowheads="1"/>
          </p:cNvSpPr>
          <p:nvPr>
            <p:ph idx="1"/>
          </p:nvPr>
        </p:nvSpPr>
        <p:spPr bwMode="auto">
          <a:xfrm>
            <a:off x="152400" y="490385"/>
            <a:ext cx="8839200" cy="655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DNA Sequences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Three single-stranded DNA sequences were synthesized for the purpose of immobilizing a double-stranded DNA between gold electrodes. These sequences were named T5, T3, and T53.</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Thiol Group Labeling</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T5 and T3 oligonucleotides were labeled with thiol groups on opposite ends using specific chemical methods.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Complementary Sequences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T5 is complementary to one end of T53, while T3 is complementary to the other end of T53. When mixed in equimolar ratios with T53 in a sodium chloride (NaCl) solution, they form an 18-base double-stranded DNA.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Immobilization Process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Double-stranded DNA was immobilized in the break junction by reacting the T3-T5-T53 complex with the gold electrodes. This reaction occurred at a 5 micromolar concentration in a phosphate buffer solution at room temperature for 2 hours.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of 6-Mercapto-1-Hexanol (MCH)</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surface was further treated with a 1-millimolar solution of 6-mercapto-1-hexanol (MCH). MCH is known to react with gold surfaces to form a self-assembled monolayer. This treatment helps minimize nonspecific DNA-gold interactions and removes non-covalently bound DNA.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XPS Analysis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X-ray photoelectron spectroscopy (XPS) was used to determine the relative grafting density of the oligonucleotides on the gold surfaces. The table summarizes the atomic composition of gold surfaces exposed to T3 alone (DNA) and T3 followed by MCH (DNA+MCH). The decrease in nitrogen and phosphate composition after MCH treatment confirmed the displacement of non-covalently bound DNA.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essence, the text describes the synthesis and immobilization of DNA sequences on gold electrodes, the use of 6-mercapto-1-hexanol to enhance the bonding and minimize non-specific interactions, and the characterization of the DNA monolayers on the gold surfaces using XPS analysis.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9FCC-45E3-71D7-85C3-473C227F58D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Specific Application Process</a:t>
            </a:r>
          </a:p>
        </p:txBody>
      </p:sp>
      <p:sp>
        <p:nvSpPr>
          <p:cNvPr id="3" name="Content Placeholder 2">
            <a:extLst>
              <a:ext uri="{FF2B5EF4-FFF2-40B4-BE49-F238E27FC236}">
                <a16:creationId xmlns:a16="http://schemas.microsoft.com/office/drawing/2014/main" id="{DB51A20D-F160-503E-C5B7-2E986B528906}"/>
              </a:ext>
            </a:extLst>
          </p:cNvPr>
          <p:cNvSpPr>
            <a:spLocks noGrp="1"/>
          </p:cNvSpPr>
          <p:nvPr>
            <p:ph idx="1"/>
          </p:nvPr>
        </p:nvSpPr>
        <p:spPr/>
        <p:txBody>
          <a:bodyPr>
            <a:normAutofit fontScale="70000" lnSpcReduction="20000"/>
          </a:bodyPr>
          <a:lstStyle/>
          <a:p>
            <a:pPr algn="l"/>
            <a:br>
              <a:rPr lang="en-IN" b="0" i="0" dirty="0">
                <a:solidFill>
                  <a:srgbClr val="374151"/>
                </a:solidFill>
                <a:effectLst/>
                <a:latin typeface="Times New Roman" panose="02020603050405020304" pitchFamily="18" charset="0"/>
                <a:cs typeface="Times New Roman" panose="02020603050405020304" pitchFamily="18" charset="0"/>
              </a:rPr>
            </a:br>
            <a:r>
              <a:rPr lang="en-IN" b="0" i="0" dirty="0">
                <a:solidFill>
                  <a:srgbClr val="374151"/>
                </a:solidFill>
                <a:effectLst/>
                <a:latin typeface="Times New Roman" panose="02020603050405020304" pitchFamily="18" charset="0"/>
                <a:cs typeface="Times New Roman" panose="02020603050405020304" pitchFamily="18" charset="0"/>
              </a:rPr>
              <a:t>Our device excels for the following reasons:</a:t>
            </a:r>
          </a:p>
          <a:p>
            <a:pPr algn="l">
              <a:buFont typeface="+mj-lt"/>
              <a:buAutoNum type="arabicPeriod"/>
            </a:pPr>
            <a:r>
              <a:rPr lang="en-IN" b="0" i="0" dirty="0">
                <a:solidFill>
                  <a:srgbClr val="374151"/>
                </a:solidFill>
                <a:effectLst/>
                <a:latin typeface="Times New Roman" panose="02020603050405020304" pitchFamily="18" charset="0"/>
                <a:cs typeface="Times New Roman" panose="02020603050405020304" pitchFamily="18" charset="0"/>
              </a:rPr>
              <a:t>Bio-compatibility: It's made from organic molecules, ensuring bio-compatibility.</a:t>
            </a:r>
          </a:p>
          <a:p>
            <a:pPr algn="l">
              <a:buFont typeface="+mj-lt"/>
              <a:buAutoNum type="arabicPeriod"/>
            </a:pPr>
            <a:r>
              <a:rPr lang="en-IN" b="0" i="0" dirty="0">
                <a:solidFill>
                  <a:srgbClr val="374151"/>
                </a:solidFill>
                <a:effectLst/>
                <a:latin typeface="Times New Roman" panose="02020603050405020304" pitchFamily="18" charset="0"/>
                <a:cs typeface="Times New Roman" panose="02020603050405020304" pitchFamily="18" charset="0"/>
              </a:rPr>
              <a:t>DNA Template: Utilizes DNA as a template, offering immense storage potential (1 gm of DNA equals millions of gigabytes).</a:t>
            </a:r>
          </a:p>
          <a:p>
            <a:pPr algn="l">
              <a:buFont typeface="+mj-lt"/>
              <a:buAutoNum type="arabicPeriod"/>
            </a:pPr>
            <a:r>
              <a:rPr lang="en-IN" b="0" i="0" dirty="0">
                <a:solidFill>
                  <a:srgbClr val="374151"/>
                </a:solidFill>
                <a:effectLst/>
                <a:latin typeface="Times New Roman" panose="02020603050405020304" pitchFamily="18" charset="0"/>
                <a:cs typeface="Times New Roman" panose="02020603050405020304" pitchFamily="18" charset="0"/>
              </a:rPr>
              <a:t>Industry Revolution: Has the potential to revolutionize nanofabricated devices, enabling vast data storage in a tiny space.</a:t>
            </a:r>
          </a:p>
          <a:p>
            <a:pPr marL="0" indent="0" algn="l">
              <a:buNone/>
            </a:pPr>
            <a:endParaRPr lang="en-IN" b="0" i="0" dirty="0">
              <a:solidFill>
                <a:srgbClr val="374151"/>
              </a:solidFill>
              <a:effectLst/>
              <a:latin typeface="Times New Roman" panose="02020603050405020304" pitchFamily="18" charset="0"/>
              <a:cs typeface="Times New Roman" panose="02020603050405020304" pitchFamily="18" charset="0"/>
            </a:endParaRPr>
          </a:p>
          <a:p>
            <a:pPr algn="l"/>
            <a:r>
              <a:rPr lang="en-IN" b="0" i="0" dirty="0">
                <a:solidFill>
                  <a:srgbClr val="374151"/>
                </a:solidFill>
                <a:effectLst/>
                <a:latin typeface="Times New Roman" panose="02020603050405020304" pitchFamily="18" charset="0"/>
                <a:cs typeface="Times New Roman" panose="02020603050405020304" pitchFamily="18" charset="0"/>
              </a:rPr>
              <a:t>Additionally, in areas like pattern recognition, failure tolerance, and cognitive tasks, simple organisms outperform supercomputers. A Cu-DNA-based SNN framework can enhance energy efficiency and provide extensive storage space.</a:t>
            </a:r>
          </a:p>
        </p:txBody>
      </p:sp>
    </p:spTree>
    <p:extLst>
      <p:ext uri="{BB962C8B-B14F-4D97-AF65-F5344CB8AC3E}">
        <p14:creationId xmlns:p14="http://schemas.microsoft.com/office/powerpoint/2010/main" val="2857168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0141-56B6-C259-E5E2-F6839F61C2BC}"/>
              </a:ext>
            </a:extLst>
          </p:cNvPr>
          <p:cNvSpPr>
            <a:spLocks noGrp="1"/>
          </p:cNvSpPr>
          <p:nvPr>
            <p:ph type="title"/>
          </p:nvPr>
        </p:nvSpPr>
        <p:spPr>
          <a:xfrm>
            <a:off x="228600" y="160337"/>
            <a:ext cx="8839200" cy="1143000"/>
          </a:xfrm>
        </p:spPr>
        <p:txBody>
          <a:bodyPr>
            <a:normAutofit/>
          </a:bodyPr>
          <a:lstStyle/>
          <a:p>
            <a:r>
              <a:rPr lang="en-IN" sz="2800" dirty="0">
                <a:latin typeface="Times New Roman" panose="02020603050405020304" pitchFamily="18" charset="0"/>
                <a:cs typeface="Times New Roman" panose="02020603050405020304" pitchFamily="18" charset="0"/>
              </a:rPr>
              <a:t>Testing for AI Applications involving Pattern recognition</a:t>
            </a:r>
          </a:p>
        </p:txBody>
      </p:sp>
      <p:pic>
        <p:nvPicPr>
          <p:cNvPr id="5" name="Content Placeholder 4">
            <a:extLst>
              <a:ext uri="{FF2B5EF4-FFF2-40B4-BE49-F238E27FC236}">
                <a16:creationId xmlns:a16="http://schemas.microsoft.com/office/drawing/2014/main" id="{F110FB07-35F9-ABBB-FDA3-44F2131DC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752600"/>
            <a:ext cx="4597400" cy="3124200"/>
          </a:xfrm>
        </p:spPr>
      </p:pic>
      <p:sp>
        <p:nvSpPr>
          <p:cNvPr id="6" name="TextBox 5">
            <a:extLst>
              <a:ext uri="{FF2B5EF4-FFF2-40B4-BE49-F238E27FC236}">
                <a16:creationId xmlns:a16="http://schemas.microsoft.com/office/drawing/2014/main" id="{0E1B02C7-88FF-4B05-ADF9-9C7D76A637FB}"/>
              </a:ext>
            </a:extLst>
          </p:cNvPr>
          <p:cNvSpPr txBox="1"/>
          <p:nvPr/>
        </p:nvSpPr>
        <p:spPr>
          <a:xfrm>
            <a:off x="228600" y="1066801"/>
            <a:ext cx="4800600" cy="590931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Most to the AI applications need huge amount of training data, large storage space will boom the productivity of all AI applications, for testing pattern based AI applications using CU-DNA following can be done:</a:t>
            </a: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Fabricate the Cu-DNA chip</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Study the I-V characteristics of the chip in IITBNF lab.</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Implement the characteristic parameters to pattern recognition - Spiking neural Networks based computational architecture to study its implementation to check</a:t>
            </a:r>
            <a:r>
              <a:rPr lang="en-US" dirty="0">
                <a:latin typeface="Times New Roman" panose="02020603050405020304" pitchFamily="18" charset="0"/>
                <a:cs typeface="Times New Roman" panose="02020603050405020304" pitchFamily="18" charset="0"/>
              </a:rPr>
              <a:t> the requirements on particular </a:t>
            </a:r>
            <a:r>
              <a:rPr lang="en-US" dirty="0" err="1">
                <a:latin typeface="Times New Roman" panose="02020603050405020304" pitchFamily="18" charset="0"/>
                <a:cs typeface="Times New Roman" panose="02020603050405020304" pitchFamily="18" charset="0"/>
              </a:rPr>
              <a:t>memristive</a:t>
            </a:r>
            <a:r>
              <a:rPr lang="en-US" dirty="0">
                <a:latin typeface="Times New Roman" panose="02020603050405020304" pitchFamily="18" charset="0"/>
                <a:cs typeface="Times New Roman" panose="02020603050405020304" pitchFamily="18" charset="0"/>
              </a:rPr>
              <a:t> device properties, such as I-V linearity, switching time, retention, number of states, time-dependency, and device variability.</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Conclude the implementation of Cu-DNA based SNN framework on pattern recognition AI applications like Driver sensor, object detection.</a:t>
            </a:r>
          </a:p>
        </p:txBody>
      </p:sp>
    </p:spTree>
    <p:extLst>
      <p:ext uri="{BB962C8B-B14F-4D97-AF65-F5344CB8AC3E}">
        <p14:creationId xmlns:p14="http://schemas.microsoft.com/office/powerpoint/2010/main" val="353083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a:bodyPr>
          <a:lstStyle/>
          <a:p>
            <a:r>
              <a:rPr lang="en-US" sz="2400" b="1" dirty="0">
                <a:solidFill>
                  <a:srgbClr val="002060"/>
                </a:solidFill>
                <a:latin typeface="Times New Roman" pitchFamily="18" charset="0"/>
                <a:cs typeface="Times New Roman" pitchFamily="18" charset="0"/>
              </a:rPr>
              <a:t>References (Maximum 10)</a:t>
            </a:r>
            <a:endParaRPr lang="en-US" sz="2400" b="1" dirty="0">
              <a:solidFill>
                <a:srgbClr val="002060"/>
              </a:solidFill>
            </a:endParaRPr>
          </a:p>
        </p:txBody>
      </p:sp>
      <p:sp>
        <p:nvSpPr>
          <p:cNvPr id="3" name="Content Placeholder 2"/>
          <p:cNvSpPr>
            <a:spLocks noGrp="1"/>
          </p:cNvSpPr>
          <p:nvPr>
            <p:ph idx="1"/>
          </p:nvPr>
        </p:nvSpPr>
        <p:spPr>
          <a:xfrm>
            <a:off x="0" y="533400"/>
            <a:ext cx="9144000" cy="6096000"/>
          </a:xfrm>
        </p:spPr>
        <p:txBody>
          <a:bodyPr vert="horz" lIns="91440" tIns="45720" rIns="91440" bIns="45720" rtlCol="0">
            <a:noAutofit/>
          </a:bodyPr>
          <a:lstStyle/>
          <a:p>
            <a:pPr algn="just">
              <a:buFont typeface="+mj-lt"/>
              <a:buAutoNum type="arabicPeriod"/>
            </a:pPr>
            <a:r>
              <a:rPr lang="en-IN" sz="1600" i="0" dirty="0">
                <a:solidFill>
                  <a:srgbClr val="222222"/>
                </a:solidFill>
                <a:effectLst/>
                <a:latin typeface="Times New Roman" panose="02020603050405020304" pitchFamily="18" charset="0"/>
                <a:cs typeface="Times New Roman" panose="02020603050405020304" pitchFamily="18" charset="0"/>
              </a:rPr>
              <a:t>Chang PC, Chang CY, Jian WB, Yuan CJ, Chen YC, Chang CC. The fabrication and application of </a:t>
            </a:r>
            <a:r>
              <a:rPr lang="en-IN" sz="1400" i="0" dirty="0">
                <a:solidFill>
                  <a:srgbClr val="222222"/>
                </a:solidFill>
                <a:effectLst/>
                <a:latin typeface="Times New Roman" panose="02020603050405020304" pitchFamily="18" charset="0"/>
                <a:cs typeface="Times New Roman" panose="02020603050405020304" pitchFamily="18" charset="0"/>
              </a:rPr>
              <a:t>Ni-DNA nanowire-based </a:t>
            </a:r>
            <a:r>
              <a:rPr lang="en-IN" sz="1400" i="0" dirty="0" err="1">
                <a:solidFill>
                  <a:srgbClr val="222222"/>
                </a:solidFill>
                <a:effectLst/>
                <a:latin typeface="Times New Roman" panose="02020603050405020304" pitchFamily="18" charset="0"/>
                <a:cs typeface="Times New Roman" panose="02020603050405020304" pitchFamily="18" charset="0"/>
              </a:rPr>
              <a:t>nanoelectronic</a:t>
            </a:r>
            <a:r>
              <a:rPr lang="en-IN" sz="1400" i="0" dirty="0">
                <a:solidFill>
                  <a:srgbClr val="222222"/>
                </a:solidFill>
                <a:effectLst/>
                <a:latin typeface="Times New Roman" panose="02020603050405020304" pitchFamily="18" charset="0"/>
                <a:cs typeface="Times New Roman" panose="02020603050405020304" pitchFamily="18" charset="0"/>
              </a:rPr>
              <a:t> devices. Nano Research. 2019 Jun;12:1293-300.</a:t>
            </a:r>
          </a:p>
          <a:p>
            <a:pPr algn="just">
              <a:buFont typeface="+mj-lt"/>
              <a:buAutoNum type="arabicPeriod"/>
            </a:pPr>
            <a:r>
              <a:rPr lang="en-IN" sz="1400" b="0" i="0" dirty="0" err="1">
                <a:solidFill>
                  <a:srgbClr val="222222"/>
                </a:solidFill>
                <a:effectLst/>
                <a:latin typeface="Times New Roman" panose="02020603050405020304" pitchFamily="18" charset="0"/>
                <a:cs typeface="Times New Roman" panose="02020603050405020304" pitchFamily="18" charset="0"/>
              </a:rPr>
              <a:t>Subbulakshmi</a:t>
            </a:r>
            <a:r>
              <a:rPr lang="en-IN" sz="1400" b="0" i="0" dirty="0">
                <a:solidFill>
                  <a:srgbClr val="222222"/>
                </a:solidFill>
                <a:effectLst/>
                <a:latin typeface="Times New Roman" panose="02020603050405020304" pitchFamily="18" charset="0"/>
                <a:cs typeface="Times New Roman" panose="02020603050405020304" pitchFamily="18" charset="0"/>
              </a:rPr>
              <a:t> Radhakrishnan S, Sebastian A, Oberoi A, Das S, Das S. A biomimetic neural encoder for spiking neural network. Nature communications. 2021 Apr 9;12(1):2143.</a:t>
            </a:r>
            <a:endParaRPr lang="en-IN" sz="1400" b="0"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IN" sz="1400" b="0" i="0" dirty="0">
                <a:solidFill>
                  <a:srgbClr val="222222"/>
                </a:solidFill>
                <a:effectLst/>
                <a:latin typeface="Times New Roman" panose="02020603050405020304" pitchFamily="18" charset="0"/>
                <a:cs typeface="Times New Roman" panose="02020603050405020304" pitchFamily="18" charset="0"/>
              </a:rPr>
              <a:t>Kim, </a:t>
            </a:r>
            <a:r>
              <a:rPr lang="en-IN" sz="1400" b="0" i="0" dirty="0" err="1">
                <a:solidFill>
                  <a:srgbClr val="222222"/>
                </a:solidFill>
                <a:effectLst/>
                <a:latin typeface="Times New Roman" panose="02020603050405020304" pitchFamily="18" charset="0"/>
                <a:cs typeface="Times New Roman" panose="02020603050405020304" pitchFamily="18" charset="0"/>
              </a:rPr>
              <a:t>Youngeun</a:t>
            </a:r>
            <a:r>
              <a:rPr lang="en-IN" sz="1400" b="0" i="0" dirty="0">
                <a:solidFill>
                  <a:srgbClr val="222222"/>
                </a:solidFill>
                <a:effectLst/>
                <a:latin typeface="Times New Roman" panose="02020603050405020304" pitchFamily="18" charset="0"/>
                <a:cs typeface="Times New Roman" panose="02020603050405020304" pitchFamily="18" charset="0"/>
              </a:rPr>
              <a:t>, and Priyadarshini Panda. "Visual explanations from spiking neural networks using inter-spike intervals." </a:t>
            </a:r>
            <a:r>
              <a:rPr lang="en-IN" sz="1400" b="0" i="1" dirty="0">
                <a:solidFill>
                  <a:srgbClr val="222222"/>
                </a:solidFill>
                <a:effectLst/>
                <a:latin typeface="Times New Roman" panose="02020603050405020304" pitchFamily="18" charset="0"/>
                <a:cs typeface="Times New Roman" panose="02020603050405020304" pitchFamily="18" charset="0"/>
              </a:rPr>
              <a:t>Scientific reports</a:t>
            </a:r>
            <a:r>
              <a:rPr lang="en-IN" sz="1400" b="0" i="0" dirty="0">
                <a:solidFill>
                  <a:srgbClr val="222222"/>
                </a:solidFill>
                <a:effectLst/>
                <a:latin typeface="Times New Roman" panose="02020603050405020304" pitchFamily="18" charset="0"/>
                <a:cs typeface="Times New Roman" panose="02020603050405020304" pitchFamily="18" charset="0"/>
              </a:rPr>
              <a:t> 11, no. 1 (2021): 19037.</a:t>
            </a:r>
            <a:endParaRPr lang="en-IN" sz="140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0" i="0" dirty="0" err="1">
                <a:solidFill>
                  <a:srgbClr val="222222"/>
                </a:solidFill>
                <a:effectLst/>
                <a:latin typeface="Times New Roman" panose="02020603050405020304" pitchFamily="18" charset="0"/>
                <a:cs typeface="Times New Roman" panose="02020603050405020304" pitchFamily="18" charset="0"/>
              </a:rPr>
              <a:t>Phadke</a:t>
            </a:r>
            <a:r>
              <a:rPr lang="en-US" sz="1400" b="0" i="0" dirty="0">
                <a:solidFill>
                  <a:srgbClr val="222222"/>
                </a:solidFill>
                <a:effectLst/>
                <a:latin typeface="Times New Roman" panose="02020603050405020304" pitchFamily="18" charset="0"/>
                <a:cs typeface="Times New Roman" panose="02020603050405020304" pitchFamily="18" charset="0"/>
              </a:rPr>
              <a:t>, O., Saraswat, V. and Ganguly, U., 2022. Highly Deterministic One-Shot Set–Reset Programming Scheme in PCMO Resistive Random-Access Memory. </a:t>
            </a:r>
            <a:r>
              <a:rPr lang="en-US" sz="1400" b="0" i="1" dirty="0">
                <a:solidFill>
                  <a:srgbClr val="222222"/>
                </a:solidFill>
                <a:effectLst/>
                <a:latin typeface="Times New Roman" panose="02020603050405020304" pitchFamily="18" charset="0"/>
                <a:cs typeface="Times New Roman" panose="02020603050405020304" pitchFamily="18" charset="0"/>
              </a:rPr>
              <a:t>ACS Applied Electronic Materials</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4</a:t>
            </a:r>
            <a:r>
              <a:rPr lang="en-US" sz="1400" b="0" i="0" dirty="0">
                <a:solidFill>
                  <a:srgbClr val="222222"/>
                </a:solidFill>
                <a:effectLst/>
                <a:latin typeface="Times New Roman" panose="02020603050405020304" pitchFamily="18" charset="0"/>
                <a:cs typeface="Times New Roman" panose="02020603050405020304" pitchFamily="18" charset="0"/>
              </a:rPr>
              <a:t>(10), pp.4921-4928.</a:t>
            </a:r>
            <a:endParaRPr lang="en-IN" sz="140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0" i="0" dirty="0">
                <a:solidFill>
                  <a:srgbClr val="222222"/>
                </a:solidFill>
                <a:effectLst/>
                <a:latin typeface="Times New Roman" panose="02020603050405020304" pitchFamily="18" charset="0"/>
                <a:cs typeface="Times New Roman" panose="02020603050405020304" pitchFamily="18" charset="0"/>
              </a:rPr>
              <a:t>Shukla, Aditya, and </a:t>
            </a:r>
            <a:r>
              <a:rPr lang="en-IN" sz="1400" b="0" i="0" dirty="0" err="1">
                <a:solidFill>
                  <a:srgbClr val="222222"/>
                </a:solidFill>
                <a:effectLst/>
                <a:latin typeface="Times New Roman" panose="02020603050405020304" pitchFamily="18" charset="0"/>
                <a:cs typeface="Times New Roman" panose="02020603050405020304" pitchFamily="18" charset="0"/>
              </a:rPr>
              <a:t>Udayan</a:t>
            </a:r>
            <a:r>
              <a:rPr lang="en-IN" sz="1400" b="0" i="0" dirty="0">
                <a:solidFill>
                  <a:srgbClr val="222222"/>
                </a:solidFill>
                <a:effectLst/>
                <a:latin typeface="Times New Roman" panose="02020603050405020304" pitchFamily="18" charset="0"/>
                <a:cs typeface="Times New Roman" panose="02020603050405020304" pitchFamily="18" charset="0"/>
              </a:rPr>
              <a:t> Ganguly. "An on-chip trainable and the clock-less spiking neural network with 1R </a:t>
            </a:r>
            <a:r>
              <a:rPr lang="en-IN" sz="1400" b="0" i="0" dirty="0" err="1">
                <a:solidFill>
                  <a:srgbClr val="222222"/>
                </a:solidFill>
                <a:effectLst/>
                <a:latin typeface="Times New Roman" panose="02020603050405020304" pitchFamily="18" charset="0"/>
                <a:cs typeface="Times New Roman" panose="02020603050405020304" pitchFamily="18" charset="0"/>
              </a:rPr>
              <a:t>memristive</a:t>
            </a:r>
            <a:r>
              <a:rPr lang="en-IN" sz="1400" b="0" i="0" dirty="0">
                <a:solidFill>
                  <a:srgbClr val="222222"/>
                </a:solidFill>
                <a:effectLst/>
                <a:latin typeface="Times New Roman" panose="02020603050405020304" pitchFamily="18" charset="0"/>
                <a:cs typeface="Times New Roman" panose="02020603050405020304" pitchFamily="18" charset="0"/>
              </a:rPr>
              <a:t> synapses." </a:t>
            </a:r>
            <a:r>
              <a:rPr lang="en-IN" sz="1400" b="0" i="1" dirty="0">
                <a:solidFill>
                  <a:srgbClr val="222222"/>
                </a:solidFill>
                <a:effectLst/>
                <a:latin typeface="Times New Roman" panose="02020603050405020304" pitchFamily="18" charset="0"/>
                <a:cs typeface="Times New Roman" panose="02020603050405020304" pitchFamily="18" charset="0"/>
              </a:rPr>
              <a:t>IEEE transactions on biomedical circuits and systems</a:t>
            </a:r>
            <a:r>
              <a:rPr lang="en-IN" sz="1400" b="0" i="0" dirty="0">
                <a:solidFill>
                  <a:srgbClr val="222222"/>
                </a:solidFill>
                <a:effectLst/>
                <a:latin typeface="Times New Roman" panose="02020603050405020304" pitchFamily="18" charset="0"/>
                <a:cs typeface="Times New Roman" panose="02020603050405020304" pitchFamily="18" charset="0"/>
              </a:rPr>
              <a:t> 12, no. 4 (2018): 884-893.</a:t>
            </a:r>
            <a:endParaRPr lang="en-IN" sz="140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1400" b="0" i="0" dirty="0">
                <a:solidFill>
                  <a:srgbClr val="222222"/>
                </a:solidFill>
                <a:effectLst/>
                <a:latin typeface="Times New Roman" panose="02020603050405020304" pitchFamily="18" charset="0"/>
                <a:cs typeface="Times New Roman" panose="02020603050405020304" pitchFamily="18" charset="0"/>
              </a:rPr>
              <a:t>Shukla, S., Pathak, R., Saraswat, V., &amp; Ganguly, U. (2020). Adaptive chemotaxis for improved contour tracking using spiking neural networks. In </a:t>
            </a:r>
            <a:r>
              <a:rPr lang="en-IN" sz="1400" b="0" i="1" dirty="0">
                <a:solidFill>
                  <a:srgbClr val="222222"/>
                </a:solidFill>
                <a:effectLst/>
                <a:latin typeface="Times New Roman" panose="02020603050405020304" pitchFamily="18" charset="0"/>
                <a:cs typeface="Times New Roman" panose="02020603050405020304" pitchFamily="18" charset="0"/>
              </a:rPr>
              <a:t>Artificial Neural Networks and Machine Learning–ICANN 2020: 29th International Conference on Artificial Neural Networks, Bratislava, Slovakia, September 15–18, 2020, Proceedings, Part II 29</a:t>
            </a:r>
            <a:r>
              <a:rPr lang="en-IN" sz="1400" b="0" i="0" dirty="0">
                <a:solidFill>
                  <a:srgbClr val="222222"/>
                </a:solidFill>
                <a:effectLst/>
                <a:latin typeface="Times New Roman" panose="02020603050405020304" pitchFamily="18" charset="0"/>
                <a:cs typeface="Times New Roman" panose="02020603050405020304" pitchFamily="18" charset="0"/>
              </a:rPr>
              <a:t> (pp. 681-692). Springer International Publishing.</a:t>
            </a:r>
            <a:endParaRPr lang="en-IN" sz="1400" b="0"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IN" sz="1400" b="0" i="0" dirty="0" err="1">
                <a:solidFill>
                  <a:srgbClr val="222222"/>
                </a:solidFill>
                <a:effectLst/>
                <a:latin typeface="Times New Roman" panose="02020603050405020304" pitchFamily="18" charset="0"/>
                <a:cs typeface="Times New Roman" panose="02020603050405020304" pitchFamily="18" charset="0"/>
              </a:rPr>
              <a:t>Kotariya</a:t>
            </a:r>
            <a:r>
              <a:rPr lang="en-IN" sz="1400" b="0" i="0" dirty="0">
                <a:solidFill>
                  <a:srgbClr val="222222"/>
                </a:solidFill>
                <a:effectLst/>
                <a:latin typeface="Times New Roman" panose="02020603050405020304" pitchFamily="18" charset="0"/>
                <a:cs typeface="Times New Roman" panose="02020603050405020304" pitchFamily="18" charset="0"/>
              </a:rPr>
              <a:t>, Vineet, and </a:t>
            </a:r>
            <a:r>
              <a:rPr lang="en-IN" sz="1400" b="0" i="0" dirty="0" err="1">
                <a:solidFill>
                  <a:srgbClr val="222222"/>
                </a:solidFill>
                <a:effectLst/>
                <a:latin typeface="Times New Roman" panose="02020603050405020304" pitchFamily="18" charset="0"/>
                <a:cs typeface="Times New Roman" panose="02020603050405020304" pitchFamily="18" charset="0"/>
              </a:rPr>
              <a:t>Udayan</a:t>
            </a:r>
            <a:r>
              <a:rPr lang="en-IN" sz="1400" b="0" i="0" dirty="0">
                <a:solidFill>
                  <a:srgbClr val="222222"/>
                </a:solidFill>
                <a:effectLst/>
                <a:latin typeface="Times New Roman" panose="02020603050405020304" pitchFamily="18" charset="0"/>
                <a:cs typeface="Times New Roman" panose="02020603050405020304" pitchFamily="18" charset="0"/>
              </a:rPr>
              <a:t> Ganguly. "Spiking-GAN: A spiking generative adversarial network using time-to-first-spike coding." In </a:t>
            </a:r>
            <a:r>
              <a:rPr lang="en-IN" sz="1400" b="0" i="1" dirty="0">
                <a:solidFill>
                  <a:srgbClr val="222222"/>
                </a:solidFill>
                <a:effectLst/>
                <a:latin typeface="Times New Roman" panose="02020603050405020304" pitchFamily="18" charset="0"/>
                <a:cs typeface="Times New Roman" panose="02020603050405020304" pitchFamily="18" charset="0"/>
              </a:rPr>
              <a:t>2022 International Joint Conference on Neural Networks (IJCNN)</a:t>
            </a:r>
            <a:r>
              <a:rPr lang="en-IN" sz="1400" b="0" i="0" dirty="0">
                <a:solidFill>
                  <a:srgbClr val="222222"/>
                </a:solidFill>
                <a:effectLst/>
                <a:latin typeface="Times New Roman" panose="02020603050405020304" pitchFamily="18" charset="0"/>
                <a:cs typeface="Times New Roman" panose="02020603050405020304" pitchFamily="18" charset="0"/>
              </a:rPr>
              <a:t>, pp. 1-7. IEEE, 2022.</a:t>
            </a:r>
          </a:p>
          <a:p>
            <a:pPr algn="just">
              <a:buFont typeface="+mj-lt"/>
              <a:buAutoNum type="arabicPeriod"/>
            </a:pPr>
            <a:r>
              <a:rPr lang="en-IN" sz="1400" b="0" i="0" dirty="0">
                <a:solidFill>
                  <a:srgbClr val="222222"/>
                </a:solidFill>
                <a:effectLst/>
                <a:latin typeface="Times New Roman" panose="02020603050405020304" pitchFamily="18" charset="0"/>
                <a:cs typeface="Times New Roman" panose="02020603050405020304" pitchFamily="18" charset="0"/>
              </a:rPr>
              <a:t>Singh, A.K., Saraswat, V., </a:t>
            </a:r>
            <a:r>
              <a:rPr lang="en-IN" sz="1400" b="0" i="0" dirty="0" err="1">
                <a:solidFill>
                  <a:srgbClr val="222222"/>
                </a:solidFill>
                <a:effectLst/>
                <a:latin typeface="Times New Roman" panose="02020603050405020304" pitchFamily="18" charset="0"/>
                <a:cs typeface="Times New Roman" panose="02020603050405020304" pitchFamily="18" charset="0"/>
              </a:rPr>
              <a:t>Baghini</a:t>
            </a:r>
            <a:r>
              <a:rPr lang="en-IN" sz="1400" b="0" i="0" dirty="0">
                <a:solidFill>
                  <a:srgbClr val="222222"/>
                </a:solidFill>
                <a:effectLst/>
                <a:latin typeface="Times New Roman" panose="02020603050405020304" pitchFamily="18" charset="0"/>
                <a:cs typeface="Times New Roman" panose="02020603050405020304" pitchFamily="18" charset="0"/>
              </a:rPr>
              <a:t>, M.S. and Ganguly, U., 2022. Quantum </a:t>
            </a:r>
            <a:r>
              <a:rPr lang="en-IN" sz="1400" b="0" i="0" dirty="0" err="1">
                <a:solidFill>
                  <a:srgbClr val="222222"/>
                </a:solidFill>
                <a:effectLst/>
                <a:latin typeface="Times New Roman" panose="02020603050405020304" pitchFamily="18" charset="0"/>
                <a:cs typeface="Times New Roman" panose="02020603050405020304" pitchFamily="18" charset="0"/>
              </a:rPr>
              <a:t>tunneling</a:t>
            </a:r>
            <a:r>
              <a:rPr lang="en-IN" sz="1400" b="0" i="0" dirty="0">
                <a:solidFill>
                  <a:srgbClr val="222222"/>
                </a:solidFill>
                <a:effectLst/>
                <a:latin typeface="Times New Roman" panose="02020603050405020304" pitchFamily="18" charset="0"/>
                <a:cs typeface="Times New Roman" panose="02020603050405020304" pitchFamily="18" charset="0"/>
              </a:rPr>
              <a:t> based ultra-compact and energy efficient spiking neuron enables hardware SNN. </a:t>
            </a:r>
            <a:r>
              <a:rPr lang="en-IN" sz="1400" b="0" i="1" dirty="0">
                <a:solidFill>
                  <a:srgbClr val="222222"/>
                </a:solidFill>
                <a:effectLst/>
                <a:latin typeface="Times New Roman" panose="02020603050405020304" pitchFamily="18" charset="0"/>
                <a:cs typeface="Times New Roman" panose="02020603050405020304" pitchFamily="18" charset="0"/>
              </a:rPr>
              <a:t>IEEE Transactions on Circuits and Systems I: Regular Papers</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69</a:t>
            </a:r>
            <a:r>
              <a:rPr lang="en-IN" sz="1400" b="0" i="0" dirty="0">
                <a:solidFill>
                  <a:srgbClr val="222222"/>
                </a:solidFill>
                <a:effectLst/>
                <a:latin typeface="Times New Roman" panose="02020603050405020304" pitchFamily="18" charset="0"/>
                <a:cs typeface="Times New Roman" panose="02020603050405020304" pitchFamily="18" charset="0"/>
              </a:rPr>
              <a:t>(8), pp.3212-3224.</a:t>
            </a:r>
            <a:endParaRPr lang="en-IN" sz="140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0" i="0" dirty="0" err="1">
                <a:solidFill>
                  <a:srgbClr val="222222"/>
                </a:solidFill>
                <a:effectLst/>
                <a:latin typeface="Times New Roman" panose="02020603050405020304" pitchFamily="18" charset="0"/>
                <a:cs typeface="Times New Roman" panose="02020603050405020304" pitchFamily="18" charset="0"/>
              </a:rPr>
              <a:t>Lashkare</a:t>
            </a:r>
            <a:r>
              <a:rPr lang="en-US" sz="1400" b="0" i="0" dirty="0">
                <a:solidFill>
                  <a:srgbClr val="222222"/>
                </a:solidFill>
                <a:effectLst/>
                <a:latin typeface="Times New Roman" panose="02020603050405020304" pitchFamily="18" charset="0"/>
                <a:cs typeface="Times New Roman" panose="02020603050405020304" pitchFamily="18" charset="0"/>
              </a:rPr>
              <a:t>, Sandip, </a:t>
            </a:r>
            <a:r>
              <a:rPr lang="en-US" sz="1400" b="0" i="0" dirty="0" err="1">
                <a:solidFill>
                  <a:srgbClr val="222222"/>
                </a:solidFill>
                <a:effectLst/>
                <a:latin typeface="Times New Roman" panose="02020603050405020304" pitchFamily="18" charset="0"/>
                <a:cs typeface="Times New Roman" panose="02020603050405020304" pitchFamily="18" charset="0"/>
              </a:rPr>
              <a:t>Wasi</a:t>
            </a:r>
            <a:r>
              <a:rPr lang="en-US" sz="1400" b="0" i="0" dirty="0">
                <a:solidFill>
                  <a:srgbClr val="222222"/>
                </a:solidFill>
                <a:effectLst/>
                <a:latin typeface="Times New Roman" panose="02020603050405020304" pitchFamily="18" charset="0"/>
                <a:cs typeface="Times New Roman" panose="02020603050405020304" pitchFamily="18" charset="0"/>
              </a:rPr>
              <a:t> Uddin, Kumar Priyadarshi, and </a:t>
            </a:r>
            <a:r>
              <a:rPr lang="en-US" sz="1400" b="0" i="0" dirty="0" err="1">
                <a:solidFill>
                  <a:srgbClr val="222222"/>
                </a:solidFill>
                <a:effectLst/>
                <a:latin typeface="Times New Roman" panose="02020603050405020304" pitchFamily="18" charset="0"/>
                <a:cs typeface="Times New Roman" panose="02020603050405020304" pitchFamily="18" charset="0"/>
              </a:rPr>
              <a:t>Udayan</a:t>
            </a:r>
            <a:r>
              <a:rPr lang="en-US" sz="1400" b="0" i="0" dirty="0">
                <a:solidFill>
                  <a:srgbClr val="222222"/>
                </a:solidFill>
                <a:effectLst/>
                <a:latin typeface="Times New Roman" panose="02020603050405020304" pitchFamily="18" charset="0"/>
                <a:cs typeface="Times New Roman" panose="02020603050405020304" pitchFamily="18" charset="0"/>
              </a:rPr>
              <a:t> Ganguly. "Emerging Memory Technologies for Data Storage and Brain-Inspired Computation: A Global View with Indian Research Insights with a Focus on Resistive Memories." </a:t>
            </a:r>
            <a:r>
              <a:rPr lang="en-US" sz="1400" b="0" i="1" dirty="0">
                <a:solidFill>
                  <a:srgbClr val="222222"/>
                </a:solidFill>
                <a:effectLst/>
                <a:latin typeface="Times New Roman" panose="02020603050405020304" pitchFamily="18" charset="0"/>
                <a:cs typeface="Times New Roman" panose="02020603050405020304" pitchFamily="18" charset="0"/>
              </a:rPr>
              <a:t>Proceedings of the National Academy of Sciences, India Section A: Physical Sciences</a:t>
            </a:r>
            <a:r>
              <a:rPr lang="en-US" sz="1400" b="0" i="0" dirty="0">
                <a:solidFill>
                  <a:srgbClr val="222222"/>
                </a:solidFill>
                <a:effectLst/>
                <a:latin typeface="Times New Roman" panose="02020603050405020304" pitchFamily="18" charset="0"/>
                <a:cs typeface="Times New Roman" panose="02020603050405020304" pitchFamily="18" charset="0"/>
              </a:rPr>
              <a:t> (2023): 1-18.</a:t>
            </a:r>
          </a:p>
          <a:p>
            <a:pPr algn="just">
              <a:buFont typeface="+mj-lt"/>
              <a:buAutoNum type="arabicPeriod"/>
            </a:pPr>
            <a:r>
              <a:rPr lang="en-IN" sz="1400" b="0" i="0" dirty="0" err="1">
                <a:solidFill>
                  <a:srgbClr val="222222"/>
                </a:solidFill>
                <a:effectLst/>
                <a:latin typeface="Times New Roman" panose="02020603050405020304" pitchFamily="18" charset="0"/>
                <a:cs typeface="Times New Roman" panose="02020603050405020304" pitchFamily="18" charset="0"/>
              </a:rPr>
              <a:t>Kasabov</a:t>
            </a:r>
            <a:r>
              <a:rPr lang="en-IN" sz="1400" b="0" i="0" dirty="0">
                <a:solidFill>
                  <a:srgbClr val="222222"/>
                </a:solidFill>
                <a:effectLst/>
                <a:latin typeface="Times New Roman" panose="02020603050405020304" pitchFamily="18" charset="0"/>
                <a:cs typeface="Times New Roman" panose="02020603050405020304" pitchFamily="18" charset="0"/>
              </a:rPr>
              <a:t> N, </a:t>
            </a:r>
            <a:r>
              <a:rPr lang="en-IN" sz="1400" b="0" i="0" dirty="0" err="1">
                <a:solidFill>
                  <a:srgbClr val="222222"/>
                </a:solidFill>
                <a:effectLst/>
                <a:latin typeface="Times New Roman" panose="02020603050405020304" pitchFamily="18" charset="0"/>
                <a:cs typeface="Times New Roman" panose="02020603050405020304" pitchFamily="18" charset="0"/>
              </a:rPr>
              <a:t>Dhoble</a:t>
            </a:r>
            <a:r>
              <a:rPr lang="en-IN" sz="1400" b="0" i="0" dirty="0">
                <a:solidFill>
                  <a:srgbClr val="222222"/>
                </a:solidFill>
                <a:effectLst/>
                <a:latin typeface="Times New Roman" panose="02020603050405020304" pitchFamily="18" charset="0"/>
                <a:cs typeface="Times New Roman" panose="02020603050405020304" pitchFamily="18" charset="0"/>
              </a:rPr>
              <a:t> K, </a:t>
            </a:r>
            <a:r>
              <a:rPr lang="en-IN" sz="1400" b="0" i="0" dirty="0" err="1">
                <a:solidFill>
                  <a:srgbClr val="222222"/>
                </a:solidFill>
                <a:effectLst/>
                <a:latin typeface="Times New Roman" panose="02020603050405020304" pitchFamily="18" charset="0"/>
                <a:cs typeface="Times New Roman" panose="02020603050405020304" pitchFamily="18" charset="0"/>
              </a:rPr>
              <a:t>Nuntalid</a:t>
            </a:r>
            <a:r>
              <a:rPr lang="en-IN" sz="1400" b="0" i="0" dirty="0">
                <a:solidFill>
                  <a:srgbClr val="222222"/>
                </a:solidFill>
                <a:effectLst/>
                <a:latin typeface="Times New Roman" panose="02020603050405020304" pitchFamily="18" charset="0"/>
                <a:cs typeface="Times New Roman" panose="02020603050405020304" pitchFamily="18" charset="0"/>
              </a:rPr>
              <a:t> N, </a:t>
            </a:r>
            <a:r>
              <a:rPr lang="en-IN" sz="1400" b="0" i="0" dirty="0" err="1">
                <a:solidFill>
                  <a:srgbClr val="222222"/>
                </a:solidFill>
                <a:effectLst/>
                <a:latin typeface="Times New Roman" panose="02020603050405020304" pitchFamily="18" charset="0"/>
                <a:cs typeface="Times New Roman" panose="02020603050405020304" pitchFamily="18" charset="0"/>
              </a:rPr>
              <a:t>Indiveri</a:t>
            </a:r>
            <a:r>
              <a:rPr lang="en-IN" sz="1400" b="0" i="0" dirty="0">
                <a:solidFill>
                  <a:srgbClr val="222222"/>
                </a:solidFill>
                <a:effectLst/>
                <a:latin typeface="Times New Roman" panose="02020603050405020304" pitchFamily="18" charset="0"/>
                <a:cs typeface="Times New Roman" panose="02020603050405020304" pitchFamily="18" charset="0"/>
              </a:rPr>
              <a:t> G. Dynamic evolving spiking neural networks for on-line </a:t>
            </a:r>
            <a:r>
              <a:rPr lang="en-IN" sz="1400" b="0" i="0" dirty="0" err="1">
                <a:solidFill>
                  <a:srgbClr val="222222"/>
                </a:solidFill>
                <a:effectLst/>
                <a:latin typeface="Times New Roman" panose="02020603050405020304" pitchFamily="18" charset="0"/>
                <a:cs typeface="Times New Roman" panose="02020603050405020304" pitchFamily="18" charset="0"/>
              </a:rPr>
              <a:t>spatio</a:t>
            </a:r>
            <a:r>
              <a:rPr lang="en-IN" sz="1400" b="0" i="0" dirty="0">
                <a:solidFill>
                  <a:srgbClr val="222222"/>
                </a:solidFill>
                <a:effectLst/>
                <a:latin typeface="Times New Roman" panose="02020603050405020304" pitchFamily="18" charset="0"/>
                <a:cs typeface="Times New Roman" panose="02020603050405020304" pitchFamily="18" charset="0"/>
              </a:rPr>
              <a:t>-and </a:t>
            </a:r>
            <a:r>
              <a:rPr lang="en-IN" sz="1400" b="0" i="0" dirty="0" err="1">
                <a:solidFill>
                  <a:srgbClr val="222222"/>
                </a:solidFill>
                <a:effectLst/>
                <a:latin typeface="Times New Roman" panose="02020603050405020304" pitchFamily="18" charset="0"/>
                <a:cs typeface="Times New Roman" panose="02020603050405020304" pitchFamily="18" charset="0"/>
              </a:rPr>
              <a:t>spectro</a:t>
            </a:r>
            <a:r>
              <a:rPr lang="en-IN" sz="1400" b="0" i="0" dirty="0">
                <a:solidFill>
                  <a:srgbClr val="222222"/>
                </a:solidFill>
                <a:effectLst/>
                <a:latin typeface="Times New Roman" panose="02020603050405020304" pitchFamily="18" charset="0"/>
                <a:cs typeface="Times New Roman" panose="02020603050405020304" pitchFamily="18" charset="0"/>
              </a:rPr>
              <a:t>-temporal pattern recognition. Neural Networks. 2013 May 1;41:188-201.</a:t>
            </a:r>
          </a:p>
          <a:p>
            <a:pPr algn="just">
              <a:buFont typeface="+mj-lt"/>
              <a:buAutoNum type="arabicPeriod"/>
            </a:pPr>
            <a:endParaRPr lang="en-US"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4991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3043-1F8D-A539-10BA-F3E446587390}"/>
              </a:ext>
            </a:extLst>
          </p:cNvPr>
          <p:cNvSpPr>
            <a:spLocks noGrp="1"/>
          </p:cNvSpPr>
          <p:nvPr>
            <p:ph type="title"/>
          </p:nvPr>
        </p:nvSpPr>
        <p:spPr>
          <a:xfrm>
            <a:off x="76200" y="97617"/>
            <a:ext cx="8229600" cy="792162"/>
          </a:xfrm>
        </p:spPr>
        <p:txBody>
          <a:bodyPr/>
          <a:lstStyle/>
          <a:p>
            <a:r>
              <a:rPr lang="en-US" b="1" dirty="0">
                <a:solidFill>
                  <a:srgbClr val="002060"/>
                </a:solidFill>
                <a:latin typeface="Times New Roman" panose="02020603050405020304" pitchFamily="18" charset="0"/>
                <a:cs typeface="Times New Roman" panose="02020603050405020304" pitchFamily="18" charset="0"/>
              </a:rPr>
              <a:t>BNN to SNN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E61052-ABD9-837C-719D-D0048F9C88BE}"/>
              </a:ext>
            </a:extLst>
          </p:cNvPr>
          <p:cNvSpPr>
            <a:spLocks noGrp="1"/>
          </p:cNvSpPr>
          <p:nvPr>
            <p:ph idx="1"/>
          </p:nvPr>
        </p:nvSpPr>
        <p:spPr>
          <a:xfrm>
            <a:off x="0" y="889779"/>
            <a:ext cx="4114800" cy="5870604"/>
          </a:xfrm>
        </p:spPr>
        <p:txBody>
          <a:bodyPr>
            <a:noAutofit/>
          </a:bodyPr>
          <a:lstStyle/>
          <a:p>
            <a:pPr marL="0" indent="0" algn="just">
              <a:buNone/>
            </a:pPr>
            <a:r>
              <a:rPr lang="en-US" sz="1400" b="1" i="0" dirty="0">
                <a:solidFill>
                  <a:srgbClr val="222222"/>
                </a:solidFill>
                <a:effectLst/>
                <a:latin typeface="Times New Roman" panose="02020603050405020304" pitchFamily="18" charset="0"/>
                <a:cs typeface="Times New Roman" panose="02020603050405020304" pitchFamily="18" charset="0"/>
              </a:rPr>
              <a:t>a</a:t>
            </a:r>
            <a:r>
              <a:rPr lang="en-US" sz="1400" b="0" i="0" dirty="0">
                <a:solidFill>
                  <a:srgbClr val="222222"/>
                </a:solidFill>
                <a:effectLst/>
                <a:latin typeface="Times New Roman" panose="02020603050405020304" pitchFamily="18" charset="0"/>
                <a:cs typeface="Times New Roman" panose="02020603050405020304" pitchFamily="18" charset="0"/>
              </a:rPr>
              <a:t> Schematic of biological neural network (BNN). Specialized neurons convert analog external/internal stimuli into corresponding spike trains by a process called sensory transduction and subsequent relay the information to the central nervous system for further processing. Various encoding algorithms are found in sensory neurobiology such as spike rate-based, spike count-based, and spike timing-based encoding. </a:t>
            </a:r>
          </a:p>
          <a:p>
            <a:pPr marL="0" indent="0" algn="just">
              <a:buNone/>
            </a:pPr>
            <a:r>
              <a:rPr lang="en-US" sz="1400" b="1" i="0" dirty="0">
                <a:solidFill>
                  <a:srgbClr val="222222"/>
                </a:solidFill>
                <a:effectLst/>
                <a:latin typeface="Times New Roman" panose="02020603050405020304" pitchFamily="18" charset="0"/>
                <a:cs typeface="Times New Roman" panose="02020603050405020304" pitchFamily="18" charset="0"/>
              </a:rPr>
              <a:t>b</a:t>
            </a:r>
            <a:r>
              <a:rPr lang="en-US" sz="1400" b="0" i="0" dirty="0">
                <a:solidFill>
                  <a:srgbClr val="222222"/>
                </a:solidFill>
                <a:effectLst/>
                <a:latin typeface="Times New Roman" panose="02020603050405020304" pitchFamily="18" charset="0"/>
                <a:cs typeface="Times New Roman" panose="02020603050405020304" pitchFamily="18" charset="0"/>
              </a:rPr>
              <a:t> Schematic of bio-inspired artificial neural network comprising of neuromorphic sensors, neuromorphic encoders, and neuromorphic processors. </a:t>
            </a:r>
          </a:p>
          <a:p>
            <a:pPr marL="0" indent="0" algn="just">
              <a:buNone/>
            </a:pPr>
            <a:r>
              <a:rPr lang="en-US" sz="1400" b="1" i="0" dirty="0">
                <a:solidFill>
                  <a:srgbClr val="222222"/>
                </a:solidFill>
                <a:effectLst/>
                <a:latin typeface="Times New Roman" panose="02020603050405020304" pitchFamily="18" charset="0"/>
                <a:cs typeface="Times New Roman" panose="02020603050405020304" pitchFamily="18" charset="0"/>
              </a:rPr>
              <a:t>c</a:t>
            </a:r>
            <a:r>
              <a:rPr lang="en-US" sz="1400" b="0" i="0" dirty="0">
                <a:solidFill>
                  <a:srgbClr val="222222"/>
                </a:solidFill>
                <a:effectLst/>
                <a:latin typeface="Times New Roman" panose="02020603050405020304" pitchFamily="18" charset="0"/>
                <a:cs typeface="Times New Roman" panose="02020603050405020304" pitchFamily="18" charset="0"/>
              </a:rPr>
              <a:t> Schematic of our spiking neuromorphic system consisting of a white light emitting diode (LED) as the visual stimulus, a silicon (Si) photodiode (PD) as the sensor, a dual gated MoS</a:t>
            </a:r>
            <a:r>
              <a:rPr lang="en-US" sz="1400" b="0" i="0" baseline="-25000" dirty="0">
                <a:solidFill>
                  <a:srgbClr val="222222"/>
                </a:solidFill>
                <a:effectLst/>
                <a:latin typeface="Times New Roman" panose="02020603050405020304" pitchFamily="18" charset="0"/>
                <a:cs typeface="Times New Roman" panose="02020603050405020304" pitchFamily="18" charset="0"/>
              </a:rPr>
              <a:t>2</a:t>
            </a:r>
            <a:r>
              <a:rPr lang="en-US" sz="1400" b="0" i="0" dirty="0">
                <a:solidFill>
                  <a:srgbClr val="222222"/>
                </a:solidFill>
                <a:effectLst/>
                <a:latin typeface="Times New Roman" panose="02020603050405020304" pitchFamily="18" charset="0"/>
                <a:cs typeface="Times New Roman" panose="02020603050405020304" pitchFamily="18" charset="0"/>
              </a:rPr>
              <a:t> based field effect transistors (FETs) with a stochastic terminal as the neuromorphic encoder, and a trained spiking neural network (SNN) as the neuromorphic processor. </a:t>
            </a:r>
            <a:r>
              <a:rPr lang="en-US" sz="1400" dirty="0">
                <a:solidFill>
                  <a:srgbClr val="0070C0"/>
                </a:solidFill>
                <a:effectLst/>
                <a:latin typeface="Times New Roman" panose="02020603050405020304" pitchFamily="18" charset="0"/>
                <a:cs typeface="Times New Roman" panose="02020603050405020304" pitchFamily="18" charset="0"/>
              </a:rPr>
              <a:t>(</a:t>
            </a:r>
            <a:r>
              <a:rPr lang="en-US" sz="1400" dirty="0" err="1">
                <a:solidFill>
                  <a:srgbClr val="0070C0"/>
                </a:solidFill>
                <a:effectLst/>
                <a:latin typeface="Times New Roman" panose="02020603050405020304" pitchFamily="18" charset="0"/>
                <a:cs typeface="Times New Roman" panose="02020603050405020304" pitchFamily="18" charset="0"/>
              </a:rPr>
              <a:t>Subbulakshmi</a:t>
            </a:r>
            <a:r>
              <a:rPr lang="en-US" sz="1400" dirty="0">
                <a:solidFill>
                  <a:srgbClr val="0070C0"/>
                </a:solidFill>
                <a:effectLst/>
                <a:latin typeface="Times New Roman" panose="02020603050405020304" pitchFamily="18" charset="0"/>
                <a:cs typeface="Times New Roman" panose="02020603050405020304" pitchFamily="18" charset="0"/>
              </a:rPr>
              <a:t> Radhakrishnan, Sebastian et al. 2021)</a:t>
            </a:r>
          </a:p>
          <a:p>
            <a:pPr marL="0" indent="0" algn="just">
              <a:buNone/>
            </a:pPr>
            <a:endParaRPr lang="en-US" sz="1400" dirty="0">
              <a:solidFill>
                <a:srgbClr val="222222"/>
              </a:solidFill>
              <a:latin typeface="Times New Roman" panose="02020603050405020304" pitchFamily="18" charset="0"/>
              <a:cs typeface="Times New Roman" panose="02020603050405020304" pitchFamily="18" charset="0"/>
            </a:endParaRPr>
          </a:p>
          <a:p>
            <a:pPr marL="0" indent="0" algn="just">
              <a:buNone/>
            </a:pPr>
            <a:endParaRPr lang="en-US" sz="1400" dirty="0">
              <a:solidFill>
                <a:srgbClr val="222222"/>
              </a:solidFill>
              <a:latin typeface="Times New Roman" panose="02020603050405020304" pitchFamily="18" charset="0"/>
              <a:cs typeface="Times New Roman" panose="02020603050405020304" pitchFamily="18" charset="0"/>
            </a:endParaRPr>
          </a:p>
          <a:p>
            <a:pPr marL="0" indent="0" algn="just">
              <a:buNone/>
            </a:pPr>
            <a:endParaRPr lang="en-US" sz="14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IN" sz="1400" b="1" i="0" dirty="0">
                <a:solidFill>
                  <a:srgbClr val="0070C0"/>
                </a:solidFill>
                <a:effectLst/>
                <a:latin typeface="Times New Roman" panose="02020603050405020304" pitchFamily="18" charset="0"/>
                <a:cs typeface="Times New Roman" panose="02020603050405020304" pitchFamily="18" charset="0"/>
              </a:rPr>
              <a:t>“</a:t>
            </a:r>
            <a:r>
              <a:rPr lang="en-IN" sz="1400" b="1" i="0" dirty="0" err="1">
                <a:solidFill>
                  <a:srgbClr val="0070C0"/>
                </a:solidFill>
                <a:effectLst/>
                <a:latin typeface="Times New Roman" panose="02020603050405020304" pitchFamily="18" charset="0"/>
                <a:cs typeface="Times New Roman" panose="02020603050405020304" pitchFamily="18" charset="0"/>
              </a:rPr>
              <a:t>Subbulakshmi</a:t>
            </a:r>
            <a:r>
              <a:rPr lang="en-IN" sz="1400" b="1" i="0" dirty="0">
                <a:solidFill>
                  <a:srgbClr val="0070C0"/>
                </a:solidFill>
                <a:effectLst/>
                <a:latin typeface="Times New Roman" panose="02020603050405020304" pitchFamily="18" charset="0"/>
                <a:cs typeface="Times New Roman" panose="02020603050405020304" pitchFamily="18" charset="0"/>
              </a:rPr>
              <a:t> Radhakrishnan S, Sebastian A, Oberoi A, Das S, Das S. A biomimetic neural encoder for spiking neural network. Nature communications. 2021 Apr 9;12(1):2143.”</a:t>
            </a:r>
            <a:endParaRPr lang="en-IN" sz="1400" b="1" dirty="0">
              <a:solidFill>
                <a:srgbClr val="0070C0"/>
              </a:solidFill>
              <a:latin typeface="Times New Roman" panose="02020603050405020304" pitchFamily="18" charset="0"/>
              <a:cs typeface="Times New Roman" panose="02020603050405020304" pitchFamily="18" charset="0"/>
            </a:endParaRPr>
          </a:p>
        </p:txBody>
      </p:sp>
      <p:pic>
        <p:nvPicPr>
          <p:cNvPr id="1026" name="Picture 2" descr="figure 1">
            <a:extLst>
              <a:ext uri="{FF2B5EF4-FFF2-40B4-BE49-F238E27FC236}">
                <a16:creationId xmlns:a16="http://schemas.microsoft.com/office/drawing/2014/main" id="{3D49D150-D702-77CB-A52B-532E19F0C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58665"/>
            <a:ext cx="5257800" cy="587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5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25"/>
            <a:ext cx="8229600" cy="521625"/>
          </a:xfrm>
        </p:spPr>
        <p:txBody>
          <a:bodyPr>
            <a:normAutofit/>
          </a:bodyPr>
          <a:lstStyle/>
          <a:p>
            <a:r>
              <a:rPr lang="en-US" sz="2800" b="1" dirty="0">
                <a:solidFill>
                  <a:srgbClr val="002060"/>
                </a:solidFill>
                <a:latin typeface="Times New Roman" pitchFamily="18" charset="0"/>
                <a:cs typeface="Times New Roman" pitchFamily="18" charset="0"/>
              </a:rPr>
              <a:t>APPLICATIONS</a:t>
            </a:r>
          </a:p>
        </p:txBody>
      </p:sp>
      <p:sp>
        <p:nvSpPr>
          <p:cNvPr id="7" name="Content Placeholder 6">
            <a:extLst>
              <a:ext uri="{FF2B5EF4-FFF2-40B4-BE49-F238E27FC236}">
                <a16:creationId xmlns:a16="http://schemas.microsoft.com/office/drawing/2014/main" id="{F04D7615-0B1E-D5AB-8228-D4F52C10485D}"/>
              </a:ext>
            </a:extLst>
          </p:cNvPr>
          <p:cNvSpPr>
            <a:spLocks noGrp="1"/>
          </p:cNvSpPr>
          <p:nvPr>
            <p:ph idx="1"/>
          </p:nvPr>
        </p:nvSpPr>
        <p:spPr>
          <a:xfrm>
            <a:off x="-134257" y="381000"/>
            <a:ext cx="9296400" cy="6705600"/>
          </a:xfrm>
        </p:spPr>
        <p:txBody>
          <a:bodyPr>
            <a:noAutofit/>
          </a:bodyPr>
          <a:lstStyle/>
          <a:p>
            <a:pPr algn="just"/>
            <a:r>
              <a:rPr lang="en-US" sz="2000" b="1" dirty="0">
                <a:latin typeface="Times New Roman" panose="02020603050405020304" pitchFamily="18" charset="0"/>
                <a:cs typeface="Times New Roman" panose="02020603050405020304" pitchFamily="18" charset="0"/>
              </a:rPr>
              <a:t>Big Data and big data storage</a:t>
            </a:r>
            <a:r>
              <a:rPr lang="en-US" sz="2000" dirty="0">
                <a:latin typeface="Times New Roman" panose="02020603050405020304" pitchFamily="18" charset="0"/>
                <a:cs typeface="Times New Roman" panose="02020603050405020304" pitchFamily="18" charset="0"/>
              </a:rPr>
              <a:t>: The amount of big data generated all over the world in a single day, from scientific research, and numerous businesses and industries, consists of over 2.5 quintillion bytes </a:t>
            </a:r>
            <a:r>
              <a:rPr lang="da-DK" sz="2000" dirty="0">
                <a:solidFill>
                  <a:srgbClr val="0070C0"/>
                </a:solidFill>
                <a:latin typeface="Times New Roman" panose="02020603050405020304" pitchFamily="18" charset="0"/>
                <a:cs typeface="Times New Roman" panose="02020603050405020304" pitchFamily="18" charset="0"/>
              </a:rPr>
              <a:t>(Panwar, Rajendran et al. 2017)</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Memory computing devices</a:t>
            </a:r>
            <a:r>
              <a:rPr lang="en-US" sz="2000" dirty="0">
                <a:latin typeface="Times New Roman" panose="02020603050405020304" pitchFamily="18" charset="0"/>
                <a:cs typeface="Times New Roman" panose="02020603050405020304" pitchFamily="18" charset="0"/>
              </a:rPr>
              <a:t> can significantly accelerate Artificial intelligence and machine learning tasks. This enables real-time processing, faster training of deep neural networks, and more efficient inference.</a:t>
            </a:r>
            <a:r>
              <a:rPr lang="fi-FI" sz="2000" dirty="0">
                <a:solidFill>
                  <a:srgbClr val="0070C0"/>
                </a:solidFill>
                <a:latin typeface="Times New Roman" panose="02020603050405020304" pitchFamily="18" charset="0"/>
                <a:cs typeface="Times New Roman" panose="02020603050405020304" pitchFamily="18" charset="0"/>
              </a:rPr>
              <a:t> (Dutta, Kumar et al. 2017)</a:t>
            </a:r>
            <a:r>
              <a:rPr lang="da-DK" sz="2000" dirty="0">
                <a:solidFill>
                  <a:srgbClr val="0070C0"/>
                </a:solidFill>
                <a:latin typeface="Times New Roman" panose="02020603050405020304" pitchFamily="18" charset="0"/>
                <a:cs typeface="Times New Roman" panose="02020603050405020304" pitchFamily="18" charset="0"/>
              </a:rPr>
              <a:t>(Uddin, Bende et al. 2022)</a:t>
            </a:r>
            <a:r>
              <a:rPr lang="fi-FI" sz="2000" dirty="0">
                <a:solidFill>
                  <a:srgbClr val="0070C0"/>
                </a:solidFill>
                <a:latin typeface="Times New Roman" panose="02020603050405020304" pitchFamily="18" charset="0"/>
                <a:cs typeface="Times New Roman" panose="02020603050405020304" pitchFamily="18" charset="0"/>
              </a:rPr>
              <a:t>(Sakhuja, Rowtu et al. 2023)</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Memory computing devices can enhance the capabilities of IoT devices. </a:t>
            </a:r>
            <a:r>
              <a:rPr lang="en-US" sz="2000" b="1" dirty="0">
                <a:latin typeface="Times New Roman" panose="02020603050405020304" pitchFamily="18" charset="0"/>
                <a:cs typeface="Times New Roman" panose="02020603050405020304" pitchFamily="18" charset="0"/>
              </a:rPr>
              <a:t>Their low power consumption, fast data access, and high-density storage make them suitable for edge computing and real-time analytics in IoT applications </a:t>
            </a:r>
            <a:r>
              <a:rPr lang="da-DK" sz="2000" dirty="0">
                <a:solidFill>
                  <a:srgbClr val="0070C0"/>
                </a:solidFill>
                <a:latin typeface="Times New Roman" panose="02020603050405020304" pitchFamily="18" charset="0"/>
                <a:cs typeface="Times New Roman" panose="02020603050405020304" pitchFamily="18" charset="0"/>
              </a:rPr>
              <a:t>(Lashkare, Uddin et al. 2023)</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This allows for faster decision-making, reduced data transfer requirements, and improved energy efficiency in IoT systems such as </a:t>
            </a:r>
            <a:r>
              <a:rPr lang="en-US" sz="2000" b="0" i="0" dirty="0">
                <a:solidFill>
                  <a:srgbClr val="0D0D0D"/>
                </a:solidFill>
                <a:effectLst/>
                <a:latin typeface="Times New Roman" panose="02020603050405020304" pitchFamily="18" charset="0"/>
                <a:cs typeface="Times New Roman" panose="02020603050405020304" pitchFamily="18" charset="0"/>
              </a:rPr>
              <a:t>voice-activity detection </a:t>
            </a:r>
            <a:r>
              <a:rPr lang="da-DK" sz="2000" dirty="0">
                <a:solidFill>
                  <a:srgbClr val="0070C0"/>
                </a:solidFill>
                <a:effectLst/>
                <a:latin typeface="Times New Roman" panose="02020603050405020304" pitchFamily="18" charset="0"/>
                <a:cs typeface="Times New Roman" panose="02020603050405020304" pitchFamily="18" charset="0"/>
              </a:rPr>
              <a:t>(Zhao, Gao et al. 2021)(Singh, Saraswat et al. 2022)</a:t>
            </a:r>
            <a:r>
              <a:rPr lang="en-US" sz="2000" b="0" i="0" dirty="0">
                <a:solidFill>
                  <a:srgbClr val="0070C0"/>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speech classification </a:t>
            </a:r>
            <a:r>
              <a:rPr lang="da-DK" sz="2000" dirty="0">
                <a:solidFill>
                  <a:srgbClr val="0070C0"/>
                </a:solidFill>
                <a:effectLst/>
                <a:latin typeface="Times New Roman" panose="02020603050405020304" pitchFamily="18" charset="0"/>
                <a:cs typeface="Times New Roman" panose="02020603050405020304" pitchFamily="18" charset="0"/>
              </a:rPr>
              <a:t>(Shukla, Kumar et al. 2017)</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rgbClr val="FF0000"/>
                </a:solidFill>
                <a:effectLst/>
                <a:latin typeface="Times New Roman" panose="02020603050405020304" pitchFamily="18" charset="0"/>
                <a:cs typeface="Times New Roman" panose="02020603050405020304" pitchFamily="18" charset="0"/>
              </a:rPr>
              <a:t>fatigue testing in drivers thus preventing accidents, motion-pattern recognition </a:t>
            </a:r>
            <a:r>
              <a:rPr lang="en-US" sz="2000" dirty="0">
                <a:solidFill>
                  <a:srgbClr val="0070C0"/>
                </a:solidFill>
                <a:effectLst/>
                <a:latin typeface="Times New Roman" panose="02020603050405020304" pitchFamily="18" charset="0"/>
                <a:cs typeface="Times New Roman" panose="02020603050405020304" pitchFamily="18" charset="0"/>
              </a:rPr>
              <a:t>(</a:t>
            </a:r>
            <a:r>
              <a:rPr lang="en-US" sz="2000" dirty="0" err="1">
                <a:solidFill>
                  <a:srgbClr val="0070C0"/>
                </a:solidFill>
                <a:effectLst/>
                <a:latin typeface="Times New Roman" panose="02020603050405020304" pitchFamily="18" charset="0"/>
                <a:cs typeface="Times New Roman" panose="02020603050405020304" pitchFamily="18" charset="0"/>
              </a:rPr>
              <a:t>Dhoble</a:t>
            </a:r>
            <a:r>
              <a:rPr lang="en-US" sz="2000" dirty="0">
                <a:solidFill>
                  <a:srgbClr val="0070C0"/>
                </a:solidFill>
                <a:effectLst/>
                <a:latin typeface="Times New Roman" panose="02020603050405020304" pitchFamily="18" charset="0"/>
                <a:cs typeface="Times New Roman" panose="02020603050405020304" pitchFamily="18" charset="0"/>
              </a:rPr>
              <a:t>, </a:t>
            </a:r>
            <a:r>
              <a:rPr lang="en-US" sz="2000" dirty="0" err="1">
                <a:solidFill>
                  <a:srgbClr val="0070C0"/>
                </a:solidFill>
                <a:effectLst/>
                <a:latin typeface="Times New Roman" panose="02020603050405020304" pitchFamily="18" charset="0"/>
                <a:cs typeface="Times New Roman" panose="02020603050405020304" pitchFamily="18" charset="0"/>
              </a:rPr>
              <a:t>Nuntalid</a:t>
            </a:r>
            <a:r>
              <a:rPr lang="en-US" sz="2000" dirty="0">
                <a:solidFill>
                  <a:srgbClr val="0070C0"/>
                </a:solidFill>
                <a:effectLst/>
                <a:latin typeface="Times New Roman" panose="02020603050405020304" pitchFamily="18" charset="0"/>
                <a:cs typeface="Times New Roman" panose="02020603050405020304" pitchFamily="18" charset="0"/>
              </a:rPr>
              <a:t> et al. 2012)(</a:t>
            </a:r>
            <a:r>
              <a:rPr lang="en-US" sz="2000" dirty="0" err="1">
                <a:solidFill>
                  <a:srgbClr val="0070C0"/>
                </a:solidFill>
                <a:effectLst/>
                <a:latin typeface="Times New Roman" panose="02020603050405020304" pitchFamily="18" charset="0"/>
                <a:cs typeface="Times New Roman" panose="02020603050405020304" pitchFamily="18" charset="0"/>
              </a:rPr>
              <a:t>Sarbishei</a:t>
            </a:r>
            <a:r>
              <a:rPr lang="en-US" sz="2000" dirty="0">
                <a:solidFill>
                  <a:srgbClr val="0070C0"/>
                </a:solidFill>
                <a:effectLst/>
                <a:latin typeface="Times New Roman" panose="02020603050405020304" pitchFamily="18" charset="0"/>
                <a:cs typeface="Times New Roman" panose="02020603050405020304" pitchFamily="18" charset="0"/>
              </a:rPr>
              <a:t> 2019</a:t>
            </a:r>
            <a:r>
              <a:rPr lang="en-US" sz="200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navigation, odor recognition </a:t>
            </a:r>
            <a:r>
              <a:rPr lang="da-DK" sz="2000" dirty="0">
                <a:solidFill>
                  <a:srgbClr val="0070C0"/>
                </a:solidFill>
                <a:effectLst/>
                <a:latin typeface="Times New Roman" panose="02020603050405020304" pitchFamily="18" charset="0"/>
                <a:cs typeface="Times New Roman" panose="02020603050405020304" pitchFamily="18" charset="0"/>
              </a:rPr>
              <a:t>(Xiong, Chen et al. 2021)</a:t>
            </a:r>
            <a:r>
              <a:rPr lang="en-US" sz="2000" b="0" i="0" dirty="0">
                <a:solidFill>
                  <a:srgbClr val="0D0D0D"/>
                </a:solidFill>
                <a:effectLst/>
                <a:latin typeface="Times New Roman" panose="02020603050405020304" pitchFamily="18" charset="0"/>
                <a:cs typeface="Times New Roman" panose="02020603050405020304" pitchFamily="18" charset="0"/>
              </a:rPr>
              <a:t>, biomedical signals </a:t>
            </a:r>
            <a:r>
              <a:rPr lang="da-DK" sz="2000" dirty="0">
                <a:solidFill>
                  <a:srgbClr val="0070C0"/>
                </a:solidFill>
                <a:effectLst/>
                <a:latin typeface="Times New Roman" panose="02020603050405020304" pitchFamily="18" charset="0"/>
                <a:cs typeface="Times New Roman" panose="02020603050405020304" pitchFamily="18" charset="0"/>
              </a:rPr>
              <a:t>(Tsai, Hsieh et al. 2014)</a:t>
            </a:r>
            <a:r>
              <a:rPr lang="en-US" sz="2000" b="0" i="0" dirty="0" err="1">
                <a:solidFill>
                  <a:srgbClr val="0D0D0D"/>
                </a:solidFill>
                <a:effectLst/>
                <a:latin typeface="Times New Roman" panose="02020603050405020304" pitchFamily="18" charset="0"/>
                <a:cs typeface="Times New Roman" panose="02020603050405020304" pitchFamily="18" charset="0"/>
              </a:rPr>
              <a:t>etc</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r>
              <a:rPr lang="en-US" sz="1600" b="1" dirty="0">
                <a:solidFill>
                  <a:srgbClr val="FF0000"/>
                </a:solidFill>
                <a:latin typeface="Times New Roman" panose="02020603050405020304" pitchFamily="18" charset="0"/>
                <a:cs typeface="Times New Roman" panose="02020603050405020304" pitchFamily="18" charset="0"/>
              </a:rPr>
              <a:t>Here: As per previous experience and member of Team Sahay at IIT Madras for constructing electric belt for blind people, the </a:t>
            </a:r>
            <a:r>
              <a:rPr lang="en-US" sz="1600" b="1" dirty="0" err="1">
                <a:solidFill>
                  <a:srgbClr val="FF0000"/>
                </a:solidFill>
                <a:latin typeface="Times New Roman" panose="02020603050405020304" pitchFamily="18" charset="0"/>
                <a:cs typeface="Times New Roman" panose="02020603050405020304" pitchFamily="18" charset="0"/>
              </a:rPr>
              <a:t>nanoelectronic</a:t>
            </a:r>
            <a:r>
              <a:rPr lang="en-US" sz="1600" b="1" dirty="0">
                <a:solidFill>
                  <a:srgbClr val="FF0000"/>
                </a:solidFill>
                <a:latin typeface="Times New Roman" panose="02020603050405020304" pitchFamily="18" charset="0"/>
                <a:cs typeface="Times New Roman" panose="02020603050405020304" pitchFamily="18" charset="0"/>
              </a:rPr>
              <a:t> device can be a part of waist belt for blind people to understand the motion pattern recognition in blind people, as well as it would be of great use to detect fatigue like closing of eyes, tilting or dropping of head at different angles while driving to prevent accidents.</a:t>
            </a:r>
            <a:endParaRPr lang="en-US" sz="1600" b="1" i="0" dirty="0">
              <a:solidFill>
                <a:srgbClr val="FF0000"/>
              </a:solidFill>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61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48" y="47076"/>
            <a:ext cx="8415890" cy="452896"/>
          </a:xfrm>
        </p:spPr>
        <p:txBody>
          <a:bodyPr>
            <a:normAutofit fontScale="90000"/>
          </a:bodyPr>
          <a:lstStyle/>
          <a:p>
            <a:r>
              <a:rPr lang="en-US" sz="3600" b="1" dirty="0">
                <a:solidFill>
                  <a:srgbClr val="002060"/>
                </a:solidFill>
                <a:latin typeface="Times New Roman" pitchFamily="18" charset="0"/>
                <a:cs typeface="Times New Roman" pitchFamily="18" charset="0"/>
              </a:rPr>
              <a:t>NOVELTY</a:t>
            </a:r>
          </a:p>
        </p:txBody>
      </p:sp>
      <p:sp>
        <p:nvSpPr>
          <p:cNvPr id="3" name="Content Placeholder 2"/>
          <p:cNvSpPr>
            <a:spLocks noGrp="1"/>
          </p:cNvSpPr>
          <p:nvPr>
            <p:ph idx="1"/>
          </p:nvPr>
        </p:nvSpPr>
        <p:spPr>
          <a:xfrm>
            <a:off x="43831" y="412226"/>
            <a:ext cx="9144000" cy="5715000"/>
          </a:xfrm>
        </p:spPr>
        <p:txBody>
          <a:bodyPr>
            <a:normAutofit/>
          </a:bodyPr>
          <a:lstStyle/>
          <a:p>
            <a:pPr algn="just"/>
            <a:r>
              <a:rPr lang="en-US" sz="1700" b="0" i="0" dirty="0">
                <a:effectLst/>
                <a:latin typeface="Times New Roman" panose="02020603050405020304" pitchFamily="18" charset="0"/>
                <a:cs typeface="Times New Roman" panose="02020603050405020304" pitchFamily="18" charset="0"/>
              </a:rPr>
              <a:t>DNA combined with nanowires can potentially enable a novel approach to memory storage. Traditional memory storage technologies, such as silicon-based transistors, are limited by physical constraints and face challenges in terms of scalability and density. DNA, on the other hand, offers </a:t>
            </a:r>
            <a:r>
              <a:rPr lang="en-US" sz="1700" b="1" i="0" dirty="0">
                <a:effectLst/>
                <a:latin typeface="Times New Roman" panose="02020603050405020304" pitchFamily="18" charset="0"/>
                <a:cs typeface="Times New Roman" panose="02020603050405020304" pitchFamily="18" charset="0"/>
              </a:rPr>
              <a:t>exceptional data storage capacity and long-term stability</a:t>
            </a:r>
            <a:r>
              <a:rPr lang="en-US" sz="1700" b="0" i="0" dirty="0">
                <a:effectLst/>
                <a:latin typeface="Times New Roman" panose="02020603050405020304" pitchFamily="18" charset="0"/>
                <a:cs typeface="Times New Roman" panose="02020603050405020304" pitchFamily="18" charset="0"/>
              </a:rPr>
              <a:t>.</a:t>
            </a:r>
          </a:p>
          <a:p>
            <a:pPr algn="just"/>
            <a:r>
              <a:rPr lang="en-US" sz="1700" b="0" i="0" dirty="0">
                <a:effectLst/>
                <a:latin typeface="Times New Roman" panose="02020603050405020304" pitchFamily="18" charset="0"/>
                <a:cs typeface="Times New Roman" panose="02020603050405020304" pitchFamily="18" charset="0"/>
              </a:rPr>
              <a:t>Moreover, DNA-based memory storage could have significant advantages in terms of longevity. DNA has </a:t>
            </a:r>
            <a:r>
              <a:rPr lang="en-US" sz="1700" b="1" i="0" dirty="0">
                <a:effectLst/>
                <a:latin typeface="Times New Roman" panose="02020603050405020304" pitchFamily="18" charset="0"/>
                <a:cs typeface="Times New Roman" panose="02020603050405020304" pitchFamily="18" charset="0"/>
              </a:rPr>
              <a:t>an inherent stability that allows it to persist for long periods under proper conditions</a:t>
            </a:r>
            <a:r>
              <a:rPr lang="en-US" sz="1700" b="0" i="0" dirty="0">
                <a:effectLst/>
                <a:latin typeface="Times New Roman" panose="02020603050405020304" pitchFamily="18" charset="0"/>
                <a:cs typeface="Times New Roman" panose="02020603050405020304" pitchFamily="18" charset="0"/>
              </a:rPr>
              <a:t>. This characteristic makes DNA-based memory attractive for long-term archival applications.</a:t>
            </a:r>
          </a:p>
          <a:p>
            <a:pPr algn="just"/>
            <a:r>
              <a:rPr lang="en-US" sz="1700" dirty="0">
                <a:latin typeface="Times New Roman" panose="02020603050405020304" pitchFamily="18" charset="0"/>
                <a:cs typeface="Times New Roman" panose="02020603050405020304" pitchFamily="18" charset="0"/>
              </a:rPr>
              <a:t>Earlier studies have shown cloud computing and machine learning to demonstrate their application in motion pattern recognition and  driver fatigueless to avoid road accidents </a:t>
            </a:r>
            <a:r>
              <a:rPr lang="en-US" sz="1700" b="1" dirty="0">
                <a:solidFill>
                  <a:srgbClr val="FF0000"/>
                </a:solidFill>
                <a:latin typeface="Times New Roman" panose="02020603050405020304" pitchFamily="18" charset="0"/>
                <a:cs typeface="Times New Roman" panose="02020603050405020304" pitchFamily="18" charset="0"/>
              </a:rPr>
              <a:t>but no study has shown metal-DNA nanowires and their use as </a:t>
            </a:r>
            <a:r>
              <a:rPr lang="en-US" sz="1700" b="1" dirty="0" err="1">
                <a:solidFill>
                  <a:srgbClr val="FF0000"/>
                </a:solidFill>
                <a:latin typeface="Times New Roman" panose="02020603050405020304" pitchFamily="18" charset="0"/>
                <a:cs typeface="Times New Roman" panose="02020603050405020304" pitchFamily="18" charset="0"/>
              </a:rPr>
              <a:t>memecomputing</a:t>
            </a:r>
            <a:r>
              <a:rPr lang="en-US" sz="1700" b="1" dirty="0">
                <a:solidFill>
                  <a:srgbClr val="FF0000"/>
                </a:solidFill>
                <a:latin typeface="Times New Roman" panose="02020603050405020304" pitchFamily="18" charset="0"/>
                <a:cs typeface="Times New Roman" panose="02020603050405020304" pitchFamily="18" charset="0"/>
              </a:rPr>
              <a:t> devices in diagnosing motion pattern recognition for</a:t>
            </a:r>
            <a:r>
              <a:rPr lang="en-US" sz="1700" dirty="0">
                <a:solidFill>
                  <a:srgbClr val="FF0000"/>
                </a:solidFill>
                <a:latin typeface="Times New Roman" panose="02020603050405020304" pitchFamily="18" charset="0"/>
                <a:cs typeface="Times New Roman" panose="02020603050405020304" pitchFamily="18" charset="0"/>
              </a:rPr>
              <a:t> </a:t>
            </a:r>
            <a:r>
              <a:rPr lang="en-US" sz="1700" b="1" dirty="0">
                <a:solidFill>
                  <a:srgbClr val="FF0000"/>
                </a:solidFill>
                <a:latin typeface="Times New Roman" panose="02020603050405020304" pitchFamily="18" charset="0"/>
                <a:cs typeface="Times New Roman" panose="02020603050405020304" pitchFamily="18" charset="0"/>
              </a:rPr>
              <a:t>blind people or to diagnose the driver fatigueless in road </a:t>
            </a:r>
            <a:r>
              <a:rPr lang="en-US" sz="1700" b="1" dirty="0" err="1">
                <a:solidFill>
                  <a:srgbClr val="FF0000"/>
                </a:solidFill>
                <a:latin typeface="Times New Roman" panose="02020603050405020304" pitchFamily="18" charset="0"/>
                <a:cs typeface="Times New Roman" panose="02020603050405020304" pitchFamily="18" charset="0"/>
              </a:rPr>
              <a:t>drived</a:t>
            </a:r>
            <a:r>
              <a:rPr lang="en-US" sz="1700" b="1" dirty="0">
                <a:solidFill>
                  <a:srgbClr val="FF0000"/>
                </a:solidFill>
                <a:latin typeface="Times New Roman" panose="02020603050405020304" pitchFamily="18" charset="0"/>
                <a:cs typeface="Times New Roman" panose="02020603050405020304" pitchFamily="18" charset="0"/>
              </a:rPr>
              <a:t> vehicles, wherein the person anyways has his eyes closed simulating blind behavior only</a:t>
            </a:r>
            <a:r>
              <a:rPr lang="en-US" sz="1700" dirty="0">
                <a:solidFill>
                  <a:srgbClr val="FF0000"/>
                </a:solidFill>
                <a:latin typeface="Times New Roman" panose="02020603050405020304" pitchFamily="18" charset="0"/>
                <a:cs typeface="Times New Roman" panose="02020603050405020304" pitchFamily="18" charset="0"/>
              </a:rPr>
              <a:t>. </a:t>
            </a:r>
            <a:endParaRPr lang="en-US" sz="1700" i="0" dirty="0">
              <a:solidFill>
                <a:srgbClr val="FF0000"/>
              </a:solidFill>
              <a:effectLst/>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Some of the challenges include improving read and write speeds, reducing error rates, and developing efficient encoding and decoding techniques. Nevertheless, the combination of DNA and nanowires holds promise for novel memory storage solutions in the future.</a:t>
            </a:r>
            <a:endParaRPr lang="en-US"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ACE83DB-9CBB-400F-48A9-B8658CCD1138}"/>
              </a:ext>
            </a:extLst>
          </p:cNvPr>
          <p:cNvSpPr/>
          <p:nvPr/>
        </p:nvSpPr>
        <p:spPr>
          <a:xfrm>
            <a:off x="73102" y="4498159"/>
            <a:ext cx="4388822" cy="20344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DA169C4F-5F91-6E45-4DAB-B07211A42C71}"/>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4965251" y="4652014"/>
            <a:ext cx="1390017" cy="1058927"/>
          </a:xfrm>
          <a:prstGeom prst="rect">
            <a:avLst/>
          </a:prstGeom>
        </p:spPr>
      </p:pic>
      <p:pic>
        <p:nvPicPr>
          <p:cNvPr id="20" name="Picture 19">
            <a:extLst>
              <a:ext uri="{FF2B5EF4-FFF2-40B4-BE49-F238E27FC236}">
                <a16:creationId xmlns:a16="http://schemas.microsoft.com/office/drawing/2014/main" id="{02BAE1DE-05CA-F793-37CC-C9FA1B9D13A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58875" y="4641275"/>
            <a:ext cx="1604395" cy="1212840"/>
          </a:xfrm>
          <a:prstGeom prst="rect">
            <a:avLst/>
          </a:prstGeom>
        </p:spPr>
      </p:pic>
      <p:grpSp>
        <p:nvGrpSpPr>
          <p:cNvPr id="4" name="Group 3">
            <a:extLst>
              <a:ext uri="{FF2B5EF4-FFF2-40B4-BE49-F238E27FC236}">
                <a16:creationId xmlns:a16="http://schemas.microsoft.com/office/drawing/2014/main" id="{E97266DD-56E7-71DB-433E-4BEC4E8F31EC}"/>
              </a:ext>
            </a:extLst>
          </p:cNvPr>
          <p:cNvGrpSpPr/>
          <p:nvPr/>
        </p:nvGrpSpPr>
        <p:grpSpPr>
          <a:xfrm>
            <a:off x="642863" y="4566526"/>
            <a:ext cx="2899312" cy="1231529"/>
            <a:chOff x="6349088" y="-1019670"/>
            <a:chExt cx="2835134" cy="1805631"/>
          </a:xfrm>
        </p:grpSpPr>
        <p:pic>
          <p:nvPicPr>
            <p:cNvPr id="5" name="Picture 4">
              <a:extLst>
                <a:ext uri="{FF2B5EF4-FFF2-40B4-BE49-F238E27FC236}">
                  <a16:creationId xmlns:a16="http://schemas.microsoft.com/office/drawing/2014/main" id="{7CFDDF67-7BD5-3B34-00D5-D1636A4D537E}"/>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8718509">
              <a:off x="6191705" y="-579978"/>
              <a:ext cx="1523322" cy="1208556"/>
            </a:xfrm>
            <a:prstGeom prst="rect">
              <a:avLst/>
            </a:prstGeom>
          </p:spPr>
        </p:pic>
        <p:pic>
          <p:nvPicPr>
            <p:cNvPr id="6" name="Picture 5">
              <a:extLst>
                <a:ext uri="{FF2B5EF4-FFF2-40B4-BE49-F238E27FC236}">
                  <a16:creationId xmlns:a16="http://schemas.microsoft.com/office/drawing/2014/main" id="{79B870D2-DBD8-1790-CB32-05B9BB82A582}"/>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2596447">
              <a:off x="7975668" y="-769006"/>
              <a:ext cx="1208554" cy="1523321"/>
            </a:xfrm>
            <a:prstGeom prst="rect">
              <a:avLst/>
            </a:prstGeom>
          </p:spPr>
        </p:pic>
        <p:pic>
          <p:nvPicPr>
            <p:cNvPr id="7" name="Picture 6">
              <a:extLst>
                <a:ext uri="{FF2B5EF4-FFF2-40B4-BE49-F238E27FC236}">
                  <a16:creationId xmlns:a16="http://schemas.microsoft.com/office/drawing/2014/main" id="{287B2EFF-042B-D4A0-E1B4-4737935C5AC9}"/>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31003" y="-1019670"/>
              <a:ext cx="1208555" cy="1523322"/>
            </a:xfrm>
            <a:prstGeom prst="rect">
              <a:avLst/>
            </a:prstGeom>
          </p:spPr>
        </p:pic>
      </p:grpSp>
      <p:sp>
        <p:nvSpPr>
          <p:cNvPr id="11" name="Rectangle 10">
            <a:extLst>
              <a:ext uri="{FF2B5EF4-FFF2-40B4-BE49-F238E27FC236}">
                <a16:creationId xmlns:a16="http://schemas.microsoft.com/office/drawing/2014/main" id="{5C8D139B-130D-DE66-8A38-C51D81B1D0B9}"/>
              </a:ext>
            </a:extLst>
          </p:cNvPr>
          <p:cNvSpPr/>
          <p:nvPr/>
        </p:nvSpPr>
        <p:spPr>
          <a:xfrm>
            <a:off x="4522494" y="4500572"/>
            <a:ext cx="4477722" cy="20320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Graphic 15">
            <a:extLst>
              <a:ext uri="{FF2B5EF4-FFF2-40B4-BE49-F238E27FC236}">
                <a16:creationId xmlns:a16="http://schemas.microsoft.com/office/drawing/2014/main" id="{C0A78773-774D-7B74-AD27-BBCE65C821D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 uri="{837473B0-CC2E-450A-ABE3-18F120FF3D39}">
                <a1611:picAttrSrcUrl xmlns:a1611="http://schemas.microsoft.com/office/drawing/2016/11/main" r:id="rId11"/>
              </a:ext>
            </a:extLst>
          </a:blip>
          <a:stretch>
            <a:fillRect/>
          </a:stretch>
        </p:blipFill>
        <p:spPr>
          <a:xfrm>
            <a:off x="7897413" y="4565064"/>
            <a:ext cx="1006793" cy="1262859"/>
          </a:xfrm>
          <a:prstGeom prst="rect">
            <a:avLst/>
          </a:prstGeom>
        </p:spPr>
      </p:pic>
      <p:pic>
        <p:nvPicPr>
          <p:cNvPr id="18" name="Picture 17">
            <a:extLst>
              <a:ext uri="{FF2B5EF4-FFF2-40B4-BE49-F238E27FC236}">
                <a16:creationId xmlns:a16="http://schemas.microsoft.com/office/drawing/2014/main" id="{C6F3F591-EF43-45E8-F216-1084E50D670D}"/>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806005" y="5116753"/>
            <a:ext cx="485228" cy="323624"/>
          </a:xfrm>
          <a:prstGeom prst="rect">
            <a:avLst/>
          </a:prstGeom>
        </p:spPr>
      </p:pic>
      <p:sp>
        <p:nvSpPr>
          <p:cNvPr id="21" name="TextBox 20">
            <a:extLst>
              <a:ext uri="{FF2B5EF4-FFF2-40B4-BE49-F238E27FC236}">
                <a16:creationId xmlns:a16="http://schemas.microsoft.com/office/drawing/2014/main" id="{00669DCC-852D-6140-9587-EE0AA14971DC}"/>
              </a:ext>
            </a:extLst>
          </p:cNvPr>
          <p:cNvSpPr txBox="1"/>
          <p:nvPr/>
        </p:nvSpPr>
        <p:spPr>
          <a:xfrm>
            <a:off x="4689540" y="6141976"/>
            <a:ext cx="4099584" cy="369332"/>
          </a:xfrm>
          <a:prstGeom prst="rect">
            <a:avLst/>
          </a:prstGeom>
          <a:noFill/>
        </p:spPr>
        <p:txBody>
          <a:bodyPr wrap="none" rtlCol="0">
            <a:spAutoFit/>
          </a:bodyPr>
          <a:lstStyle/>
          <a:p>
            <a:r>
              <a:rPr lang="en-US" b="1" dirty="0" err="1"/>
              <a:t>Memristive</a:t>
            </a:r>
            <a:r>
              <a:rPr lang="en-US" b="1" dirty="0"/>
              <a:t> recognizing motion patterns</a:t>
            </a:r>
            <a:endParaRPr lang="en-IN" b="1" dirty="0"/>
          </a:p>
        </p:txBody>
      </p:sp>
      <p:sp>
        <p:nvSpPr>
          <p:cNvPr id="22" name="TextBox 21">
            <a:extLst>
              <a:ext uri="{FF2B5EF4-FFF2-40B4-BE49-F238E27FC236}">
                <a16:creationId xmlns:a16="http://schemas.microsoft.com/office/drawing/2014/main" id="{39AB3ACE-C0EC-4E69-97EA-945AAFF49D6E}"/>
              </a:ext>
            </a:extLst>
          </p:cNvPr>
          <p:cNvSpPr txBox="1"/>
          <p:nvPr/>
        </p:nvSpPr>
        <p:spPr>
          <a:xfrm>
            <a:off x="151248" y="6101680"/>
            <a:ext cx="4099584" cy="369332"/>
          </a:xfrm>
          <a:prstGeom prst="rect">
            <a:avLst/>
          </a:prstGeom>
          <a:noFill/>
        </p:spPr>
        <p:txBody>
          <a:bodyPr wrap="none" rtlCol="0">
            <a:spAutoFit/>
          </a:bodyPr>
          <a:lstStyle/>
          <a:p>
            <a:r>
              <a:rPr lang="en-US" b="1" dirty="0" err="1"/>
              <a:t>Memristive</a:t>
            </a:r>
            <a:r>
              <a:rPr lang="en-US" b="1" dirty="0"/>
              <a:t> recognizing motion patterns</a:t>
            </a:r>
            <a:endParaRPr lang="en-IN" b="1" dirty="0"/>
          </a:p>
        </p:txBody>
      </p:sp>
      <p:sp>
        <p:nvSpPr>
          <p:cNvPr id="23" name="TextBox 22">
            <a:extLst>
              <a:ext uri="{FF2B5EF4-FFF2-40B4-BE49-F238E27FC236}">
                <a16:creationId xmlns:a16="http://schemas.microsoft.com/office/drawing/2014/main" id="{8D17CD9F-B830-AE23-C90E-F17DC538D25D}"/>
              </a:ext>
            </a:extLst>
          </p:cNvPr>
          <p:cNvSpPr txBox="1"/>
          <p:nvPr/>
        </p:nvSpPr>
        <p:spPr>
          <a:xfrm>
            <a:off x="5231996" y="5821232"/>
            <a:ext cx="3058718" cy="251902"/>
          </a:xfrm>
          <a:prstGeom prst="rect">
            <a:avLst/>
          </a:prstGeom>
          <a:noFill/>
        </p:spPr>
        <p:txBody>
          <a:bodyPr wrap="none" rtlCol="0">
            <a:spAutoFit/>
          </a:bodyPr>
          <a:lstStyle/>
          <a:p>
            <a:r>
              <a:rPr lang="en-US" b="1" dirty="0"/>
              <a:t>Motion recognizing blind belt</a:t>
            </a:r>
            <a:endParaRPr lang="en-IN" b="1" dirty="0"/>
          </a:p>
        </p:txBody>
      </p:sp>
      <p:sp>
        <p:nvSpPr>
          <p:cNvPr id="24" name="TextBox 23">
            <a:extLst>
              <a:ext uri="{FF2B5EF4-FFF2-40B4-BE49-F238E27FC236}">
                <a16:creationId xmlns:a16="http://schemas.microsoft.com/office/drawing/2014/main" id="{A1BF72E4-A7F2-4410-5CE8-3E2E8F3F247E}"/>
              </a:ext>
            </a:extLst>
          </p:cNvPr>
          <p:cNvSpPr txBox="1"/>
          <p:nvPr/>
        </p:nvSpPr>
        <p:spPr>
          <a:xfrm>
            <a:off x="392708" y="5827924"/>
            <a:ext cx="3702302" cy="251902"/>
          </a:xfrm>
          <a:prstGeom prst="rect">
            <a:avLst/>
          </a:prstGeom>
          <a:noFill/>
        </p:spPr>
        <p:txBody>
          <a:bodyPr wrap="none" rtlCol="0">
            <a:spAutoFit/>
          </a:bodyPr>
          <a:lstStyle/>
          <a:p>
            <a:r>
              <a:rPr lang="en-US" b="1" dirty="0"/>
              <a:t>Driver fatigue recognizing car screen</a:t>
            </a:r>
            <a:endParaRPr lang="en-IN" b="1" dirty="0"/>
          </a:p>
        </p:txBody>
      </p:sp>
      <p:sp>
        <p:nvSpPr>
          <p:cNvPr id="25" name="TextBox 24">
            <a:extLst>
              <a:ext uri="{FF2B5EF4-FFF2-40B4-BE49-F238E27FC236}">
                <a16:creationId xmlns:a16="http://schemas.microsoft.com/office/drawing/2014/main" id="{506A39D2-939B-C99C-7041-04D6D710045B}"/>
              </a:ext>
            </a:extLst>
          </p:cNvPr>
          <p:cNvSpPr txBox="1"/>
          <p:nvPr/>
        </p:nvSpPr>
        <p:spPr>
          <a:xfrm>
            <a:off x="1664410" y="6529235"/>
            <a:ext cx="7033015" cy="369332"/>
          </a:xfrm>
          <a:prstGeom prst="rect">
            <a:avLst/>
          </a:prstGeom>
          <a:noFill/>
        </p:spPr>
        <p:txBody>
          <a:bodyPr wrap="none" rtlCol="0">
            <a:spAutoFit/>
          </a:bodyPr>
          <a:lstStyle/>
          <a:p>
            <a:r>
              <a:rPr lang="en-US" b="1" dirty="0">
                <a:solidFill>
                  <a:srgbClr val="00B0F0"/>
                </a:solidFill>
                <a:latin typeface="Times New Roman" panose="02020603050405020304" pitchFamily="18" charset="0"/>
                <a:cs typeface="Times New Roman" panose="02020603050405020304" pitchFamily="18" charset="0"/>
              </a:rPr>
              <a:t>II. Improvisation of work done at IIT-Madras which faced limitations</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0C190AE-8AA1-4C5C-7ABB-6B29CFE6603B}"/>
              </a:ext>
            </a:extLst>
          </p:cNvPr>
          <p:cNvSpPr txBox="1"/>
          <p:nvPr/>
        </p:nvSpPr>
        <p:spPr>
          <a:xfrm>
            <a:off x="-11723" y="4506866"/>
            <a:ext cx="331465" cy="35686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a:t>
            </a:r>
            <a:endParaRPr lang="en-IN" sz="28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5785C99B-9D41-7E03-E796-0746FF5BE8DC}"/>
              </a:ext>
            </a:extLst>
          </p:cNvPr>
          <p:cNvSpPr txBox="1"/>
          <p:nvPr/>
        </p:nvSpPr>
        <p:spPr>
          <a:xfrm>
            <a:off x="4565869" y="4532919"/>
            <a:ext cx="474082" cy="35686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II</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66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A47D-0AD6-9E13-35FB-090A97DCDF46}"/>
              </a:ext>
            </a:extLst>
          </p:cNvPr>
          <p:cNvSpPr>
            <a:spLocks noGrp="1"/>
          </p:cNvSpPr>
          <p:nvPr>
            <p:ph type="title"/>
          </p:nvPr>
        </p:nvSpPr>
        <p:spPr>
          <a:xfrm>
            <a:off x="609600" y="0"/>
            <a:ext cx="8229600" cy="1143000"/>
          </a:xfrm>
        </p:spPr>
        <p:txBody>
          <a:bodyPr/>
          <a:lstStyle/>
          <a:p>
            <a:r>
              <a:rPr lang="en-IN" b="1"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CBBB92A-587C-4AE5-453C-8767789D5799}"/>
              </a:ext>
            </a:extLst>
          </p:cNvPr>
          <p:cNvSpPr>
            <a:spLocks noGrp="1"/>
          </p:cNvSpPr>
          <p:nvPr>
            <p:ph idx="1"/>
          </p:nvPr>
        </p:nvSpPr>
        <p:spPr>
          <a:xfrm>
            <a:off x="0" y="914400"/>
            <a:ext cx="9147630" cy="5476648"/>
          </a:xfrm>
        </p:spPr>
        <p:txBody>
          <a:bodyPr>
            <a:noAutofit/>
          </a:bodyPr>
          <a:lstStyle/>
          <a:p>
            <a:pPr algn="just"/>
            <a:r>
              <a:rPr lang="en-US" sz="2000" b="0" i="0" u="none" strike="noStrike" baseline="0" dirty="0">
                <a:latin typeface="Times New Roman" panose="02020603050405020304" pitchFamily="18" charset="0"/>
                <a:cs typeface="Times New Roman" panose="02020603050405020304" pitchFamily="18" charset="0"/>
              </a:rPr>
              <a:t>To fabricate the Cu-DNA memristor device, linear DNA strands would be obtained </a:t>
            </a:r>
            <a:r>
              <a:rPr lang="en-US" sz="2000" dirty="0">
                <a:latin typeface="Times New Roman" panose="02020603050405020304" pitchFamily="18" charset="0"/>
                <a:cs typeface="Times New Roman" panose="02020603050405020304" pitchFamily="18" charset="0"/>
              </a:rPr>
              <a:t>on request from either IIT Bombay or IIT Madras Biosciences department. </a:t>
            </a:r>
          </a:p>
          <a:p>
            <a:pPr algn="just"/>
            <a:r>
              <a:rPr lang="en-US" sz="2000" b="0" i="0" u="none" strike="noStrike" baseline="0" dirty="0">
                <a:latin typeface="Times New Roman" panose="02020603050405020304" pitchFamily="18" charset="0"/>
                <a:cs typeface="Times New Roman" panose="02020603050405020304" pitchFamily="18" charset="0"/>
              </a:rPr>
              <a:t>The nanogold electrodes were fabricated using a standard procedure </a:t>
            </a:r>
            <a:r>
              <a:rPr lang="en-US" sz="2000" strike="noStrike" dirty="0">
                <a:solidFill>
                  <a:srgbClr val="0070C0"/>
                </a:solidFill>
                <a:latin typeface="Times New Roman" panose="02020603050405020304" pitchFamily="18" charset="0"/>
                <a:cs typeface="Times New Roman" panose="02020603050405020304" pitchFamily="18" charset="0"/>
              </a:rPr>
              <a:t>(</a:t>
            </a:r>
            <a:r>
              <a:rPr lang="en-US" sz="2000" strike="noStrike" dirty="0" err="1">
                <a:solidFill>
                  <a:srgbClr val="0070C0"/>
                </a:solidFill>
                <a:latin typeface="Times New Roman" panose="02020603050405020304" pitchFamily="18" charset="0"/>
                <a:cs typeface="Times New Roman" panose="02020603050405020304" pitchFamily="18" charset="0"/>
              </a:rPr>
              <a:t>Letchumanan</a:t>
            </a:r>
            <a:r>
              <a:rPr lang="en-US" sz="2000" strike="noStrike" dirty="0">
                <a:solidFill>
                  <a:srgbClr val="0070C0"/>
                </a:solidFill>
                <a:latin typeface="Times New Roman" panose="02020603050405020304" pitchFamily="18" charset="0"/>
                <a:cs typeface="Times New Roman" panose="02020603050405020304" pitchFamily="18" charset="0"/>
              </a:rPr>
              <a:t>, Md Arshad et al. 2020).</a:t>
            </a:r>
          </a:p>
          <a:p>
            <a:pPr algn="just"/>
            <a:r>
              <a:rPr lang="en-US" sz="2000" b="0" i="0" u="none" strike="noStrike" baseline="0" dirty="0">
                <a:latin typeface="Times New Roman" panose="02020603050405020304" pitchFamily="18" charset="0"/>
                <a:cs typeface="Times New Roman" panose="02020603050405020304" pitchFamily="18" charset="0"/>
              </a:rPr>
              <a:t>The Cu-DNA molecules were linked on two gold electrodes through the Cu ions chelated </a:t>
            </a:r>
            <a:r>
              <a:rPr lang="en-US" sz="2000" b="0" i="0" u="none" strike="noStrike" baseline="0" dirty="0" err="1">
                <a:latin typeface="Times New Roman" panose="02020603050405020304" pitchFamily="18" charset="0"/>
                <a:cs typeface="Times New Roman" panose="02020603050405020304" pitchFamily="18" charset="0"/>
              </a:rPr>
              <a:t>BamHI</a:t>
            </a:r>
            <a:r>
              <a:rPr lang="en-US" sz="2000" b="0" i="0" u="none" strike="noStrike" baseline="0" dirty="0">
                <a:latin typeface="Times New Roman" panose="02020603050405020304" pitchFamily="18" charset="0"/>
                <a:cs typeface="Times New Roman" panose="02020603050405020304" pitchFamily="18" charset="0"/>
              </a:rPr>
              <a:t> and </a:t>
            </a:r>
            <a:r>
              <a:rPr lang="en-US" sz="2000" b="0" i="0" u="none" strike="noStrike" baseline="0" dirty="0" err="1">
                <a:latin typeface="Times New Roman" panose="02020603050405020304" pitchFamily="18" charset="0"/>
                <a:cs typeface="Times New Roman" panose="02020603050405020304" pitchFamily="18" charset="0"/>
              </a:rPr>
              <a:t>EcoRI</a:t>
            </a:r>
            <a:r>
              <a:rPr lang="en-US" sz="2000" b="0" i="0" u="none" strike="noStrike" baseline="0" dirty="0">
                <a:latin typeface="Times New Roman" panose="02020603050405020304" pitchFamily="18" charset="0"/>
                <a:cs typeface="Times New Roman" panose="02020603050405020304" pitchFamily="18" charset="0"/>
              </a:rPr>
              <a:t> linkers</a:t>
            </a:r>
            <a:r>
              <a:rPr lang="en-US" sz="2000" dirty="0">
                <a:latin typeface="Times New Roman" panose="02020603050405020304" pitchFamily="18" charset="0"/>
                <a:cs typeface="Times New Roman" panose="02020603050405020304" pitchFamily="18" charset="0"/>
              </a:rPr>
              <a:t> </a:t>
            </a:r>
            <a:r>
              <a:rPr lang="fr-FR" sz="2000" strike="noStrike" dirty="0">
                <a:solidFill>
                  <a:srgbClr val="0070C0"/>
                </a:solidFill>
                <a:latin typeface="Times New Roman" panose="02020603050405020304" pitchFamily="18" charset="0"/>
                <a:cs typeface="Times New Roman" panose="02020603050405020304" pitchFamily="18" charset="0"/>
              </a:rPr>
              <a:t>(Chu, Chiu et al. 2014)</a:t>
            </a:r>
            <a:r>
              <a:rPr lang="en-US" sz="2000" b="0" i="0" u="none" strike="noStrike" baseline="0" dirty="0">
                <a:solidFill>
                  <a:srgbClr val="0070C0"/>
                </a:solidFill>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those were self-assembled on the gold electrodes. The residue water on the Cu-DNA device was removed by baking at 80 °C for 15 min following protocol of </a:t>
            </a:r>
            <a:r>
              <a:rPr lang="da-DK" sz="2000" strike="noStrike" dirty="0">
                <a:solidFill>
                  <a:srgbClr val="0070C0"/>
                </a:solidFill>
                <a:latin typeface="Times New Roman" panose="02020603050405020304" pitchFamily="18" charset="0"/>
                <a:cs typeface="Times New Roman" panose="02020603050405020304" pitchFamily="18" charset="0"/>
              </a:rPr>
              <a:t>(Chang, Chang et al. 2019)</a:t>
            </a:r>
            <a:r>
              <a:rPr lang="en-US" sz="2000" b="0" i="0" u="none" strike="noStrike" baseline="0" dirty="0">
                <a:latin typeface="Times New Roman" panose="02020603050405020304" pitchFamily="18" charset="0"/>
                <a:cs typeface="Times New Roman" panose="02020603050405020304" pitchFamily="18" charset="0"/>
              </a:rPr>
              <a:t>. </a:t>
            </a:r>
          </a:p>
          <a:p>
            <a:pPr algn="just"/>
            <a:r>
              <a:rPr lang="en-US" sz="2000" b="0" i="0" u="none" strike="noStrike" baseline="0" dirty="0">
                <a:latin typeface="Times New Roman" panose="02020603050405020304" pitchFamily="18" charset="0"/>
                <a:cs typeface="Times New Roman" panose="02020603050405020304" pitchFamily="18" charset="0"/>
              </a:rPr>
              <a:t>The electrical properties of the electrodes were measured via a high-impedance electrometer (Keithley). </a:t>
            </a:r>
          </a:p>
          <a:p>
            <a:pPr algn="just"/>
            <a:r>
              <a:rPr lang="en-US" sz="2000" b="0" i="0" u="none" strike="noStrike" baseline="0" dirty="0">
                <a:latin typeface="Times New Roman" panose="02020603050405020304" pitchFamily="18" charset="0"/>
                <a:cs typeface="Times New Roman" panose="02020603050405020304" pitchFamily="18" charset="0"/>
              </a:rPr>
              <a:t>Two probes were utilized to acquire data for the current−voltage (I−V) curves and to monitor the device performance of the Cu-DNA memristor. The current flowing through the Cu-DNA could be measured when bias voltage was supplied.</a:t>
            </a:r>
          </a:p>
          <a:p>
            <a:pPr marL="0" indent="0" algn="just">
              <a:buNone/>
            </a:pPr>
            <a:endParaRPr lang="en-IN" sz="1200" b="0" i="0" dirty="0">
              <a:solidFill>
                <a:srgbClr val="222222"/>
              </a:solidFill>
              <a:effectLst/>
              <a:latin typeface="Arial" panose="020B0604020202020204" pitchFamily="34" charset="0"/>
            </a:endParaRPr>
          </a:p>
          <a:p>
            <a:pPr marL="0" indent="0" algn="just">
              <a:buNone/>
            </a:pPr>
            <a:r>
              <a:rPr lang="en-IN" sz="2000" b="1" i="0" dirty="0">
                <a:solidFill>
                  <a:srgbClr val="0070C0"/>
                </a:solidFill>
                <a:effectLst/>
                <a:latin typeface="Times New Roman" panose="02020603050405020304" pitchFamily="18" charset="0"/>
                <a:cs typeface="Times New Roman" panose="02020603050405020304" pitchFamily="18" charset="0"/>
              </a:rPr>
              <a:t>Chang, P.C., Chang, C.Y., Jian, W.B., Yuan, C.J., Chen, Y.C. and Chang, C.C., 2019. The fabrication and application of Ni-DNA nanowire-based </a:t>
            </a:r>
            <a:r>
              <a:rPr lang="en-IN" sz="2000" b="1" i="0" dirty="0" err="1">
                <a:solidFill>
                  <a:srgbClr val="0070C0"/>
                </a:solidFill>
                <a:effectLst/>
                <a:latin typeface="Times New Roman" panose="02020603050405020304" pitchFamily="18" charset="0"/>
                <a:cs typeface="Times New Roman" panose="02020603050405020304" pitchFamily="18" charset="0"/>
              </a:rPr>
              <a:t>nanoelectronic</a:t>
            </a:r>
            <a:r>
              <a:rPr lang="en-IN" sz="2000" b="1" i="0" dirty="0">
                <a:solidFill>
                  <a:srgbClr val="0070C0"/>
                </a:solidFill>
                <a:effectLst/>
                <a:latin typeface="Times New Roman" panose="02020603050405020304" pitchFamily="18" charset="0"/>
                <a:cs typeface="Times New Roman" panose="02020603050405020304" pitchFamily="18" charset="0"/>
              </a:rPr>
              <a:t> devices. </a:t>
            </a:r>
            <a:r>
              <a:rPr lang="en-IN" sz="2000" b="1" i="1" dirty="0">
                <a:solidFill>
                  <a:srgbClr val="0070C0"/>
                </a:solidFill>
                <a:effectLst/>
                <a:latin typeface="Times New Roman" panose="02020603050405020304" pitchFamily="18" charset="0"/>
                <a:cs typeface="Times New Roman" panose="02020603050405020304" pitchFamily="18" charset="0"/>
              </a:rPr>
              <a:t>Nano Research</a:t>
            </a:r>
            <a:r>
              <a:rPr lang="en-IN" sz="2000" b="1" i="0" dirty="0">
                <a:solidFill>
                  <a:srgbClr val="0070C0"/>
                </a:solidFill>
                <a:effectLst/>
                <a:latin typeface="Times New Roman" panose="02020603050405020304" pitchFamily="18" charset="0"/>
                <a:cs typeface="Times New Roman" panose="02020603050405020304" pitchFamily="18" charset="0"/>
              </a:rPr>
              <a:t>, </a:t>
            </a:r>
            <a:r>
              <a:rPr lang="en-IN" sz="2000" b="1" i="1" dirty="0">
                <a:solidFill>
                  <a:srgbClr val="0070C0"/>
                </a:solidFill>
                <a:effectLst/>
                <a:latin typeface="Times New Roman" panose="02020603050405020304" pitchFamily="18" charset="0"/>
                <a:cs typeface="Times New Roman" panose="02020603050405020304" pitchFamily="18" charset="0"/>
              </a:rPr>
              <a:t>12</a:t>
            </a:r>
            <a:r>
              <a:rPr lang="en-IN" sz="2000" b="1" i="0" dirty="0">
                <a:solidFill>
                  <a:srgbClr val="0070C0"/>
                </a:solidFill>
                <a:effectLst/>
                <a:latin typeface="Times New Roman" panose="02020603050405020304" pitchFamily="18" charset="0"/>
                <a:cs typeface="Times New Roman" panose="02020603050405020304" pitchFamily="18" charset="0"/>
              </a:rPr>
              <a:t>, pp.1293-1300.</a:t>
            </a:r>
            <a:endParaRPr lang="en-I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63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4000" b="1" dirty="0">
                <a:solidFill>
                  <a:srgbClr val="002060"/>
                </a:solidFill>
                <a:latin typeface="Times New Roman" pitchFamily="18" charset="0"/>
                <a:cs typeface="Times New Roman" pitchFamily="18" charset="0"/>
              </a:rPr>
              <a:t>PROCESS FLOW…</a:t>
            </a:r>
          </a:p>
        </p:txBody>
      </p:sp>
      <p:sp>
        <p:nvSpPr>
          <p:cNvPr id="4" name="Content Placeholder 2"/>
          <p:cNvSpPr>
            <a:spLocks noGrp="1"/>
          </p:cNvSpPr>
          <p:nvPr>
            <p:ph idx="1"/>
          </p:nvPr>
        </p:nvSpPr>
        <p:spPr>
          <a:xfrm>
            <a:off x="0" y="685800"/>
            <a:ext cx="9067800" cy="6172200"/>
          </a:xfrm>
        </p:spPr>
        <p:txBody>
          <a:bodyPr>
            <a:noAutofit/>
          </a:bodyPr>
          <a:lstStyle/>
          <a:p>
            <a:pPr marL="228600" indent="-228600" algn="just">
              <a:buFont typeface="+mj-lt"/>
              <a:buAutoNum type="arabicPeriod"/>
            </a:pPr>
            <a:r>
              <a:rPr lang="en-US" sz="1600" dirty="0">
                <a:latin typeface="Times New Roman" panose="02020603050405020304" pitchFamily="18" charset="0"/>
                <a:cs typeface="Times New Roman" panose="02020603050405020304" pitchFamily="18" charset="0"/>
              </a:rPr>
              <a:t>The silicon (2 inch) wafer undergoes to RCA 1 and RCA 2 cleaning for the removal of insoluble contaminants and ionic, heavy metal atomic contaminants respectively, following by wet oxidation process at about 1150°C to deposit the 300 nm thick of oxygen layer of SiO</a:t>
            </a:r>
            <a:r>
              <a:rPr lang="en-US" sz="1600" baseline="-250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and characterization of the SiO</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wafer would be done by spectroscopic ellipsometer.</a:t>
            </a:r>
          </a:p>
          <a:p>
            <a:pPr algn="just">
              <a:buFont typeface="+mj-lt"/>
              <a:buAutoNum type="arabicPeriod"/>
            </a:pPr>
            <a:r>
              <a:rPr lang="en-US" sz="1600" b="0" i="0">
                <a:effectLst/>
                <a:latin typeface="Times New Roman" panose="02020603050405020304" pitchFamily="18" charset="0"/>
                <a:cs typeface="Times New Roman" panose="02020603050405020304" pitchFamily="18" charset="0"/>
              </a:rPr>
              <a:t>Deposit </a:t>
            </a:r>
            <a:r>
              <a:rPr lang="en-US" sz="1600" b="0" i="0" dirty="0">
                <a:effectLst/>
                <a:latin typeface="Times New Roman" panose="02020603050405020304" pitchFamily="18" charset="0"/>
                <a:cs typeface="Times New Roman" panose="02020603050405020304" pitchFamily="18" charset="0"/>
              </a:rPr>
              <a:t>a Seed Layer: To promote adhesion and enhance the uniformity of the gold layer, deposit a thin seed layer of a suitable metal, such as titanium or chromium, onto the cleaned silicon wafer surface. The seed layer can be deposited using techniques like physical vapor deposition (PVD) or sputtering.</a:t>
            </a:r>
          </a:p>
          <a:p>
            <a:pPr algn="just">
              <a:buFont typeface="+mj-lt"/>
              <a:buAutoNum type="arabicPeriod"/>
            </a:pPr>
            <a:r>
              <a:rPr lang="en-US" sz="1600" b="0" i="0" dirty="0">
                <a:effectLst/>
                <a:latin typeface="Times New Roman" panose="02020603050405020304" pitchFamily="18" charset="0"/>
                <a:cs typeface="Times New Roman" panose="02020603050405020304" pitchFamily="18" charset="0"/>
              </a:rPr>
              <a:t>Deposit the Gold Layer: After depositing the seed layer, coat the wafer with a layer of gold. This can be done using techniques like evaporation, sputtering, or electroplating. The thickness of the gold layer will depend on the desired application and can typically range from a few nanometers to micrometers.</a:t>
            </a:r>
          </a:p>
          <a:p>
            <a:pPr algn="just">
              <a:buFont typeface="+mj-lt"/>
              <a:buAutoNum type="arabicPeriod"/>
            </a:pPr>
            <a:r>
              <a:rPr lang="en-US" sz="1600" b="0" i="0" dirty="0">
                <a:effectLst/>
                <a:latin typeface="Times New Roman" panose="02020603050405020304" pitchFamily="18" charset="0"/>
                <a:cs typeface="Times New Roman" panose="02020603050405020304" pitchFamily="18" charset="0"/>
              </a:rPr>
              <a:t>Define the Electrode Patterns: Use standard photolithography techniques to define the desired electrode patterns on the gold-coated wafer. This involves applying a photosensitive resist material, exposing it to ultraviolet (UV) light through a photomask with the desired electrode pattern, developing the resist to remove the exposed areas, and etching the underlying gold layer using an appropriate etchant (such as a gold etchant or a combination of acids) to define the electrode shapes.</a:t>
            </a:r>
          </a:p>
          <a:p>
            <a:pPr algn="just">
              <a:buFont typeface="+mj-lt"/>
              <a:buAutoNum type="arabicPeriod"/>
            </a:pPr>
            <a:r>
              <a:rPr lang="en-US" sz="1600" b="0" i="0" dirty="0">
                <a:effectLst/>
                <a:latin typeface="Times New Roman" panose="02020603050405020304" pitchFamily="18" charset="0"/>
                <a:cs typeface="Times New Roman" panose="02020603050405020304" pitchFamily="18" charset="0"/>
              </a:rPr>
              <a:t>Remove the Resist: After defining the electrode patterns, remove the remaining resist material from the wafer surface. This can be done using resist stripping techniques, such as immersion in a resist stripper solution or plasma </a:t>
            </a:r>
            <a:r>
              <a:rPr lang="en-US" sz="1600" b="0" i="0" dirty="0" err="1">
                <a:effectLst/>
                <a:latin typeface="Times New Roman" panose="02020603050405020304" pitchFamily="18" charset="0"/>
                <a:cs typeface="Times New Roman" panose="02020603050405020304" pitchFamily="18" charset="0"/>
              </a:rPr>
              <a:t>ashing</a:t>
            </a:r>
            <a:r>
              <a:rPr lang="en-US" sz="1600" b="0" i="0" dirty="0">
                <a:effectLst/>
                <a:latin typeface="Times New Roman" panose="02020603050405020304" pitchFamily="18" charset="0"/>
                <a:cs typeface="Times New Roman" panose="02020603050405020304" pitchFamily="18" charset="0"/>
              </a:rPr>
              <a:t>.</a:t>
            </a:r>
          </a:p>
          <a:p>
            <a:pPr algn="just">
              <a:buFont typeface="+mj-lt"/>
              <a:buAutoNum type="arabicPeriod"/>
            </a:pPr>
            <a:r>
              <a:rPr lang="en-US" sz="1600" b="0" i="0" dirty="0">
                <a:effectLst/>
                <a:latin typeface="Times New Roman" panose="02020603050405020304" pitchFamily="18" charset="0"/>
                <a:cs typeface="Times New Roman" panose="02020603050405020304" pitchFamily="18" charset="0"/>
              </a:rPr>
              <a:t>Clean and Inspect: Clean the wafer again to remove any residues or particles resulting from the fabrication process. Inspect the fabricated gold electrodes using microscopy or other characterization techniques to ensure the desired electrode quality and integrity.</a:t>
            </a:r>
          </a:p>
        </p:txBody>
      </p:sp>
    </p:spTree>
    <p:extLst>
      <p:ext uri="{BB962C8B-B14F-4D97-AF65-F5344CB8AC3E}">
        <p14:creationId xmlns:p14="http://schemas.microsoft.com/office/powerpoint/2010/main" val="290671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313B-E09F-9D19-10FA-7B596B0EB60F}"/>
              </a:ext>
            </a:extLst>
          </p:cNvPr>
          <p:cNvSpPr>
            <a:spLocks noGrp="1"/>
          </p:cNvSpPr>
          <p:nvPr>
            <p:ph type="title"/>
          </p:nvPr>
        </p:nvSpPr>
        <p:spPr>
          <a:xfrm>
            <a:off x="533400" y="0"/>
            <a:ext cx="8229600" cy="533400"/>
          </a:xfrm>
        </p:spPr>
        <p:txBody>
          <a:bodyPr>
            <a:normAutofit fontScale="90000"/>
          </a:bodyPr>
          <a:lstStyle/>
          <a:p>
            <a:r>
              <a:rPr lang="en-US" sz="4400" b="1" dirty="0">
                <a:solidFill>
                  <a:srgbClr val="002060"/>
                </a:solidFill>
                <a:latin typeface="Times New Roman" pitchFamily="18" charset="0"/>
                <a:cs typeface="Times New Roman" pitchFamily="18" charset="0"/>
              </a:rPr>
              <a:t>PROCESS FLOW</a:t>
            </a:r>
            <a:endParaRPr lang="en-IN" dirty="0"/>
          </a:p>
        </p:txBody>
      </p:sp>
      <p:sp>
        <p:nvSpPr>
          <p:cNvPr id="3" name="Content Placeholder 2">
            <a:extLst>
              <a:ext uri="{FF2B5EF4-FFF2-40B4-BE49-F238E27FC236}">
                <a16:creationId xmlns:a16="http://schemas.microsoft.com/office/drawing/2014/main" id="{56E6291A-6E80-B3B8-472F-C9880F6897E7}"/>
              </a:ext>
            </a:extLst>
          </p:cNvPr>
          <p:cNvSpPr>
            <a:spLocks noGrp="1"/>
          </p:cNvSpPr>
          <p:nvPr>
            <p:ph idx="1"/>
          </p:nvPr>
        </p:nvSpPr>
        <p:spPr>
          <a:xfrm>
            <a:off x="76200" y="533400"/>
            <a:ext cx="9144000" cy="6044965"/>
          </a:xfrm>
        </p:spPr>
        <p:txBody>
          <a:bodyPr>
            <a:noAutofit/>
          </a:bodyPr>
          <a:lstStyle/>
          <a:p>
            <a:pPr algn="just"/>
            <a:r>
              <a:rPr lang="en-IN" sz="2400" b="0" i="0" u="none" strike="noStrike" baseline="0" dirty="0">
                <a:latin typeface="Times New Roman" panose="02020603050405020304" pitchFamily="18" charset="0"/>
                <a:cs typeface="Times New Roman" panose="02020603050405020304" pitchFamily="18" charset="0"/>
              </a:rPr>
              <a:t>The size of the </a:t>
            </a:r>
            <a:r>
              <a:rPr lang="en-US" sz="2400" b="0" i="0" u="none" strike="noStrike" baseline="0" dirty="0">
                <a:latin typeface="Times New Roman" panose="02020603050405020304" pitchFamily="18" charset="0"/>
                <a:cs typeface="Times New Roman" panose="02020603050405020304" pitchFamily="18" charset="0"/>
              </a:rPr>
              <a:t>nanogap in the paired finger electrodes was </a:t>
            </a:r>
            <a:r>
              <a:rPr lang="en-US" sz="2400" dirty="0">
                <a:latin typeface="Times New Roman" panose="02020603050405020304" pitchFamily="18" charset="0"/>
                <a:cs typeface="Times New Roman" panose="02020603050405020304" pitchFamily="18" charset="0"/>
              </a:rPr>
              <a:t>near 100nm</a:t>
            </a:r>
            <a:r>
              <a:rPr lang="en-US" sz="2400" b="0" i="0" u="none" strike="noStrike" baseline="0" dirty="0">
                <a:latin typeface="Times New Roman" panose="02020603050405020304" pitchFamily="18" charset="0"/>
                <a:cs typeface="Times New Roman" panose="02020603050405020304" pitchFamily="18" charset="0"/>
              </a:rPr>
              <a:t>, depending on the length of the DNA nanowires. </a:t>
            </a:r>
          </a:p>
          <a:p>
            <a:pPr algn="l"/>
            <a:r>
              <a:rPr lang="en-US" sz="2400" b="0" i="0" u="none" strike="noStrike" baseline="0" dirty="0">
                <a:latin typeface="Times New Roman" panose="02020603050405020304" pitchFamily="18" charset="0"/>
                <a:cs typeface="Times New Roman" panose="02020603050405020304" pitchFamily="18" charset="0"/>
              </a:rPr>
              <a:t>The Cu -DNA molecules were linked on two gold electrodes through the Cu ions chelated (</a:t>
            </a:r>
            <a:r>
              <a:rPr lang="en-US" sz="2400" b="0" i="0" u="none" strike="noStrike" baseline="0" dirty="0" err="1">
                <a:latin typeface="Times New Roman" panose="02020603050405020304" pitchFamily="18" charset="0"/>
                <a:cs typeface="Times New Roman" panose="02020603050405020304" pitchFamily="18" charset="0"/>
              </a:rPr>
              <a:t>BamHI</a:t>
            </a:r>
            <a:r>
              <a:rPr lang="en-US" sz="2400" b="0" i="0" u="none" strike="noStrike" baseline="0" dirty="0">
                <a:latin typeface="Times New Roman" panose="02020603050405020304" pitchFamily="18" charset="0"/>
                <a:cs typeface="Times New Roman" panose="02020603050405020304" pitchFamily="18" charset="0"/>
              </a:rPr>
              <a:t> and </a:t>
            </a:r>
            <a:r>
              <a:rPr lang="en-US" sz="2400" b="0" i="0" u="none" strike="noStrike" baseline="0" dirty="0" err="1">
                <a:latin typeface="Times New Roman" panose="02020603050405020304" pitchFamily="18" charset="0"/>
                <a:cs typeface="Times New Roman" panose="02020603050405020304" pitchFamily="18" charset="0"/>
              </a:rPr>
              <a:t>EcoRI</a:t>
            </a:r>
            <a:r>
              <a:rPr lang="en-US" sz="2400" b="0" i="0" u="none" strike="noStrike" baseline="0" dirty="0">
                <a:latin typeface="Times New Roman" panose="02020603050405020304" pitchFamily="18" charset="0"/>
                <a:cs typeface="Times New Roman" panose="02020603050405020304" pitchFamily="18" charset="0"/>
              </a:rPr>
              <a:t> ) linkers</a:t>
            </a:r>
            <a:r>
              <a:rPr lang="fr-FR" sz="2400" strike="noStrike" dirty="0">
                <a:solidFill>
                  <a:srgbClr val="0070C0"/>
                </a:solidFill>
                <a:latin typeface="Times New Roman" panose="02020603050405020304" pitchFamily="18" charset="0"/>
                <a:cs typeface="Times New Roman" panose="02020603050405020304" pitchFamily="18" charset="0"/>
              </a:rPr>
              <a:t> </a:t>
            </a:r>
            <a:r>
              <a:rPr lang="fr-FR" sz="2400" strike="noStrike" dirty="0" err="1">
                <a:solidFill>
                  <a:srgbClr val="0070C0"/>
                </a:solidFill>
                <a:latin typeface="Times New Roman" panose="02020603050405020304" pitchFamily="18" charset="0"/>
                <a:cs typeface="Times New Roman" panose="02020603050405020304" pitchFamily="18" charset="0"/>
              </a:rPr>
              <a:t>following</a:t>
            </a:r>
            <a:r>
              <a:rPr lang="fr-FR" sz="2400" strike="noStrike" dirty="0">
                <a:solidFill>
                  <a:srgbClr val="0070C0"/>
                </a:solidFill>
                <a:latin typeface="Times New Roman" panose="02020603050405020304" pitchFamily="18" charset="0"/>
                <a:cs typeface="Times New Roman" panose="02020603050405020304" pitchFamily="18" charset="0"/>
              </a:rPr>
              <a:t> the standard </a:t>
            </a:r>
            <a:r>
              <a:rPr lang="fr-FR" sz="2400" strike="noStrike" dirty="0" err="1">
                <a:solidFill>
                  <a:srgbClr val="0070C0"/>
                </a:solidFill>
                <a:latin typeface="Times New Roman" panose="02020603050405020304" pitchFamily="18" charset="0"/>
                <a:cs typeface="Times New Roman" panose="02020603050405020304" pitchFamily="18" charset="0"/>
              </a:rPr>
              <a:t>protocol</a:t>
            </a:r>
            <a:r>
              <a:rPr lang="fr-FR" sz="2400" strike="noStrike" dirty="0">
                <a:solidFill>
                  <a:srgbClr val="0070C0"/>
                </a:solidFill>
                <a:latin typeface="Times New Roman" panose="02020603050405020304" pitchFamily="18" charset="0"/>
                <a:cs typeface="Times New Roman" panose="02020603050405020304" pitchFamily="18" charset="0"/>
              </a:rPr>
              <a:t> of Chu, Chiu et al. 2014</a:t>
            </a:r>
            <a:r>
              <a:rPr lang="en-US" sz="2400" b="0" i="0" u="none" strike="noStrike" baseline="0" dirty="0">
                <a:latin typeface="Times New Roman" panose="02020603050405020304" pitchFamily="18" charset="0"/>
                <a:cs typeface="Times New Roman" panose="02020603050405020304" pitchFamily="18" charset="0"/>
              </a:rPr>
              <a:t>; those were self-assembled on the gold electrodes. The residue water on the Cu-DNA device was removed by baking at 80 °C for 15 min The nanogold electrodes were fabricated </a:t>
            </a:r>
            <a:r>
              <a:rPr lang="en-IN" sz="2400" b="0" i="0" u="none" strike="noStrike" baseline="0" dirty="0">
                <a:latin typeface="Times New Roman" panose="02020603050405020304" pitchFamily="18" charset="0"/>
                <a:cs typeface="Times New Roman" panose="02020603050405020304" pitchFamily="18" charset="0"/>
              </a:rPr>
              <a:t>using a standard lithography procedure.</a:t>
            </a:r>
          </a:p>
          <a:p>
            <a:pPr algn="l"/>
            <a:r>
              <a:rPr lang="en-US" sz="2400" b="0" i="0" u="none" strike="noStrike" baseline="0" dirty="0">
                <a:latin typeface="Times New Roman" panose="02020603050405020304" pitchFamily="18" charset="0"/>
                <a:cs typeface="Times New Roman" panose="02020603050405020304" pitchFamily="18" charset="0"/>
              </a:rPr>
              <a:t>The Cu-DNA nanowire devices were then treated with UV light at 0.25 J/cm</a:t>
            </a:r>
            <a:r>
              <a:rPr lang="en-US" sz="2400" b="0" i="0" u="none" strike="noStrike" baseline="30000" dirty="0">
                <a:latin typeface="Times New Roman" panose="02020603050405020304" pitchFamily="18" charset="0"/>
                <a:cs typeface="Times New Roman" panose="02020603050405020304" pitchFamily="18" charset="0"/>
              </a:rPr>
              <a:t>2</a:t>
            </a:r>
            <a:r>
              <a:rPr lang="en-US" sz="2400" b="0" i="0" u="none" strike="noStrike" baseline="0" dirty="0">
                <a:latin typeface="Times New Roman" panose="02020603050405020304" pitchFamily="18" charset="0"/>
                <a:cs typeface="Times New Roman" panose="02020603050405020304" pitchFamily="18" charset="0"/>
              </a:rPr>
              <a:t> for crosslinking. Then, the devices were annealed at 80 °C for 15 min to remove residual water. To enhance binding and integration between the Cu-DNA nanowires and the paired electrodes, the paired electrodes were treated with ozone at 300 °C  prior to the integration of the Cu-DNA nanowires. </a:t>
            </a:r>
          </a:p>
          <a:p>
            <a:pPr algn="just"/>
            <a:r>
              <a:rPr lang="en-US" sz="2400" b="0" i="0" u="none" strike="noStrike" baseline="0" dirty="0">
                <a:latin typeface="Times New Roman" panose="02020603050405020304" pitchFamily="18" charset="0"/>
                <a:cs typeface="Times New Roman" panose="02020603050405020304" pitchFamily="18" charset="0"/>
              </a:rPr>
              <a:t>The ozone treatment resulted in a high surface roughness of the gold electrodes, increasing the binding capability of Cu-DNA to the gold and thereby boosting the yield of Cu-DNA </a:t>
            </a:r>
            <a:r>
              <a:rPr lang="en-IN" sz="2400" b="0" i="0" u="none" strike="noStrike" baseline="0" dirty="0">
                <a:latin typeface="Times New Roman" panose="02020603050405020304" pitchFamily="18" charset="0"/>
                <a:cs typeface="Times New Roman" panose="02020603050405020304" pitchFamily="18" charset="0"/>
              </a:rPr>
              <a:t>nanowire 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a:extLst>
              <a:ext uri="{FF2B5EF4-FFF2-40B4-BE49-F238E27FC236}">
                <a16:creationId xmlns:a16="http://schemas.microsoft.com/office/drawing/2014/main" id="{AEC60559-E966-75F9-E365-94156BADD69C}"/>
              </a:ext>
            </a:extLst>
          </p:cNvPr>
          <p:cNvSpPr>
            <a:spLocks noGrp="1"/>
          </p:cNvSpPr>
          <p:nvPr>
            <p:ph type="title"/>
          </p:nvPr>
        </p:nvSpPr>
        <p:spPr>
          <a:xfrm>
            <a:off x="444538" y="-627973"/>
            <a:ext cx="8229600" cy="533400"/>
          </a:xfrm>
        </p:spPr>
        <p:txBody>
          <a:bodyPr>
            <a:normAutofit fontScale="90000"/>
          </a:bodyPr>
          <a:lstStyle/>
          <a:p>
            <a:r>
              <a:rPr lang="en-US" sz="4000" b="1" dirty="0">
                <a:solidFill>
                  <a:srgbClr val="002060"/>
                </a:solidFill>
                <a:latin typeface="Times New Roman" pitchFamily="18" charset="0"/>
                <a:cs typeface="Times New Roman" pitchFamily="18" charset="0"/>
              </a:rPr>
              <a:t>PROCESS FLOW…</a:t>
            </a:r>
          </a:p>
        </p:txBody>
      </p:sp>
      <p:grpSp>
        <p:nvGrpSpPr>
          <p:cNvPr id="48" name="Group 47">
            <a:extLst>
              <a:ext uri="{FF2B5EF4-FFF2-40B4-BE49-F238E27FC236}">
                <a16:creationId xmlns:a16="http://schemas.microsoft.com/office/drawing/2014/main" id="{AC76391B-8307-34C8-CFCC-22562B297B54}"/>
              </a:ext>
            </a:extLst>
          </p:cNvPr>
          <p:cNvGrpSpPr/>
          <p:nvPr/>
        </p:nvGrpSpPr>
        <p:grpSpPr>
          <a:xfrm>
            <a:off x="-125787" y="-242211"/>
            <a:ext cx="9574587" cy="7149330"/>
            <a:chOff x="-125787" y="-242211"/>
            <a:chExt cx="9574587" cy="7149330"/>
          </a:xfrm>
        </p:grpSpPr>
        <p:grpSp>
          <p:nvGrpSpPr>
            <p:cNvPr id="2" name="Group 1">
              <a:extLst>
                <a:ext uri="{FF2B5EF4-FFF2-40B4-BE49-F238E27FC236}">
                  <a16:creationId xmlns:a16="http://schemas.microsoft.com/office/drawing/2014/main" id="{FCD9585C-B370-CDC3-5114-941A08CD9714}"/>
                </a:ext>
              </a:extLst>
            </p:cNvPr>
            <p:cNvGrpSpPr/>
            <p:nvPr/>
          </p:nvGrpSpPr>
          <p:grpSpPr>
            <a:xfrm>
              <a:off x="-125787" y="-242211"/>
              <a:ext cx="9574587" cy="7149330"/>
              <a:chOff x="-125787" y="-242211"/>
              <a:chExt cx="9574587" cy="7149330"/>
            </a:xfrm>
          </p:grpSpPr>
          <p:sp>
            <p:nvSpPr>
              <p:cNvPr id="9" name="Rectangle 8">
                <a:extLst>
                  <a:ext uri="{FF2B5EF4-FFF2-40B4-BE49-F238E27FC236}">
                    <a16:creationId xmlns:a16="http://schemas.microsoft.com/office/drawing/2014/main" id="{D7955F32-7332-3BDC-813C-7BA62C1E57DB}"/>
                  </a:ext>
                </a:extLst>
              </p:cNvPr>
              <p:cNvSpPr/>
              <p:nvPr/>
            </p:nvSpPr>
            <p:spPr>
              <a:xfrm>
                <a:off x="1663738" y="762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12" name="Group 11">
                <a:extLst>
                  <a:ext uri="{FF2B5EF4-FFF2-40B4-BE49-F238E27FC236}">
                    <a16:creationId xmlns:a16="http://schemas.microsoft.com/office/drawing/2014/main" id="{41F6C8D4-CEA7-7CE4-7928-B0A0F94B5F5B}"/>
                  </a:ext>
                </a:extLst>
              </p:cNvPr>
              <p:cNvGrpSpPr/>
              <p:nvPr/>
            </p:nvGrpSpPr>
            <p:grpSpPr>
              <a:xfrm>
                <a:off x="1663738" y="1255942"/>
                <a:ext cx="2895600" cy="1263748"/>
                <a:chOff x="381000" y="2165252"/>
                <a:chExt cx="2895600" cy="1263748"/>
              </a:xfrm>
            </p:grpSpPr>
            <p:sp>
              <p:nvSpPr>
                <p:cNvPr id="10" name="Rectangle 9">
                  <a:extLst>
                    <a:ext uri="{FF2B5EF4-FFF2-40B4-BE49-F238E27FC236}">
                      <a16:creationId xmlns:a16="http://schemas.microsoft.com/office/drawing/2014/main" id="{75ACBE90-11F5-F97B-E8CF-563B2E03E42F}"/>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1" name="Rectangle 10">
                  <a:extLst>
                    <a:ext uri="{FF2B5EF4-FFF2-40B4-BE49-F238E27FC236}">
                      <a16:creationId xmlns:a16="http://schemas.microsoft.com/office/drawing/2014/main" id="{58CDF559-6773-52A9-4735-CB73EEB47C80}"/>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cxnSp>
            <p:nvCxnSpPr>
              <p:cNvPr id="14" name="Straight Arrow Connector 13">
                <a:extLst>
                  <a:ext uri="{FF2B5EF4-FFF2-40B4-BE49-F238E27FC236}">
                    <a16:creationId xmlns:a16="http://schemas.microsoft.com/office/drawing/2014/main" id="{BE540B9B-A371-2BE1-E7ED-243714CC186C}"/>
                  </a:ext>
                </a:extLst>
              </p:cNvPr>
              <p:cNvCxnSpPr/>
              <p:nvPr/>
            </p:nvCxnSpPr>
            <p:spPr>
              <a:xfrm>
                <a:off x="1435138" y="1275871"/>
                <a:ext cx="0" cy="34934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487E49E-B723-0915-5C88-0E0B6D6282F4}"/>
                  </a:ext>
                </a:extLst>
              </p:cNvPr>
              <p:cNvSpPr txBox="1"/>
              <p:nvPr/>
            </p:nvSpPr>
            <p:spPr>
              <a:xfrm>
                <a:off x="-968" y="1229139"/>
                <a:ext cx="15322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SiO</a:t>
                </a:r>
                <a:r>
                  <a:rPr lang="en-US" b="1" baseline="-25000"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300nm</a:t>
                </a:r>
                <a:endParaRPr lang="en-IN" b="1"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1E518050-EDD4-9694-34B7-B9EA52259748}"/>
                  </a:ext>
                </a:extLst>
              </p:cNvPr>
              <p:cNvCxnSpPr>
                <a:cxnSpLocks/>
              </p:cNvCxnSpPr>
              <p:nvPr/>
            </p:nvCxnSpPr>
            <p:spPr>
              <a:xfrm>
                <a:off x="1449206" y="76200"/>
                <a:ext cx="0" cy="91440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4AAD498-F2E7-8012-2122-F1F3B5C47710}"/>
                  </a:ext>
                </a:extLst>
              </p:cNvPr>
              <p:cNvSpPr txBox="1"/>
              <p:nvPr/>
            </p:nvSpPr>
            <p:spPr>
              <a:xfrm>
                <a:off x="-125787" y="348734"/>
                <a:ext cx="14677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2” Si wafer</a:t>
                </a:r>
                <a:endParaRPr lang="en-IN" b="1" dirty="0">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4A97F100-2A50-1DE4-E15D-ACDDD604816B}"/>
                  </a:ext>
                </a:extLst>
              </p:cNvPr>
              <p:cNvGrpSpPr/>
              <p:nvPr/>
            </p:nvGrpSpPr>
            <p:grpSpPr>
              <a:xfrm>
                <a:off x="1680150" y="2809490"/>
                <a:ext cx="2895600" cy="1543342"/>
                <a:chOff x="397412" y="4063806"/>
                <a:chExt cx="2895600" cy="1543342"/>
              </a:xfrm>
            </p:grpSpPr>
            <p:grpSp>
              <p:nvGrpSpPr>
                <p:cNvPr id="20" name="Group 19">
                  <a:extLst>
                    <a:ext uri="{FF2B5EF4-FFF2-40B4-BE49-F238E27FC236}">
                      <a16:creationId xmlns:a16="http://schemas.microsoft.com/office/drawing/2014/main" id="{6E38F32F-BD88-D768-84F4-5473553B4D65}"/>
                    </a:ext>
                  </a:extLst>
                </p:cNvPr>
                <p:cNvGrpSpPr/>
                <p:nvPr/>
              </p:nvGrpSpPr>
              <p:grpSpPr>
                <a:xfrm>
                  <a:off x="397412" y="4343400"/>
                  <a:ext cx="2895600" cy="1263748"/>
                  <a:chOff x="381000" y="2165252"/>
                  <a:chExt cx="2895600" cy="1263748"/>
                </a:xfrm>
              </p:grpSpPr>
              <p:sp>
                <p:nvSpPr>
                  <p:cNvPr id="21" name="Rectangle 20">
                    <a:extLst>
                      <a:ext uri="{FF2B5EF4-FFF2-40B4-BE49-F238E27FC236}">
                        <a16:creationId xmlns:a16="http://schemas.microsoft.com/office/drawing/2014/main" id="{BB26CCD9-DD0A-C018-F3D8-BC4A0A29BD5D}"/>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2" name="Rectangle 21">
                    <a:extLst>
                      <a:ext uri="{FF2B5EF4-FFF2-40B4-BE49-F238E27FC236}">
                        <a16:creationId xmlns:a16="http://schemas.microsoft.com/office/drawing/2014/main" id="{A5A744BA-5635-124E-589E-34C83C46F3FA}"/>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23" name="Rectangle 22">
                  <a:extLst>
                    <a:ext uri="{FF2B5EF4-FFF2-40B4-BE49-F238E27FC236}">
                      <a16:creationId xmlns:a16="http://schemas.microsoft.com/office/drawing/2014/main" id="{3E85F2E6-E0BA-6E3B-5E10-FE901310505F}"/>
                    </a:ext>
                  </a:extLst>
                </p:cNvPr>
                <p:cNvSpPr/>
                <p:nvPr/>
              </p:nvSpPr>
              <p:spPr>
                <a:xfrm>
                  <a:off x="397412" y="4063806"/>
                  <a:ext cx="2895600" cy="30304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cxnSp>
            <p:nvCxnSpPr>
              <p:cNvPr id="24" name="Straight Arrow Connector 23">
                <a:extLst>
                  <a:ext uri="{FF2B5EF4-FFF2-40B4-BE49-F238E27FC236}">
                    <a16:creationId xmlns:a16="http://schemas.microsoft.com/office/drawing/2014/main" id="{B9256214-EF7F-8C1D-DBC4-B5C5193511AE}"/>
                  </a:ext>
                </a:extLst>
              </p:cNvPr>
              <p:cNvCxnSpPr/>
              <p:nvPr/>
            </p:nvCxnSpPr>
            <p:spPr>
              <a:xfrm>
                <a:off x="1458584" y="2809489"/>
                <a:ext cx="0" cy="34934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E991667-32B1-5965-8CFC-EC9E8BC3C271}"/>
                  </a:ext>
                </a:extLst>
              </p:cNvPr>
              <p:cNvSpPr txBox="1"/>
              <p:nvPr/>
            </p:nvSpPr>
            <p:spPr>
              <a:xfrm>
                <a:off x="17235" y="2743200"/>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Al 200nm</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8982B59-9D3A-4180-B95A-0BA8DA0A1F28}"/>
                  </a:ext>
                </a:extLst>
              </p:cNvPr>
              <p:cNvSpPr txBox="1"/>
              <p:nvPr/>
            </p:nvSpPr>
            <p:spPr>
              <a:xfrm>
                <a:off x="0" y="4397615"/>
                <a:ext cx="4386778" cy="369332"/>
              </a:xfrm>
              <a:prstGeom prst="rect">
                <a:avLst/>
              </a:prstGeom>
              <a:noFill/>
            </p:spPr>
            <p:txBody>
              <a:bodyPr wrap="none" rtlCol="0">
                <a:spAutoFit/>
              </a:bodyPr>
              <a:lstStyle/>
              <a:p>
                <a:r>
                  <a:rPr lang="en-US" b="1" i="0" dirty="0">
                    <a:effectLst/>
                    <a:latin typeface="Times New Roman" panose="02020603050405020304" pitchFamily="18" charset="0"/>
                    <a:cs typeface="Times New Roman" panose="02020603050405020304" pitchFamily="18" charset="0"/>
                  </a:rPr>
                  <a:t>Thermal evaporator (PVD) vacuum coater</a:t>
                </a:r>
                <a:endParaRPr lang="en-IN" b="1"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BBDA1C05-9088-94DA-B8D7-DA7CAB53AE32}"/>
                  </a:ext>
                </a:extLst>
              </p:cNvPr>
              <p:cNvGrpSpPr/>
              <p:nvPr/>
            </p:nvGrpSpPr>
            <p:grpSpPr>
              <a:xfrm>
                <a:off x="1640292" y="4910181"/>
                <a:ext cx="2895600" cy="1845853"/>
                <a:chOff x="357554" y="5547837"/>
                <a:chExt cx="2895600" cy="1845853"/>
              </a:xfrm>
            </p:grpSpPr>
            <p:grpSp>
              <p:nvGrpSpPr>
                <p:cNvPr id="28" name="Group 27">
                  <a:extLst>
                    <a:ext uri="{FF2B5EF4-FFF2-40B4-BE49-F238E27FC236}">
                      <a16:creationId xmlns:a16="http://schemas.microsoft.com/office/drawing/2014/main" id="{8C788AB2-8F4C-7BB3-5809-419CE4E3FB11}"/>
                    </a:ext>
                  </a:extLst>
                </p:cNvPr>
                <p:cNvGrpSpPr/>
                <p:nvPr/>
              </p:nvGrpSpPr>
              <p:grpSpPr>
                <a:xfrm>
                  <a:off x="357554" y="5850348"/>
                  <a:ext cx="2895600" cy="1543342"/>
                  <a:chOff x="397412" y="4063806"/>
                  <a:chExt cx="2895600" cy="1543342"/>
                </a:xfrm>
              </p:grpSpPr>
              <p:grpSp>
                <p:nvGrpSpPr>
                  <p:cNvPr id="29" name="Group 28">
                    <a:extLst>
                      <a:ext uri="{FF2B5EF4-FFF2-40B4-BE49-F238E27FC236}">
                        <a16:creationId xmlns:a16="http://schemas.microsoft.com/office/drawing/2014/main" id="{6A8CFA9A-F005-A844-63EB-2C1E0994350B}"/>
                      </a:ext>
                    </a:extLst>
                  </p:cNvPr>
                  <p:cNvGrpSpPr/>
                  <p:nvPr/>
                </p:nvGrpSpPr>
                <p:grpSpPr>
                  <a:xfrm>
                    <a:off x="397412" y="4343400"/>
                    <a:ext cx="2895600" cy="1263748"/>
                    <a:chOff x="381000" y="2165252"/>
                    <a:chExt cx="2895600" cy="1263748"/>
                  </a:xfrm>
                </p:grpSpPr>
                <p:sp>
                  <p:nvSpPr>
                    <p:cNvPr id="31" name="Rectangle 30">
                      <a:extLst>
                        <a:ext uri="{FF2B5EF4-FFF2-40B4-BE49-F238E27FC236}">
                          <a16:creationId xmlns:a16="http://schemas.microsoft.com/office/drawing/2014/main" id="{D61C64AA-AEC2-81C3-40F3-1EC8B4F8FDD6}"/>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 name="Rectangle 31">
                      <a:extLst>
                        <a:ext uri="{FF2B5EF4-FFF2-40B4-BE49-F238E27FC236}">
                          <a16:creationId xmlns:a16="http://schemas.microsoft.com/office/drawing/2014/main" id="{CBBAB8F4-C7DB-F017-49CB-934BEA2E4138}"/>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30" name="Rectangle 29">
                    <a:extLst>
                      <a:ext uri="{FF2B5EF4-FFF2-40B4-BE49-F238E27FC236}">
                        <a16:creationId xmlns:a16="http://schemas.microsoft.com/office/drawing/2014/main" id="{3CF2C6AE-CC5E-0717-A0BD-B62F3CC9C96A}"/>
                      </a:ext>
                    </a:extLst>
                  </p:cNvPr>
                  <p:cNvSpPr/>
                  <p:nvPr/>
                </p:nvSpPr>
                <p:spPr>
                  <a:xfrm>
                    <a:off x="397412" y="4063806"/>
                    <a:ext cx="2895600" cy="30304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33" name="Rectangle 32">
                  <a:extLst>
                    <a:ext uri="{FF2B5EF4-FFF2-40B4-BE49-F238E27FC236}">
                      <a16:creationId xmlns:a16="http://schemas.microsoft.com/office/drawing/2014/main" id="{70C0A2CF-5E04-C6D6-ADE2-35E80E2A60F5}"/>
                    </a:ext>
                  </a:extLst>
                </p:cNvPr>
                <p:cNvSpPr/>
                <p:nvPr/>
              </p:nvSpPr>
              <p:spPr>
                <a:xfrm>
                  <a:off x="357554" y="5547837"/>
                  <a:ext cx="2895600" cy="303042"/>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cxnSp>
            <p:nvCxnSpPr>
              <p:cNvPr id="35" name="Straight Arrow Connector 34">
                <a:extLst>
                  <a:ext uri="{FF2B5EF4-FFF2-40B4-BE49-F238E27FC236}">
                    <a16:creationId xmlns:a16="http://schemas.microsoft.com/office/drawing/2014/main" id="{E4E42133-09D8-8E0F-2475-60C5876B76D1}"/>
                  </a:ext>
                </a:extLst>
              </p:cNvPr>
              <p:cNvCxnSpPr/>
              <p:nvPr/>
            </p:nvCxnSpPr>
            <p:spPr>
              <a:xfrm>
                <a:off x="1458584" y="4910181"/>
                <a:ext cx="0" cy="34934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0E594DF-9883-172F-8B63-59492A086549}"/>
                  </a:ext>
                </a:extLst>
              </p:cNvPr>
              <p:cNvSpPr txBox="1"/>
              <p:nvPr/>
            </p:nvSpPr>
            <p:spPr>
              <a:xfrm>
                <a:off x="-41383" y="4876800"/>
                <a:ext cx="13546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Au 100nm</a:t>
                </a:r>
                <a:endParaRPr lang="en-IN"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621E147F-3E22-55CB-A3BF-EE3412434771}"/>
                  </a:ext>
                </a:extLst>
              </p:cNvPr>
              <p:cNvSpPr txBox="1"/>
              <p:nvPr/>
            </p:nvSpPr>
            <p:spPr>
              <a:xfrm>
                <a:off x="0" y="5737568"/>
                <a:ext cx="1531236" cy="1169551"/>
              </a:xfrm>
              <a:prstGeom prst="rect">
                <a:avLst/>
              </a:prstGeom>
              <a:noFill/>
            </p:spPr>
            <p:txBody>
              <a:bodyPr wrap="square" rtlCol="0">
                <a:spAutoFit/>
              </a:bodyPr>
              <a:lstStyle/>
              <a:p>
                <a:pPr algn="ctr"/>
                <a:r>
                  <a:rPr lang="en-US" sz="1400" b="1" i="0" dirty="0">
                    <a:effectLst/>
                    <a:latin typeface="Times New Roman" panose="02020603050405020304" pitchFamily="18" charset="0"/>
                    <a:cs typeface="Times New Roman" panose="02020603050405020304" pitchFamily="18" charset="0"/>
                  </a:rPr>
                  <a:t>Standard electron beam lithography</a:t>
                </a:r>
              </a:p>
              <a:p>
                <a:pPr algn="ctr"/>
                <a:r>
                  <a:rPr lang="en-US" sz="1400" b="1" i="0" dirty="0">
                    <a:effectLst/>
                    <a:latin typeface="Times New Roman" panose="02020603050405020304" pitchFamily="18" charset="0"/>
                    <a:cs typeface="Times New Roman" panose="02020603050405020304" pitchFamily="18" charset="0"/>
                  </a:rPr>
                  <a:t> and thermal evaporation </a:t>
                </a:r>
                <a:endParaRPr lang="en-IN" sz="1400" b="1" dirty="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6AC53D50-EE67-5DE3-1050-458EB30E89A8}"/>
                  </a:ext>
                </a:extLst>
              </p:cNvPr>
              <p:cNvCxnSpPr/>
              <p:nvPr/>
            </p:nvCxnSpPr>
            <p:spPr>
              <a:xfrm>
                <a:off x="5843746" y="1509373"/>
                <a:ext cx="0" cy="349348"/>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99FCAD16-D6BA-F3DC-F48F-D1495B4E0E4B}"/>
                  </a:ext>
                </a:extLst>
              </p:cNvPr>
              <p:cNvPicPr>
                <a:picLocks noChangeAspect="1"/>
              </p:cNvPicPr>
              <p:nvPr/>
            </p:nvPicPr>
            <p:blipFill rotWithShape="1">
              <a:blip r:embed="rId2" cstate="print">
                <a:duotone>
                  <a:prstClr val="black"/>
                  <a:schemeClr val="accent4">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4742" b="33373"/>
              <a:stretch/>
            </p:blipFill>
            <p:spPr>
              <a:xfrm>
                <a:off x="5837296" y="-242211"/>
                <a:ext cx="3300183" cy="1625385"/>
              </a:xfrm>
              <a:prstGeom prst="rect">
                <a:avLst/>
              </a:prstGeom>
            </p:spPr>
          </p:pic>
          <p:sp>
            <p:nvSpPr>
              <p:cNvPr id="55" name="TextBox 54">
                <a:extLst>
                  <a:ext uri="{FF2B5EF4-FFF2-40B4-BE49-F238E27FC236}">
                    <a16:creationId xmlns:a16="http://schemas.microsoft.com/office/drawing/2014/main" id="{E5ECD159-990C-4349-D40A-FD091D62C51B}"/>
                  </a:ext>
                </a:extLst>
              </p:cNvPr>
              <p:cNvSpPr txBox="1"/>
              <p:nvPr/>
            </p:nvSpPr>
            <p:spPr>
              <a:xfrm>
                <a:off x="6865320" y="990424"/>
                <a:ext cx="18675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UV exposure</a:t>
                </a:r>
                <a:endParaRPr lang="en-IN" b="1" dirty="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8142AF7D-ECE0-8CA9-5E58-7A9B637D4324}"/>
                  </a:ext>
                </a:extLst>
              </p:cNvPr>
              <p:cNvGrpSpPr/>
              <p:nvPr/>
            </p:nvGrpSpPr>
            <p:grpSpPr>
              <a:xfrm>
                <a:off x="6108752" y="1835195"/>
                <a:ext cx="2895600" cy="1845853"/>
                <a:chOff x="357554" y="5547837"/>
                <a:chExt cx="2895600" cy="1845853"/>
              </a:xfrm>
            </p:grpSpPr>
            <p:grpSp>
              <p:nvGrpSpPr>
                <p:cNvPr id="39" name="Group 38">
                  <a:extLst>
                    <a:ext uri="{FF2B5EF4-FFF2-40B4-BE49-F238E27FC236}">
                      <a16:creationId xmlns:a16="http://schemas.microsoft.com/office/drawing/2014/main" id="{0C2B2375-B655-83E8-646D-7DAD8E46271C}"/>
                    </a:ext>
                  </a:extLst>
                </p:cNvPr>
                <p:cNvGrpSpPr/>
                <p:nvPr/>
              </p:nvGrpSpPr>
              <p:grpSpPr>
                <a:xfrm>
                  <a:off x="357554" y="5850348"/>
                  <a:ext cx="2895600" cy="1543342"/>
                  <a:chOff x="397412" y="4063806"/>
                  <a:chExt cx="2895600" cy="1543342"/>
                </a:xfrm>
              </p:grpSpPr>
              <p:grpSp>
                <p:nvGrpSpPr>
                  <p:cNvPr id="41" name="Group 40">
                    <a:extLst>
                      <a:ext uri="{FF2B5EF4-FFF2-40B4-BE49-F238E27FC236}">
                        <a16:creationId xmlns:a16="http://schemas.microsoft.com/office/drawing/2014/main" id="{AF5817C8-49F9-FFD1-2552-40D1D996FFAF}"/>
                      </a:ext>
                    </a:extLst>
                  </p:cNvPr>
                  <p:cNvGrpSpPr/>
                  <p:nvPr/>
                </p:nvGrpSpPr>
                <p:grpSpPr>
                  <a:xfrm>
                    <a:off x="397412" y="4343400"/>
                    <a:ext cx="2895600" cy="1263748"/>
                    <a:chOff x="381000" y="2165252"/>
                    <a:chExt cx="2895600" cy="1263748"/>
                  </a:xfrm>
                </p:grpSpPr>
                <p:sp>
                  <p:nvSpPr>
                    <p:cNvPr id="43" name="Rectangle 42">
                      <a:extLst>
                        <a:ext uri="{FF2B5EF4-FFF2-40B4-BE49-F238E27FC236}">
                          <a16:creationId xmlns:a16="http://schemas.microsoft.com/office/drawing/2014/main" id="{00873AED-3C63-1AB8-0CBE-DC411EBDC081}"/>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4" name="Rectangle 43">
                      <a:extLst>
                        <a:ext uri="{FF2B5EF4-FFF2-40B4-BE49-F238E27FC236}">
                          <a16:creationId xmlns:a16="http://schemas.microsoft.com/office/drawing/2014/main" id="{6C466E47-09AA-9966-006B-24FC245B6424}"/>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42" name="Rectangle 41">
                    <a:extLst>
                      <a:ext uri="{FF2B5EF4-FFF2-40B4-BE49-F238E27FC236}">
                        <a16:creationId xmlns:a16="http://schemas.microsoft.com/office/drawing/2014/main" id="{98E2283F-EAF2-6583-ED6C-BCC1DF2229B0}"/>
                      </a:ext>
                    </a:extLst>
                  </p:cNvPr>
                  <p:cNvSpPr/>
                  <p:nvPr/>
                </p:nvSpPr>
                <p:spPr>
                  <a:xfrm>
                    <a:off x="397412" y="4063806"/>
                    <a:ext cx="2895600" cy="30304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40" name="Rectangle 39">
                  <a:extLst>
                    <a:ext uri="{FF2B5EF4-FFF2-40B4-BE49-F238E27FC236}">
                      <a16:creationId xmlns:a16="http://schemas.microsoft.com/office/drawing/2014/main" id="{8B2F81AB-9B8D-7BAF-3BF4-ECFA2A908C34}"/>
                    </a:ext>
                  </a:extLst>
                </p:cNvPr>
                <p:cNvSpPr/>
                <p:nvPr/>
              </p:nvSpPr>
              <p:spPr>
                <a:xfrm>
                  <a:off x="357554" y="5547837"/>
                  <a:ext cx="2895600" cy="303042"/>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73" name="TextBox 72">
                <a:extLst>
                  <a:ext uri="{FF2B5EF4-FFF2-40B4-BE49-F238E27FC236}">
                    <a16:creationId xmlns:a16="http://schemas.microsoft.com/office/drawing/2014/main" id="{BD9FA0EE-77CF-B56C-386C-7688DF10E403}"/>
                  </a:ext>
                </a:extLst>
              </p:cNvPr>
              <p:cNvSpPr txBox="1"/>
              <p:nvPr/>
            </p:nvSpPr>
            <p:spPr>
              <a:xfrm>
                <a:off x="5298261" y="194737"/>
                <a:ext cx="461665" cy="2627968"/>
              </a:xfrm>
              <a:prstGeom prst="rect">
                <a:avLst/>
              </a:prstGeom>
              <a:noFill/>
            </p:spPr>
            <p:txBody>
              <a:bodyPr vert="vert270" wrap="square" rtlCol="0">
                <a:spAutoFit/>
              </a:bodyPr>
              <a:lstStyle/>
              <a:p>
                <a:r>
                  <a:rPr lang="en-US" b="1" dirty="0">
                    <a:latin typeface="Times New Roman" panose="02020603050405020304" pitchFamily="18" charset="0"/>
                    <a:cs typeface="Times New Roman" panose="02020603050405020304" pitchFamily="18" charset="0"/>
                  </a:rPr>
                  <a:t> Photoresist development</a:t>
                </a:r>
                <a:endParaRPr lang="en-IN" b="1" dirty="0">
                  <a:latin typeface="Times New Roman" panose="020206030504050203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id="{479554C9-F0DB-2F66-BDC7-45B0E9DB2BEF}"/>
                  </a:ext>
                </a:extLst>
              </p:cNvPr>
              <p:cNvSpPr txBox="1"/>
              <p:nvPr/>
            </p:nvSpPr>
            <p:spPr>
              <a:xfrm>
                <a:off x="7200421" y="4605369"/>
                <a:ext cx="99606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100nm</a:t>
                </a:r>
                <a:endParaRPr lang="en-IN" b="1" dirty="0">
                  <a:latin typeface="Times New Roman" panose="02020603050405020304" pitchFamily="18" charset="0"/>
                  <a:cs typeface="Times New Roman" panose="02020603050405020304" pitchFamily="18" charset="0"/>
                </a:endParaRPr>
              </a:p>
            </p:txBody>
          </p:sp>
          <p:sp>
            <p:nvSpPr>
              <p:cNvPr id="111" name="Rectangle 110">
                <a:extLst>
                  <a:ext uri="{FF2B5EF4-FFF2-40B4-BE49-F238E27FC236}">
                    <a16:creationId xmlns:a16="http://schemas.microsoft.com/office/drawing/2014/main" id="{97F66D6A-B1B5-9174-BF82-FA7048275C05}"/>
                  </a:ext>
                </a:extLst>
              </p:cNvPr>
              <p:cNvSpPr/>
              <p:nvPr/>
            </p:nvSpPr>
            <p:spPr>
              <a:xfrm>
                <a:off x="6108752" y="1539050"/>
                <a:ext cx="2895600" cy="303042"/>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120" name="Group 119">
                <a:extLst>
                  <a:ext uri="{FF2B5EF4-FFF2-40B4-BE49-F238E27FC236}">
                    <a16:creationId xmlns:a16="http://schemas.microsoft.com/office/drawing/2014/main" id="{9315DD93-F4EC-35FA-E9B7-8F1935BC1959}"/>
                  </a:ext>
                </a:extLst>
              </p:cNvPr>
              <p:cNvGrpSpPr/>
              <p:nvPr/>
            </p:nvGrpSpPr>
            <p:grpSpPr>
              <a:xfrm>
                <a:off x="6135951" y="5043196"/>
                <a:ext cx="2895600" cy="1662404"/>
                <a:chOff x="5534465" y="4816886"/>
                <a:chExt cx="2895600" cy="1662404"/>
              </a:xfrm>
            </p:grpSpPr>
            <p:cxnSp>
              <p:nvCxnSpPr>
                <p:cNvPr id="106" name="Straight Arrow Connector 105">
                  <a:extLst>
                    <a:ext uri="{FF2B5EF4-FFF2-40B4-BE49-F238E27FC236}">
                      <a16:creationId xmlns:a16="http://schemas.microsoft.com/office/drawing/2014/main" id="{B42BD9B9-E15A-421C-E87C-6DEEA4C514D0}"/>
                    </a:ext>
                  </a:extLst>
                </p:cNvPr>
                <p:cNvCxnSpPr>
                  <a:cxnSpLocks/>
                </p:cNvCxnSpPr>
                <p:nvPr/>
              </p:nvCxnSpPr>
              <p:spPr>
                <a:xfrm>
                  <a:off x="6656315" y="4816886"/>
                  <a:ext cx="726781"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grpSp>
              <p:nvGrpSpPr>
                <p:cNvPr id="95" name="Group 94">
                  <a:extLst>
                    <a:ext uri="{FF2B5EF4-FFF2-40B4-BE49-F238E27FC236}">
                      <a16:creationId xmlns:a16="http://schemas.microsoft.com/office/drawing/2014/main" id="{1D25D094-95BE-30AE-5C51-BFFA16661D33}"/>
                    </a:ext>
                  </a:extLst>
                </p:cNvPr>
                <p:cNvGrpSpPr/>
                <p:nvPr/>
              </p:nvGrpSpPr>
              <p:grpSpPr>
                <a:xfrm>
                  <a:off x="5534465" y="4935948"/>
                  <a:ext cx="2895600" cy="1543342"/>
                  <a:chOff x="397412" y="4063806"/>
                  <a:chExt cx="2895600" cy="1543342"/>
                </a:xfrm>
              </p:grpSpPr>
              <p:grpSp>
                <p:nvGrpSpPr>
                  <p:cNvPr id="97" name="Group 96">
                    <a:extLst>
                      <a:ext uri="{FF2B5EF4-FFF2-40B4-BE49-F238E27FC236}">
                        <a16:creationId xmlns:a16="http://schemas.microsoft.com/office/drawing/2014/main" id="{764ED6D6-56EB-F293-C814-B4E598C846EC}"/>
                      </a:ext>
                    </a:extLst>
                  </p:cNvPr>
                  <p:cNvGrpSpPr/>
                  <p:nvPr/>
                </p:nvGrpSpPr>
                <p:grpSpPr>
                  <a:xfrm>
                    <a:off x="397412" y="4343400"/>
                    <a:ext cx="2895600" cy="1263748"/>
                    <a:chOff x="381000" y="2165252"/>
                    <a:chExt cx="2895600" cy="1263748"/>
                  </a:xfrm>
                </p:grpSpPr>
                <p:sp>
                  <p:nvSpPr>
                    <p:cNvPr id="99" name="Rectangle 98">
                      <a:extLst>
                        <a:ext uri="{FF2B5EF4-FFF2-40B4-BE49-F238E27FC236}">
                          <a16:creationId xmlns:a16="http://schemas.microsoft.com/office/drawing/2014/main" id="{C9C46828-7642-7948-5FF8-8BFECA0F4273}"/>
                        </a:ext>
                      </a:extLst>
                    </p:cNvPr>
                    <p:cNvSpPr/>
                    <p:nvPr/>
                  </p:nvSpPr>
                  <p:spPr>
                    <a:xfrm>
                      <a:off x="381000" y="2514600"/>
                      <a:ext cx="2895600" cy="9144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0" name="Rectangle 99">
                      <a:extLst>
                        <a:ext uri="{FF2B5EF4-FFF2-40B4-BE49-F238E27FC236}">
                          <a16:creationId xmlns:a16="http://schemas.microsoft.com/office/drawing/2014/main" id="{4E3208EA-77B4-BB35-7968-5458E6E3D48A}"/>
                        </a:ext>
                      </a:extLst>
                    </p:cNvPr>
                    <p:cNvSpPr/>
                    <p:nvPr/>
                  </p:nvSpPr>
                  <p:spPr>
                    <a:xfrm>
                      <a:off x="381000" y="2165252"/>
                      <a:ext cx="2895600" cy="36927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
                <p:nvSpPr>
                  <p:cNvPr id="98" name="Rectangle 97">
                    <a:extLst>
                      <a:ext uri="{FF2B5EF4-FFF2-40B4-BE49-F238E27FC236}">
                        <a16:creationId xmlns:a16="http://schemas.microsoft.com/office/drawing/2014/main" id="{3DF3EBB2-82B6-3932-43FA-E4221253BDAF}"/>
                      </a:ext>
                    </a:extLst>
                  </p:cNvPr>
                  <p:cNvSpPr/>
                  <p:nvPr/>
                </p:nvSpPr>
                <p:spPr>
                  <a:xfrm>
                    <a:off x="397412" y="4063806"/>
                    <a:ext cx="1116869" cy="30304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sp>
            <p:nvSpPr>
              <p:cNvPr id="162" name="Rectangle 161">
                <a:extLst>
                  <a:ext uri="{FF2B5EF4-FFF2-40B4-BE49-F238E27FC236}">
                    <a16:creationId xmlns:a16="http://schemas.microsoft.com/office/drawing/2014/main" id="{225057C1-485A-1133-CE11-1F193E51EACB}"/>
                  </a:ext>
                </a:extLst>
              </p:cNvPr>
              <p:cNvSpPr/>
              <p:nvPr/>
            </p:nvSpPr>
            <p:spPr>
              <a:xfrm>
                <a:off x="6139368" y="4563602"/>
                <a:ext cx="1121850" cy="575238"/>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3" name="TextBox 162">
                <a:extLst>
                  <a:ext uri="{FF2B5EF4-FFF2-40B4-BE49-F238E27FC236}">
                    <a16:creationId xmlns:a16="http://schemas.microsoft.com/office/drawing/2014/main" id="{4EFACD7C-F52E-E69B-6171-14C3FE31EFF9}"/>
                  </a:ext>
                </a:extLst>
              </p:cNvPr>
              <p:cNvSpPr txBox="1"/>
              <p:nvPr/>
            </p:nvSpPr>
            <p:spPr>
              <a:xfrm>
                <a:off x="6440235" y="4709376"/>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164" name="Rectangle 163">
                <a:extLst>
                  <a:ext uri="{FF2B5EF4-FFF2-40B4-BE49-F238E27FC236}">
                    <a16:creationId xmlns:a16="http://schemas.microsoft.com/office/drawing/2014/main" id="{317315AF-C1F1-E301-A2C1-D4187F4FD08C}"/>
                  </a:ext>
                </a:extLst>
              </p:cNvPr>
              <p:cNvSpPr/>
              <p:nvPr/>
            </p:nvSpPr>
            <p:spPr>
              <a:xfrm>
                <a:off x="7984582" y="4563602"/>
                <a:ext cx="1038376" cy="58405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65" name="TextBox 164">
                <a:extLst>
                  <a:ext uri="{FF2B5EF4-FFF2-40B4-BE49-F238E27FC236}">
                    <a16:creationId xmlns:a16="http://schemas.microsoft.com/office/drawing/2014/main" id="{3CEF657B-814A-16CB-2730-4C211D2124F8}"/>
                  </a:ext>
                </a:extLst>
              </p:cNvPr>
              <p:cNvSpPr txBox="1"/>
              <p:nvPr/>
            </p:nvSpPr>
            <p:spPr>
              <a:xfrm>
                <a:off x="8196489" y="4690458"/>
                <a:ext cx="51328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Au</a:t>
                </a:r>
                <a:endParaRPr lang="en-IN" sz="2000" b="1" dirty="0">
                  <a:latin typeface="Times New Roman" panose="02020603050405020304" pitchFamily="18" charset="0"/>
                  <a:cs typeface="Times New Roman" panose="02020603050405020304" pitchFamily="18" charset="0"/>
                </a:endParaRPr>
              </a:p>
            </p:txBody>
          </p:sp>
          <p:sp>
            <p:nvSpPr>
              <p:cNvPr id="177" name="Rectangle 176">
                <a:extLst>
                  <a:ext uri="{FF2B5EF4-FFF2-40B4-BE49-F238E27FC236}">
                    <a16:creationId xmlns:a16="http://schemas.microsoft.com/office/drawing/2014/main" id="{C99E50E0-0AD5-C5A9-CE2B-E001AB4BBA06}"/>
                  </a:ext>
                </a:extLst>
              </p:cNvPr>
              <p:cNvSpPr/>
              <p:nvPr/>
            </p:nvSpPr>
            <p:spPr>
              <a:xfrm>
                <a:off x="6134387" y="4440728"/>
                <a:ext cx="1121850" cy="128982"/>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78" name="Rectangle 177">
                <a:extLst>
                  <a:ext uri="{FF2B5EF4-FFF2-40B4-BE49-F238E27FC236}">
                    <a16:creationId xmlns:a16="http://schemas.microsoft.com/office/drawing/2014/main" id="{970B0230-0342-85C6-DD29-FA468D5F5D8D}"/>
                  </a:ext>
                </a:extLst>
              </p:cNvPr>
              <p:cNvSpPr/>
              <p:nvPr/>
            </p:nvSpPr>
            <p:spPr>
              <a:xfrm>
                <a:off x="7984582" y="4478802"/>
                <a:ext cx="1046969" cy="14625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80" name="TextBox 179">
                <a:extLst>
                  <a:ext uri="{FF2B5EF4-FFF2-40B4-BE49-F238E27FC236}">
                    <a16:creationId xmlns:a16="http://schemas.microsoft.com/office/drawing/2014/main" id="{4EDD3862-FFB7-A12E-90A7-8747C802D0F0}"/>
                  </a:ext>
                </a:extLst>
              </p:cNvPr>
              <p:cNvSpPr txBox="1"/>
              <p:nvPr/>
            </p:nvSpPr>
            <p:spPr>
              <a:xfrm>
                <a:off x="6440235" y="3999942"/>
                <a:ext cx="300856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DNA Linkers deposited</a:t>
                </a:r>
                <a:endParaRPr lang="en-IN" b="1"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6D324CAF-DF9E-C918-2FF0-B26D988106B1}"/>
                  </a:ext>
                </a:extLst>
              </p:cNvPr>
              <p:cNvSpPr/>
              <p:nvPr/>
            </p:nvSpPr>
            <p:spPr>
              <a:xfrm>
                <a:off x="7990883" y="5162259"/>
                <a:ext cx="1032076" cy="288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cxnSp>
          <p:nvCxnSpPr>
            <p:cNvPr id="4" name="Straight Arrow Connector 3">
              <a:extLst>
                <a:ext uri="{FF2B5EF4-FFF2-40B4-BE49-F238E27FC236}">
                  <a16:creationId xmlns:a16="http://schemas.microsoft.com/office/drawing/2014/main" id="{7FA37D86-C251-3118-3D52-15BE2436906F}"/>
                </a:ext>
              </a:extLst>
            </p:cNvPr>
            <p:cNvCxnSpPr/>
            <p:nvPr/>
          </p:nvCxnSpPr>
          <p:spPr>
            <a:xfrm>
              <a:off x="2971800" y="718066"/>
              <a:ext cx="0" cy="5110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C8D8C152-A39E-9AD2-9BDD-720DDE22695C}"/>
                </a:ext>
              </a:extLst>
            </p:cNvPr>
            <p:cNvCxnSpPr/>
            <p:nvPr/>
          </p:nvCxnSpPr>
          <p:spPr>
            <a:xfrm>
              <a:off x="2971800" y="2255575"/>
              <a:ext cx="0" cy="5110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7CCDC5F-4FA9-1A79-C122-F9D2F354E7D8}"/>
                </a:ext>
              </a:extLst>
            </p:cNvPr>
            <p:cNvCxnSpPr/>
            <p:nvPr/>
          </p:nvCxnSpPr>
          <p:spPr>
            <a:xfrm>
              <a:off x="2971800" y="3962400"/>
              <a:ext cx="0" cy="5110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4DE2581-B21A-BBB3-FDDA-51262B94A1A0}"/>
                </a:ext>
              </a:extLst>
            </p:cNvPr>
            <p:cNvCxnSpPr/>
            <p:nvPr/>
          </p:nvCxnSpPr>
          <p:spPr>
            <a:xfrm>
              <a:off x="7620000" y="3565179"/>
              <a:ext cx="0" cy="5110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7535606-CDA0-3031-8806-731C3CAC64B4}"/>
                </a:ext>
              </a:extLst>
            </p:cNvPr>
            <p:cNvSpPr txBox="1"/>
            <p:nvPr/>
          </p:nvSpPr>
          <p:spPr>
            <a:xfrm>
              <a:off x="1005561" y="651131"/>
              <a:ext cx="255198"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i</a:t>
              </a:r>
              <a:endParaRPr lang="en-IN" sz="20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9465E66-FE91-FAAC-BC1F-1241699ADB66}"/>
                </a:ext>
              </a:extLst>
            </p:cNvPr>
            <p:cNvSpPr txBox="1"/>
            <p:nvPr/>
          </p:nvSpPr>
          <p:spPr>
            <a:xfrm>
              <a:off x="1005561" y="1760309"/>
              <a:ext cx="32573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ii</a:t>
              </a:r>
              <a:endParaRPr lang="en-IN" sz="2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3B41996-0F04-E797-82F5-599792302D6D}"/>
                </a:ext>
              </a:extLst>
            </p:cNvPr>
            <p:cNvSpPr txBox="1"/>
            <p:nvPr/>
          </p:nvSpPr>
          <p:spPr>
            <a:xfrm>
              <a:off x="1005561" y="3458361"/>
              <a:ext cx="39626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iii</a:t>
              </a:r>
              <a:endParaRPr lang="en-IN" sz="200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7F15C03-4CED-CBCC-2597-9B772228AABA}"/>
                </a:ext>
              </a:extLst>
            </p:cNvPr>
            <p:cNvSpPr txBox="1"/>
            <p:nvPr/>
          </p:nvSpPr>
          <p:spPr>
            <a:xfrm>
              <a:off x="1038876" y="5319508"/>
              <a:ext cx="38343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iv</a:t>
              </a:r>
              <a:endParaRPr lang="en-IN" sz="2000" b="1"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2F756263-F220-0D76-6C42-C750E724EBB1}"/>
                </a:ext>
              </a:extLst>
            </p:cNvPr>
            <p:cNvSpPr txBox="1"/>
            <p:nvPr/>
          </p:nvSpPr>
          <p:spPr>
            <a:xfrm>
              <a:off x="5141199" y="348734"/>
              <a:ext cx="312906"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v</a:t>
              </a:r>
              <a:endParaRPr lang="en-IN" sz="2000" b="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457B9B38-14F3-E07E-041D-B35177D1ACCB}"/>
                </a:ext>
              </a:extLst>
            </p:cNvPr>
            <p:cNvSpPr txBox="1"/>
            <p:nvPr/>
          </p:nvSpPr>
          <p:spPr>
            <a:xfrm>
              <a:off x="5293154" y="4478802"/>
              <a:ext cx="38343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vi</a:t>
              </a:r>
              <a:endParaRPr lang="en-IN" sz="20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348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16877</TotalTime>
  <Words>5230</Words>
  <Application>Microsoft Office PowerPoint</Application>
  <PresentationFormat>On-screen Show (4:3)</PresentationFormat>
  <Paragraphs>272</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Times New Roman</vt:lpstr>
      <vt:lpstr>Office Theme</vt:lpstr>
      <vt:lpstr>CS ChemDraw Drawing</vt:lpstr>
      <vt:lpstr>Cu-DNA based nanowires memory as a Memcomputing motion-pattern recognition device for blind people/fatigued drivers to avoid accidents</vt:lpstr>
      <vt:lpstr>OBJECTIVES</vt:lpstr>
      <vt:lpstr>BNN to SNN</vt:lpstr>
      <vt:lpstr>APPLICATIONS</vt:lpstr>
      <vt:lpstr>NOVELTY</vt:lpstr>
      <vt:lpstr>INTRODUCTION</vt:lpstr>
      <vt:lpstr>PROCESS FLOW…</vt:lpstr>
      <vt:lpstr>PROCESS FLOW</vt:lpstr>
      <vt:lpstr>PROCESS FLOW…</vt:lpstr>
      <vt:lpstr>PowerPoint Presentation</vt:lpstr>
      <vt:lpstr>COST EFFECTIVENESS</vt:lpstr>
      <vt:lpstr>Infrastructure required from IITBNF</vt:lpstr>
      <vt:lpstr>Electrical Characterization of DNA templated Cu wire</vt:lpstr>
      <vt:lpstr>PowerPoint Presentation</vt:lpstr>
      <vt:lpstr>Other Method to Obtain Cu-DNA</vt:lpstr>
      <vt:lpstr>PowerPoint Presentation</vt:lpstr>
      <vt:lpstr>I-V Characterization Study in IITBNF LAB</vt:lpstr>
      <vt:lpstr>PowerPoint Presentation</vt:lpstr>
      <vt:lpstr>Market Analysis (Current Status in Market)</vt:lpstr>
      <vt:lpstr>Market Analysis</vt:lpstr>
      <vt:lpstr>Study of Read &amp; Write speeds</vt:lpstr>
      <vt:lpstr>Questions posed</vt:lpstr>
      <vt:lpstr> DNA linkers</vt:lpstr>
      <vt:lpstr>Specific Application Process</vt:lpstr>
      <vt:lpstr>Testing for AI Applications involving Pattern recognition</vt:lpstr>
      <vt:lpstr>References (Maximum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IITBNF</dc:creator>
  <cp:lastModifiedBy>IRA Rai</cp:lastModifiedBy>
  <cp:revision>101</cp:revision>
  <dcterms:created xsi:type="dcterms:W3CDTF">2018-04-03T07:02:31Z</dcterms:created>
  <dcterms:modified xsi:type="dcterms:W3CDTF">2023-09-28T07:52:19Z</dcterms:modified>
</cp:coreProperties>
</file>