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eepcnn/melbourne-university-seizure-prediction/feature-extractor-matlab2python-translated" TargetMode="External"/><Relationship Id="rId4" Type="http://schemas.openxmlformats.org/officeDocument/2006/relationships/hyperlink" Target="https://www.kaggle.com/treina/melbourne-university-seizure-prediction/feature-extractor-matlab2python-translat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goo.gl/2Sbh3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descr="index.png" id="54" name="Shape 54"/>
          <p:cNvPicPr preferRelativeResize="0"/>
          <p:nvPr/>
        </p:nvPicPr>
        <p:blipFill>
          <a:blip r:embed="rId3">
            <a:alphaModFix/>
          </a:blip>
          <a:stretch>
            <a:fillRect/>
          </a:stretch>
        </p:blipFill>
        <p:spPr>
          <a:xfrm>
            <a:off x="360800" y="1620700"/>
            <a:ext cx="8288550" cy="178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descr="general-tips-for-participating-kaggle-competitions-6-638.jpg" id="102" name="Shape 102"/>
          <p:cNvPicPr preferRelativeResize="0"/>
          <p:nvPr/>
        </p:nvPicPr>
        <p:blipFill>
          <a:blip r:embed="rId3">
            <a:alphaModFix/>
          </a:blip>
          <a:stretch>
            <a:fillRect/>
          </a:stretch>
        </p:blipFill>
        <p:spPr>
          <a:xfrm>
            <a:off x="1533525" y="290512"/>
            <a:ext cx="6076950" cy="456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photo_2016-12-15_21-42-29.jpg" id="107" name="Shape 107"/>
          <p:cNvPicPr preferRelativeResize="0"/>
          <p:nvPr/>
        </p:nvPicPr>
        <p:blipFill>
          <a:blip r:embed="rId3">
            <a:alphaModFix/>
          </a:blip>
          <a:stretch>
            <a:fillRect/>
          </a:stretch>
        </p:blipFill>
        <p:spPr>
          <a:xfrm>
            <a:off x="987200" y="786075"/>
            <a:ext cx="7450275" cy="340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descr="Selection_022.png" id="112" name="Shape 112"/>
          <p:cNvPicPr preferRelativeResize="0"/>
          <p:nvPr/>
        </p:nvPicPr>
        <p:blipFill>
          <a:blip r:embed="rId3">
            <a:alphaModFix/>
          </a:blip>
          <a:stretch>
            <a:fillRect/>
          </a:stretch>
        </p:blipFill>
        <p:spPr>
          <a:xfrm>
            <a:off x="1600200" y="718525"/>
            <a:ext cx="5943600" cy="337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descr="dfJ5Gy8CoWc.jpg" id="117" name="Shape 117"/>
          <p:cNvPicPr preferRelativeResize="0"/>
          <p:nvPr/>
        </p:nvPicPr>
        <p:blipFill>
          <a:blip r:embed="rId3">
            <a:alphaModFix/>
          </a:blip>
          <a:stretch>
            <a:fillRect/>
          </a:stretch>
        </p:blipFill>
        <p:spPr>
          <a:xfrm>
            <a:off x="2612571" y="0"/>
            <a:ext cx="3918856" cy="5143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11700" y="104575"/>
            <a:ext cx="8520600" cy="4464300"/>
          </a:xfrm>
          <a:prstGeom prst="rect">
            <a:avLst/>
          </a:prstGeom>
        </p:spPr>
        <p:txBody>
          <a:bodyPr anchorCtr="0" anchor="t" bIns="91425" lIns="91425" rIns="91425" tIns="91425">
            <a:noAutofit/>
          </a:bodyPr>
          <a:lstStyle/>
          <a:p>
            <a:pPr lvl="0">
              <a:spcBef>
                <a:spcPts val="1800"/>
              </a:spcBef>
              <a:spcAft>
                <a:spcPts val="400"/>
              </a:spcAft>
              <a:buClr>
                <a:schemeClr val="dk1"/>
              </a:buClr>
              <a:buSzPct val="100000"/>
              <a:buFont typeface="Arial"/>
              <a:buNone/>
            </a:pPr>
            <a:r>
              <a:rPr b="1" lang="ru" sz="1100">
                <a:solidFill>
                  <a:schemeClr val="dk1"/>
                </a:solidFill>
              </a:rPr>
              <a:t>Software</a:t>
            </a:r>
          </a:p>
          <a:p>
            <a:pPr lvl="0" rtl="0">
              <a:spcBef>
                <a:spcPts val="0"/>
              </a:spcBef>
              <a:spcAft>
                <a:spcPts val="0"/>
              </a:spcAft>
              <a:buNone/>
            </a:pPr>
            <a:r>
              <a:rPr lang="ru" sz="1100">
                <a:solidFill>
                  <a:schemeClr val="dk1"/>
                </a:solidFill>
              </a:rPr>
              <a:t>All data analysis and models were built using Python. Libraries used: scikit-learn, pandas, xgboost.</a:t>
            </a:r>
          </a:p>
          <a:p>
            <a:pPr lvl="0" rtl="0">
              <a:spcBef>
                <a:spcPts val="0"/>
              </a:spcBef>
              <a:spcAft>
                <a:spcPts val="0"/>
              </a:spcAft>
              <a:buClr>
                <a:schemeClr val="dk1"/>
              </a:buClr>
              <a:buSzPct val="100000"/>
              <a:buFont typeface="Arial"/>
              <a:buNone/>
            </a:pPr>
            <a:r>
              <a:rPr b="1" lang="ru" sz="1100">
                <a:solidFill>
                  <a:schemeClr val="dk1"/>
                </a:solidFill>
              </a:rPr>
              <a:t>Preprocessing</a:t>
            </a:r>
          </a:p>
          <a:p>
            <a:pPr lvl="0" rtl="0">
              <a:spcBef>
                <a:spcPts val="0"/>
              </a:spcBef>
              <a:spcAft>
                <a:spcPts val="0"/>
              </a:spcAft>
              <a:buNone/>
            </a:pPr>
            <a:r>
              <a:rPr lang="ru" sz="1100">
                <a:solidFill>
                  <a:schemeClr val="dk1"/>
                </a:solidFill>
              </a:rPr>
              <a:t>The signal from each file was divided on epochs 30 seconds length without any filtration. From each epoch features were extracted. We have tried also 15 and 60 seconds epoch length but the results were worse.</a:t>
            </a:r>
          </a:p>
          <a:p>
            <a:pPr lvl="0" rtl="0">
              <a:spcBef>
                <a:spcPts val="0"/>
              </a:spcBef>
              <a:spcAft>
                <a:spcPts val="0"/>
              </a:spcAft>
              <a:buClr>
                <a:schemeClr val="dk1"/>
              </a:buClr>
              <a:buSzPct val="100000"/>
              <a:buFont typeface="Arial"/>
              <a:buNone/>
            </a:pPr>
            <a:r>
              <a:rPr b="1" lang="ru" sz="1100">
                <a:solidFill>
                  <a:schemeClr val="dk1"/>
                </a:solidFill>
              </a:rPr>
              <a:t>Feature extraction</a:t>
            </a:r>
          </a:p>
          <a:p>
            <a:pPr lvl="0">
              <a:spcBef>
                <a:spcPts val="0"/>
              </a:spcBef>
              <a:spcAft>
                <a:spcPts val="0"/>
              </a:spcAft>
              <a:buClr>
                <a:schemeClr val="dk1"/>
              </a:buClr>
              <a:buSzPct val="100000"/>
              <a:buFont typeface="Arial"/>
              <a:buNone/>
            </a:pPr>
            <a:r>
              <a:rPr lang="ru" sz="1100">
                <a:solidFill>
                  <a:schemeClr val="dk1"/>
                </a:solidFill>
              </a:rPr>
              <a:t>We tried many features in different combinations during this competition, but not all of them were used in final models. </a:t>
            </a:r>
            <a:r>
              <a:rPr b="1" lang="ru" sz="1100">
                <a:solidFill>
                  <a:schemeClr val="dk1"/>
                </a:solidFill>
              </a:rPr>
              <a:t>Feature sets</a:t>
            </a:r>
            <a:r>
              <a:rPr lang="ru" sz="1100">
                <a:solidFill>
                  <a:schemeClr val="dk1"/>
                </a:solidFill>
              </a:rPr>
              <a:t> we’ve tried:</a:t>
            </a:r>
          </a:p>
          <a:p>
            <a:pPr indent="-298450" lvl="0" marL="457200">
              <a:spcBef>
                <a:spcPts val="0"/>
              </a:spcBef>
              <a:spcAft>
                <a:spcPts val="0"/>
              </a:spcAft>
              <a:buClr>
                <a:schemeClr val="dk1"/>
              </a:buClr>
              <a:buSzPct val="100000"/>
              <a:buAutoNum type="arabicPeriod"/>
            </a:pPr>
            <a:r>
              <a:rPr lang="ru" sz="1100" u="sng">
                <a:solidFill>
                  <a:schemeClr val="hlink"/>
                </a:solidFill>
                <a:hlinkClick r:id="rId3"/>
              </a:rPr>
              <a:t>Deep’s kernel</a:t>
            </a:r>
            <a:r>
              <a:rPr lang="ru" sz="1100">
                <a:solidFill>
                  <a:schemeClr val="dk1"/>
                </a:solidFill>
              </a:rPr>
              <a:t> for features extraction.</a:t>
            </a:r>
          </a:p>
          <a:p>
            <a:pPr indent="-298450" lvl="0" marL="457200">
              <a:spcBef>
                <a:spcPts val="0"/>
              </a:spcBef>
              <a:spcAft>
                <a:spcPts val="0"/>
              </a:spcAft>
              <a:buClr>
                <a:schemeClr val="dk1"/>
              </a:buClr>
              <a:buSzPct val="100000"/>
              <a:buAutoNum type="arabicPeriod"/>
            </a:pPr>
            <a:r>
              <a:rPr lang="ru" sz="1100" u="sng">
                <a:solidFill>
                  <a:schemeClr val="hlink"/>
                </a:solidFill>
                <a:hlinkClick r:id="rId4"/>
              </a:rPr>
              <a:t>Tony Reina’s kernel</a:t>
            </a:r>
            <a:r>
              <a:rPr lang="ru" sz="1100">
                <a:solidFill>
                  <a:schemeClr val="dk1"/>
                </a:solidFill>
              </a:rPr>
              <a:t> for features extraction.</a:t>
            </a:r>
          </a:p>
          <a:p>
            <a:pPr indent="-298450" lvl="0" marL="457200">
              <a:spcBef>
                <a:spcPts val="0"/>
              </a:spcBef>
              <a:spcAft>
                <a:spcPts val="0"/>
              </a:spcAft>
              <a:buClr>
                <a:schemeClr val="dk1"/>
              </a:buClr>
              <a:buSzPct val="100000"/>
              <a:buAutoNum type="arabicPeriod"/>
            </a:pPr>
            <a:r>
              <a:rPr lang="ru" sz="1100">
                <a:solidFill>
                  <a:schemeClr val="dk1"/>
                </a:solidFill>
              </a:rPr>
              <a:t>Correlation between all channels (120 features).</a:t>
            </a:r>
          </a:p>
          <a:p>
            <a:pPr indent="-298450" lvl="0" marL="457200">
              <a:spcBef>
                <a:spcPts val="0"/>
              </a:spcBef>
              <a:spcAft>
                <a:spcPts val="0"/>
              </a:spcAft>
              <a:buClr>
                <a:schemeClr val="dk1"/>
              </a:buClr>
              <a:buSzPct val="100000"/>
              <a:buAutoNum type="arabicPeriod"/>
            </a:pPr>
            <a:r>
              <a:rPr lang="ru" sz="1100">
                <a:solidFill>
                  <a:schemeClr val="dk1"/>
                </a:solidFill>
              </a:rPr>
              <a:t>Correlation between spectras of all channels (120 features).</a:t>
            </a:r>
          </a:p>
          <a:p>
            <a:pPr indent="-298450" lvl="0" marL="457200">
              <a:spcBef>
                <a:spcPts val="0"/>
              </a:spcBef>
              <a:spcAft>
                <a:spcPts val="0"/>
              </a:spcAft>
              <a:buClr>
                <a:schemeClr val="dk1"/>
              </a:buClr>
              <a:buSzPct val="100000"/>
              <a:buAutoNum type="arabicPeriod"/>
            </a:pPr>
            <a:r>
              <a:rPr lang="ru" sz="1100">
                <a:solidFill>
                  <a:schemeClr val="dk1"/>
                </a:solidFill>
              </a:rPr>
              <a:t>Spectral features version 1: total energy (sum of all elements in range 0-30 Hz), energy in delta (0-3 Hz), theta (3-8 Hz), alpha (8-14 Hz) and beta (14-30 Hz) bands, energy in delta, theta, alpha and beta bands divided by total energy, ratios between energies of all bands.</a:t>
            </a:r>
          </a:p>
          <a:p>
            <a:pPr indent="-298450" lvl="0" marL="457200">
              <a:spcBef>
                <a:spcPts val="0"/>
              </a:spcBef>
              <a:spcAft>
                <a:spcPts val="0"/>
              </a:spcAft>
              <a:buClr>
                <a:schemeClr val="dk1"/>
              </a:buClr>
              <a:buSzPct val="100000"/>
              <a:buAutoNum type="arabicPeriod"/>
            </a:pPr>
            <a:r>
              <a:rPr lang="ru" sz="1100">
                <a:solidFill>
                  <a:schemeClr val="dk1"/>
                </a:solidFill>
              </a:rPr>
              <a:t>Spectral features version 2: the same as Spectral features set 1 plus low and high gamma band were used in calculation of total energy, energy in bands and ratios between energies in bands. In addition, mean energy in bands was extracted.</a:t>
            </a:r>
          </a:p>
          <a:p>
            <a:pPr indent="-298450" lvl="0" marL="457200">
              <a:spcBef>
                <a:spcPts val="0"/>
              </a:spcBef>
              <a:spcAft>
                <a:spcPts val="0"/>
              </a:spcAft>
              <a:buClr>
                <a:schemeClr val="dk1"/>
              </a:buClr>
              <a:buSzPct val="100000"/>
              <a:buAutoNum type="arabicPeriod"/>
            </a:pPr>
            <a:r>
              <a:rPr lang="ru" sz="1100">
                <a:solidFill>
                  <a:schemeClr val="dk1"/>
                </a:solidFill>
              </a:rPr>
              <a:t>Spectral features version 3: power spectral density was calculated for the whole epoch. Then it was divided on 1 Hz ranges and in each range energy was calculated (30 features).</a:t>
            </a:r>
          </a:p>
          <a:p>
            <a:pPr lvl="0">
              <a:spcBef>
                <a:spcPts val="0"/>
              </a:spcBef>
              <a:buNone/>
            </a:pPr>
            <a:r>
              <a:t/>
            </a:r>
            <a:endParaRPr sz="1100">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79475"/>
            <a:ext cx="8520600" cy="4952700"/>
          </a:xfrm>
          <a:prstGeom prst="rect">
            <a:avLst/>
          </a:prstGeom>
        </p:spPr>
        <p:txBody>
          <a:bodyPr anchorCtr="0" anchor="t" bIns="91425" lIns="91425" rIns="91425" tIns="91425">
            <a:noAutofit/>
          </a:bodyPr>
          <a:lstStyle/>
          <a:p>
            <a:pPr lvl="0">
              <a:spcBef>
                <a:spcPts val="1800"/>
              </a:spcBef>
              <a:spcAft>
                <a:spcPts val="400"/>
              </a:spcAft>
              <a:buClr>
                <a:schemeClr val="dk1"/>
              </a:buClr>
              <a:buSzPct val="64705"/>
              <a:buFont typeface="Arial"/>
              <a:buNone/>
            </a:pPr>
            <a:r>
              <a:rPr b="1" lang="ru" sz="1700">
                <a:solidFill>
                  <a:schemeClr val="dk1"/>
                </a:solidFill>
              </a:rPr>
              <a:t>Fitting and cross-validation</a:t>
            </a:r>
          </a:p>
          <a:p>
            <a:pPr lvl="0">
              <a:spcBef>
                <a:spcPts val="0"/>
              </a:spcBef>
              <a:spcAft>
                <a:spcPts val="0"/>
              </a:spcAft>
              <a:buClr>
                <a:schemeClr val="dk1"/>
              </a:buClr>
              <a:buSzPct val="100000"/>
              <a:buFont typeface="Arial"/>
              <a:buNone/>
            </a:pPr>
            <a:r>
              <a:rPr lang="ru" sz="1100">
                <a:solidFill>
                  <a:schemeClr val="dk1"/>
                </a:solidFill>
              </a:rPr>
              <a:t>Dividing signals on epochs allowed to increase training dataset size, so total number of observations </a:t>
            </a:r>
            <a:r>
              <a:rPr i="1" lang="ru" sz="1100">
                <a:solidFill>
                  <a:schemeClr val="dk1"/>
                </a:solidFill>
              </a:rPr>
              <a:t>No</a:t>
            </a:r>
            <a:r>
              <a:rPr lang="ru" sz="1100">
                <a:solidFill>
                  <a:schemeClr val="dk1"/>
                </a:solidFill>
              </a:rPr>
              <a:t> was equal to</a:t>
            </a:r>
          </a:p>
          <a:p>
            <a:pPr indent="0" lvl="0" marL="3200400" rtl="0">
              <a:spcBef>
                <a:spcPts val="0"/>
              </a:spcBef>
              <a:buNone/>
            </a:pPr>
            <a:r>
              <a:t/>
            </a:r>
            <a:endParaRPr b="1" i="1" sz="1100">
              <a:solidFill>
                <a:schemeClr val="dk1"/>
              </a:solidFill>
            </a:endParaRPr>
          </a:p>
          <a:p>
            <a:pPr indent="0" lvl="0" marL="3200400">
              <a:spcBef>
                <a:spcPts val="0"/>
              </a:spcBef>
              <a:buNone/>
            </a:pPr>
            <a:r>
              <a:rPr b="1" i="1" lang="ru" sz="1100">
                <a:solidFill>
                  <a:schemeClr val="dk1"/>
                </a:solidFill>
              </a:rPr>
              <a:t>No = Nf * Ne</a:t>
            </a:r>
            <a:r>
              <a:rPr b="1" lang="ru" sz="1100">
                <a:solidFill>
                  <a:schemeClr val="dk1"/>
                </a:solidFill>
              </a:rPr>
              <a:t>,</a:t>
            </a:r>
          </a:p>
          <a:p>
            <a:pPr lvl="0">
              <a:spcBef>
                <a:spcPts val="0"/>
              </a:spcBef>
              <a:buClr>
                <a:schemeClr val="dk1"/>
              </a:buClr>
              <a:buSzPct val="100000"/>
              <a:buFont typeface="Arial"/>
              <a:buNone/>
            </a:pPr>
            <a:r>
              <a:rPr lang="ru" sz="1100">
                <a:solidFill>
                  <a:schemeClr val="dk1"/>
                </a:solidFill>
              </a:rPr>
              <a:t>where </a:t>
            </a:r>
            <a:r>
              <a:rPr i="1" lang="ru" sz="1100">
                <a:solidFill>
                  <a:schemeClr val="dk1"/>
                </a:solidFill>
              </a:rPr>
              <a:t>Nf</a:t>
            </a:r>
            <a:r>
              <a:rPr lang="ru" sz="1100">
                <a:solidFill>
                  <a:schemeClr val="dk1"/>
                </a:solidFill>
              </a:rPr>
              <a:t> - number of 10-minute signals, </a:t>
            </a:r>
            <a:r>
              <a:rPr i="1" lang="ru" sz="1100">
                <a:solidFill>
                  <a:schemeClr val="dk1"/>
                </a:solidFill>
              </a:rPr>
              <a:t>Ne</a:t>
            </a:r>
            <a:r>
              <a:rPr lang="ru" sz="1100">
                <a:solidFill>
                  <a:schemeClr val="dk1"/>
                </a:solidFill>
              </a:rPr>
              <a:t> - number of epochs per one 10-minute signal.</a:t>
            </a:r>
          </a:p>
          <a:p>
            <a:pPr lvl="0">
              <a:spcBef>
                <a:spcPts val="0"/>
              </a:spcBef>
              <a:buNone/>
            </a:pPr>
            <a:r>
              <a:rPr lang="ru" sz="1100">
                <a:solidFill>
                  <a:schemeClr val="dk1"/>
                </a:solidFill>
              </a:rPr>
              <a:t>For cross-validation stratified K-folds with 6 folds was used. It was extremely important to use K-fold without shuffling the data, otherwise the leakage is very high and cross-validation performance estimations are much higher. The leakage during shuffling was present because two neighboring epochs with very similar parameters were often present both in train and test sets.</a:t>
            </a:r>
          </a:p>
          <a:p>
            <a:pPr lvl="0">
              <a:spcBef>
                <a:spcPts val="0"/>
              </a:spcBef>
              <a:buClr>
                <a:schemeClr val="dk1"/>
              </a:buClr>
              <a:buSzPct val="100000"/>
              <a:buFont typeface="Arial"/>
              <a:buNone/>
            </a:pPr>
            <a:r>
              <a:rPr lang="ru" sz="1100">
                <a:solidFill>
                  <a:schemeClr val="dk1"/>
                </a:solidFill>
              </a:rPr>
              <a:t>Each model predicted probability of epoch belongs to </a:t>
            </a:r>
            <a:r>
              <a:rPr i="1" lang="ru" sz="1100">
                <a:solidFill>
                  <a:schemeClr val="dk1"/>
                </a:solidFill>
              </a:rPr>
              <a:t>preictal</a:t>
            </a:r>
            <a:r>
              <a:rPr lang="ru" sz="1100">
                <a:solidFill>
                  <a:schemeClr val="dk1"/>
                </a:solidFill>
              </a:rPr>
              <a:t> class. The final probability for 10-minute signal was calculated as mean of all probabilities for epochs in this signal.</a:t>
            </a:r>
          </a:p>
          <a:p>
            <a:pPr lvl="0">
              <a:spcBef>
                <a:spcPts val="0"/>
              </a:spcBef>
              <a:buClr>
                <a:schemeClr val="dk1"/>
              </a:buClr>
              <a:buSzPct val="100000"/>
              <a:buFont typeface="Arial"/>
              <a:buNone/>
            </a:pPr>
            <a:r>
              <a:rPr lang="ru" sz="1100">
                <a:solidFill>
                  <a:schemeClr val="dk1"/>
                </a:solidFill>
              </a:rPr>
              <a:t>We tried both patient-specific and non-patient-specific approaches on the same model but performance was higher when patient-specific approach was used.</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246800"/>
            <a:ext cx="8520600" cy="4322100"/>
          </a:xfrm>
          <a:prstGeom prst="rect">
            <a:avLst/>
          </a:prstGeom>
        </p:spPr>
        <p:txBody>
          <a:bodyPr anchorCtr="0" anchor="t" bIns="91425" lIns="91425" rIns="91425" tIns="91425">
            <a:noAutofit/>
          </a:bodyPr>
          <a:lstStyle/>
          <a:p>
            <a:pPr lvl="0">
              <a:spcBef>
                <a:spcPts val="1800"/>
              </a:spcBef>
              <a:spcAft>
                <a:spcPts val="400"/>
              </a:spcAft>
              <a:buClr>
                <a:schemeClr val="dk1"/>
              </a:buClr>
              <a:buSzPct val="64705"/>
              <a:buFont typeface="Arial"/>
              <a:buNone/>
            </a:pPr>
            <a:r>
              <a:rPr b="1" lang="ru" sz="1700">
                <a:solidFill>
                  <a:schemeClr val="dk1"/>
                </a:solidFill>
              </a:rPr>
              <a:t>Models</a:t>
            </a:r>
          </a:p>
          <a:p>
            <a:pPr lvl="0">
              <a:spcBef>
                <a:spcPts val="0"/>
              </a:spcBef>
              <a:spcAft>
                <a:spcPts val="0"/>
              </a:spcAft>
              <a:buClr>
                <a:schemeClr val="dk1"/>
              </a:buClr>
              <a:buSzPct val="100000"/>
              <a:buFont typeface="Arial"/>
              <a:buNone/>
            </a:pPr>
            <a:r>
              <a:rPr lang="ru" sz="1100">
                <a:solidFill>
                  <a:schemeClr val="dk1"/>
                </a:solidFill>
              </a:rPr>
              <a:t>The final solution was an ensemble of best performing models (the first one is the best performing and the last one - is the worst):</a:t>
            </a:r>
          </a:p>
          <a:p>
            <a:pPr indent="-298450" lvl="0" marL="457200">
              <a:spcBef>
                <a:spcPts val="0"/>
              </a:spcBef>
              <a:spcAft>
                <a:spcPts val="0"/>
              </a:spcAft>
              <a:buClr>
                <a:schemeClr val="dk1"/>
              </a:buClr>
              <a:buSzPct val="100000"/>
              <a:buAutoNum type="arabicPeriod"/>
            </a:pPr>
            <a:r>
              <a:rPr lang="ru" sz="1100">
                <a:solidFill>
                  <a:schemeClr val="dk1"/>
                </a:solidFill>
              </a:rPr>
              <a:t>AdaBoost with Decision Tree base estimator with combined feature sets 1, 4 and 5 .</a:t>
            </a:r>
          </a:p>
          <a:p>
            <a:pPr indent="-298450" lvl="0" marL="457200">
              <a:spcBef>
                <a:spcPts val="0"/>
              </a:spcBef>
              <a:spcAft>
                <a:spcPts val="0"/>
              </a:spcAft>
              <a:buClr>
                <a:schemeClr val="dk1"/>
              </a:buClr>
              <a:buSzPct val="100000"/>
              <a:buAutoNum type="arabicPeriod"/>
            </a:pPr>
            <a:r>
              <a:rPr lang="ru" sz="1100">
                <a:solidFill>
                  <a:schemeClr val="dk1"/>
                </a:solidFill>
              </a:rPr>
              <a:t>Gradient Boosting Classifier with feature set 1.</a:t>
            </a:r>
          </a:p>
          <a:p>
            <a:pPr indent="-298450" lvl="0" marL="457200">
              <a:spcBef>
                <a:spcPts val="0"/>
              </a:spcBef>
              <a:spcAft>
                <a:spcPts val="0"/>
              </a:spcAft>
              <a:buClr>
                <a:schemeClr val="dk1"/>
              </a:buClr>
              <a:buSzPct val="100000"/>
              <a:buAutoNum type="arabicPeriod"/>
            </a:pPr>
            <a:r>
              <a:rPr lang="ru" sz="1100">
                <a:solidFill>
                  <a:schemeClr val="dk1"/>
                </a:solidFill>
              </a:rPr>
              <a:t>Random Forest Classifier with feature set 2.</a:t>
            </a:r>
          </a:p>
          <a:p>
            <a:pPr indent="-298450" lvl="0" marL="457200">
              <a:spcBef>
                <a:spcPts val="0"/>
              </a:spcBef>
              <a:spcAft>
                <a:spcPts val="0"/>
              </a:spcAft>
              <a:buClr>
                <a:schemeClr val="dk1"/>
              </a:buClr>
              <a:buSzPct val="100000"/>
              <a:buAutoNum type="arabicPeriod"/>
            </a:pPr>
            <a:r>
              <a:rPr lang="ru" sz="1100">
                <a:solidFill>
                  <a:schemeClr val="dk1"/>
                </a:solidFill>
              </a:rPr>
              <a:t>Random Forest Classifier with combined feature sets 1, 4 and 5.</a:t>
            </a:r>
          </a:p>
          <a:p>
            <a:pPr indent="-298450" lvl="0" marL="457200">
              <a:spcBef>
                <a:spcPts val="0"/>
              </a:spcBef>
              <a:spcAft>
                <a:spcPts val="0"/>
              </a:spcAft>
              <a:buClr>
                <a:schemeClr val="dk1"/>
              </a:buClr>
              <a:buSzPct val="100000"/>
              <a:buAutoNum type="arabicPeriod"/>
            </a:pPr>
            <a:r>
              <a:rPr lang="ru" sz="1100">
                <a:solidFill>
                  <a:schemeClr val="dk1"/>
                </a:solidFill>
              </a:rPr>
              <a:t>GridSearch for “number of estimators” parameter for AdaBoost with Decision Tree base estimator with combined feature sets 1, 4 and 5.</a:t>
            </a:r>
          </a:p>
          <a:p>
            <a:pPr indent="-298450" lvl="0" marL="457200">
              <a:spcBef>
                <a:spcPts val="0"/>
              </a:spcBef>
              <a:spcAft>
                <a:spcPts val="0"/>
              </a:spcAft>
              <a:buClr>
                <a:schemeClr val="dk1"/>
              </a:buClr>
              <a:buSzPct val="100000"/>
              <a:buAutoNum type="arabicPeriod"/>
            </a:pPr>
            <a:r>
              <a:rPr lang="ru" sz="1100">
                <a:solidFill>
                  <a:schemeClr val="dk1"/>
                </a:solidFill>
              </a:rPr>
              <a:t>Voting classifier with feature set 1. Voting was performed for 3 classifiers: GridSearch for “number of estimators” parameter for AdaBoost with Decision Tree base estimator; Gradient Boosting Classifier and Bagging Classifier.</a:t>
            </a:r>
          </a:p>
          <a:p>
            <a:pPr indent="-298450" lvl="0" marL="457200">
              <a:spcBef>
                <a:spcPts val="0"/>
              </a:spcBef>
              <a:spcAft>
                <a:spcPts val="0"/>
              </a:spcAft>
              <a:buClr>
                <a:schemeClr val="dk1"/>
              </a:buClr>
              <a:buSzPct val="100000"/>
              <a:buAutoNum type="arabicPeriod"/>
            </a:pPr>
            <a:r>
              <a:rPr lang="ru" sz="1100">
                <a:solidFill>
                  <a:schemeClr val="dk1"/>
                </a:solidFill>
              </a:rPr>
              <a:t>XGBoost Classifier with feature set 1.</a:t>
            </a:r>
          </a:p>
          <a:p>
            <a:pPr lvl="0">
              <a:spcBef>
                <a:spcPts val="0"/>
              </a:spcBef>
              <a:spcAft>
                <a:spcPts val="0"/>
              </a:spcAft>
              <a:buClr>
                <a:schemeClr val="dk1"/>
              </a:buClr>
              <a:buSzPct val="100000"/>
              <a:buFont typeface="Arial"/>
              <a:buNone/>
            </a:pPr>
            <a:r>
              <a:rPr lang="ru" sz="1100">
                <a:solidFill>
                  <a:schemeClr val="dk1"/>
                </a:solidFill>
              </a:rPr>
              <a:t>AdaBoost with Decision Tree base estimator with combined feature sets 1, 4 and 5 showed the highest performance among the models.</a:t>
            </a:r>
          </a:p>
          <a:p>
            <a:pPr lvl="0">
              <a:spcBef>
                <a:spcPts val="0"/>
              </a:spcBef>
              <a:buClr>
                <a:schemeClr val="dk1"/>
              </a:buClr>
              <a:buSzPct val="100000"/>
              <a:buFont typeface="Arial"/>
              <a:buNone/>
            </a:pPr>
            <a:r>
              <a:rPr lang="ru" sz="1100">
                <a:solidFill>
                  <a:schemeClr val="dk1"/>
                </a:solidFill>
              </a:rPr>
              <a:t>Final result </a:t>
            </a:r>
            <a:r>
              <a:rPr i="1" lang="ru" sz="1100">
                <a:solidFill>
                  <a:schemeClr val="dk1"/>
                </a:solidFill>
              </a:rPr>
              <a:t>P</a:t>
            </a:r>
            <a:r>
              <a:rPr lang="ru" sz="1100">
                <a:solidFill>
                  <a:schemeClr val="dk1"/>
                </a:solidFill>
              </a:rPr>
              <a:t> was calculated as follows:</a:t>
            </a:r>
          </a:p>
          <a:p>
            <a:pPr lvl="0">
              <a:spcBef>
                <a:spcPts val="0"/>
              </a:spcBef>
              <a:buClr>
                <a:schemeClr val="dk1"/>
              </a:buClr>
              <a:buSzPct val="100000"/>
              <a:buFont typeface="Arial"/>
              <a:buNone/>
            </a:pPr>
            <a:r>
              <a:rPr i="1" lang="ru" sz="1100">
                <a:solidFill>
                  <a:schemeClr val="dk1"/>
                </a:solidFill>
              </a:rPr>
              <a:t>P</a:t>
            </a:r>
            <a:r>
              <a:rPr lang="ru" sz="1100">
                <a:solidFill>
                  <a:schemeClr val="dk1"/>
                </a:solidFill>
              </a:rPr>
              <a:t> = 1/13 * (3*Model 1 + Model 2 + Model 3 + 3*Model 4 + 3*Model 5 + Model 6 + Model 7)</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p:nvPr/>
        </p:nvSpPr>
        <p:spPr>
          <a:xfrm>
            <a:off x="549500" y="589850"/>
            <a:ext cx="1267800" cy="51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feature set 1</a:t>
            </a:r>
          </a:p>
        </p:txBody>
      </p:sp>
      <p:sp>
        <p:nvSpPr>
          <p:cNvPr id="138" name="Shape 138"/>
          <p:cNvSpPr/>
          <p:nvPr/>
        </p:nvSpPr>
        <p:spPr>
          <a:xfrm>
            <a:off x="549500" y="1698250"/>
            <a:ext cx="1267800" cy="51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featur</a:t>
            </a:r>
            <a:r>
              <a:rPr lang="ru"/>
              <a:t>e s</a:t>
            </a:r>
            <a:r>
              <a:rPr lang="ru"/>
              <a:t>et 2</a:t>
            </a:r>
          </a:p>
        </p:txBody>
      </p:sp>
      <p:sp>
        <p:nvSpPr>
          <p:cNvPr id="139" name="Shape 139"/>
          <p:cNvSpPr/>
          <p:nvPr/>
        </p:nvSpPr>
        <p:spPr>
          <a:xfrm>
            <a:off x="549500" y="2868925"/>
            <a:ext cx="1267800" cy="51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feature set 4</a:t>
            </a:r>
          </a:p>
        </p:txBody>
      </p:sp>
      <p:sp>
        <p:nvSpPr>
          <p:cNvPr id="140" name="Shape 140"/>
          <p:cNvSpPr/>
          <p:nvPr/>
        </p:nvSpPr>
        <p:spPr>
          <a:xfrm>
            <a:off x="507900" y="3883750"/>
            <a:ext cx="1267800" cy="51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feature set 5</a:t>
            </a:r>
          </a:p>
        </p:txBody>
      </p:sp>
      <p:sp>
        <p:nvSpPr>
          <p:cNvPr id="141" name="Shape 141"/>
          <p:cNvSpPr/>
          <p:nvPr/>
        </p:nvSpPr>
        <p:spPr>
          <a:xfrm>
            <a:off x="2939425" y="496350"/>
            <a:ext cx="24939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AdaBoost (Decision Tree)</a:t>
            </a:r>
          </a:p>
        </p:txBody>
      </p:sp>
      <p:sp>
        <p:nvSpPr>
          <p:cNvPr id="142" name="Shape 142"/>
          <p:cNvSpPr/>
          <p:nvPr/>
        </p:nvSpPr>
        <p:spPr>
          <a:xfrm>
            <a:off x="2939425" y="1109450"/>
            <a:ext cx="24939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Gradient Boosting</a:t>
            </a:r>
          </a:p>
        </p:txBody>
      </p:sp>
      <p:sp>
        <p:nvSpPr>
          <p:cNvPr id="143" name="Shape 143"/>
          <p:cNvSpPr/>
          <p:nvPr/>
        </p:nvSpPr>
        <p:spPr>
          <a:xfrm>
            <a:off x="2939425" y="1722550"/>
            <a:ext cx="24939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Random Forest</a:t>
            </a:r>
          </a:p>
        </p:txBody>
      </p:sp>
      <p:sp>
        <p:nvSpPr>
          <p:cNvPr id="144" name="Shape 144"/>
          <p:cNvSpPr/>
          <p:nvPr/>
        </p:nvSpPr>
        <p:spPr>
          <a:xfrm>
            <a:off x="2939425" y="2335650"/>
            <a:ext cx="24939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Random Forest</a:t>
            </a:r>
          </a:p>
        </p:txBody>
      </p:sp>
      <p:sp>
        <p:nvSpPr>
          <p:cNvPr id="145" name="Shape 145"/>
          <p:cNvSpPr/>
          <p:nvPr/>
        </p:nvSpPr>
        <p:spPr>
          <a:xfrm>
            <a:off x="2939425" y="2888887"/>
            <a:ext cx="34395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GridSearch (Adaboost (Decision Tree))</a:t>
            </a:r>
          </a:p>
        </p:txBody>
      </p:sp>
      <p:sp>
        <p:nvSpPr>
          <p:cNvPr id="146" name="Shape 146"/>
          <p:cNvSpPr/>
          <p:nvPr/>
        </p:nvSpPr>
        <p:spPr>
          <a:xfrm>
            <a:off x="2939425" y="3442112"/>
            <a:ext cx="2493900" cy="342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ru"/>
              <a:t>XGBoost</a:t>
            </a:r>
          </a:p>
        </p:txBody>
      </p:sp>
      <p:sp>
        <p:nvSpPr>
          <p:cNvPr id="147" name="Shape 147"/>
          <p:cNvSpPr/>
          <p:nvPr/>
        </p:nvSpPr>
        <p:spPr>
          <a:xfrm>
            <a:off x="2939425" y="3870700"/>
            <a:ext cx="2774400" cy="1197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Voting Classifier: </a:t>
            </a:r>
          </a:p>
          <a:p>
            <a:pPr lvl="0">
              <a:spcBef>
                <a:spcPts val="0"/>
              </a:spcBef>
              <a:buNone/>
            </a:pPr>
            <a:r>
              <a:rPr lang="ru"/>
              <a:t>	GridSearch (AdaBoost (Decision Tree))</a:t>
            </a:r>
          </a:p>
          <a:p>
            <a:pPr lvl="0">
              <a:spcBef>
                <a:spcPts val="0"/>
              </a:spcBef>
              <a:buNone/>
            </a:pPr>
            <a:r>
              <a:rPr lang="ru"/>
              <a:t>	Gradient Boosting</a:t>
            </a:r>
          </a:p>
          <a:p>
            <a:pPr lvl="0">
              <a:spcBef>
                <a:spcPts val="0"/>
              </a:spcBef>
              <a:buNone/>
            </a:pPr>
            <a:r>
              <a:rPr lang="ru"/>
              <a:t>	Bagging Classifier</a:t>
            </a:r>
          </a:p>
          <a:p>
            <a:pPr lvl="0" rtl="0">
              <a:spcBef>
                <a:spcPts val="0"/>
              </a:spcBef>
              <a:buNone/>
            </a:pPr>
            <a:r>
              <a:t/>
            </a:r>
            <a:endParaRPr/>
          </a:p>
        </p:txBody>
      </p:sp>
      <p:cxnSp>
        <p:nvCxnSpPr>
          <p:cNvPr id="148" name="Shape 148"/>
          <p:cNvCxnSpPr>
            <a:stCxn id="137" idx="3"/>
            <a:endCxn id="141" idx="1"/>
          </p:cNvCxnSpPr>
          <p:nvPr/>
        </p:nvCxnSpPr>
        <p:spPr>
          <a:xfrm flipH="1" rot="10800000">
            <a:off x="1817300" y="667850"/>
            <a:ext cx="1122000" cy="181800"/>
          </a:xfrm>
          <a:prstGeom prst="straightConnector1">
            <a:avLst/>
          </a:prstGeom>
          <a:noFill/>
          <a:ln cap="flat" cmpd="sng" w="9525">
            <a:solidFill>
              <a:schemeClr val="dk2"/>
            </a:solidFill>
            <a:prstDash val="solid"/>
            <a:round/>
            <a:headEnd len="lg" w="lg" type="none"/>
            <a:tailEnd len="lg" w="lg" type="none"/>
          </a:ln>
        </p:spPr>
      </p:cxnSp>
      <p:cxnSp>
        <p:nvCxnSpPr>
          <p:cNvPr id="149" name="Shape 149"/>
          <p:cNvCxnSpPr>
            <a:stCxn id="137" idx="3"/>
            <a:endCxn id="142" idx="1"/>
          </p:cNvCxnSpPr>
          <p:nvPr/>
        </p:nvCxnSpPr>
        <p:spPr>
          <a:xfrm>
            <a:off x="1817300" y="849650"/>
            <a:ext cx="1122000" cy="431400"/>
          </a:xfrm>
          <a:prstGeom prst="straightConnector1">
            <a:avLst/>
          </a:prstGeom>
          <a:noFill/>
          <a:ln cap="flat" cmpd="sng" w="9525">
            <a:solidFill>
              <a:schemeClr val="dk2"/>
            </a:solidFill>
            <a:prstDash val="solid"/>
            <a:round/>
            <a:headEnd len="lg" w="lg" type="none"/>
            <a:tailEnd len="lg" w="lg" type="none"/>
          </a:ln>
        </p:spPr>
      </p:cxnSp>
      <p:cxnSp>
        <p:nvCxnSpPr>
          <p:cNvPr id="150" name="Shape 150"/>
          <p:cNvCxnSpPr>
            <a:stCxn id="137" idx="3"/>
            <a:endCxn id="144" idx="1"/>
          </p:cNvCxnSpPr>
          <p:nvPr/>
        </p:nvCxnSpPr>
        <p:spPr>
          <a:xfrm>
            <a:off x="1817300" y="849650"/>
            <a:ext cx="1122000" cy="1657500"/>
          </a:xfrm>
          <a:prstGeom prst="straightConnector1">
            <a:avLst/>
          </a:prstGeom>
          <a:noFill/>
          <a:ln cap="flat" cmpd="sng" w="9525">
            <a:solidFill>
              <a:schemeClr val="dk2"/>
            </a:solidFill>
            <a:prstDash val="solid"/>
            <a:round/>
            <a:headEnd len="lg" w="lg" type="none"/>
            <a:tailEnd len="lg" w="lg" type="none"/>
          </a:ln>
        </p:spPr>
      </p:cxnSp>
      <p:cxnSp>
        <p:nvCxnSpPr>
          <p:cNvPr id="151" name="Shape 151"/>
          <p:cNvCxnSpPr>
            <a:stCxn id="137" idx="3"/>
            <a:endCxn id="145" idx="1"/>
          </p:cNvCxnSpPr>
          <p:nvPr/>
        </p:nvCxnSpPr>
        <p:spPr>
          <a:xfrm>
            <a:off x="1817300" y="849650"/>
            <a:ext cx="1122000" cy="2210700"/>
          </a:xfrm>
          <a:prstGeom prst="straightConnector1">
            <a:avLst/>
          </a:prstGeom>
          <a:noFill/>
          <a:ln cap="flat" cmpd="sng" w="9525">
            <a:solidFill>
              <a:schemeClr val="dk2"/>
            </a:solidFill>
            <a:prstDash val="solid"/>
            <a:round/>
            <a:headEnd len="lg" w="lg" type="none"/>
            <a:tailEnd len="lg" w="lg" type="none"/>
          </a:ln>
        </p:spPr>
      </p:cxnSp>
      <p:cxnSp>
        <p:nvCxnSpPr>
          <p:cNvPr id="152" name="Shape 152"/>
          <p:cNvCxnSpPr>
            <a:stCxn id="137" idx="3"/>
            <a:endCxn id="146" idx="1"/>
          </p:cNvCxnSpPr>
          <p:nvPr/>
        </p:nvCxnSpPr>
        <p:spPr>
          <a:xfrm>
            <a:off x="1817300" y="849650"/>
            <a:ext cx="1122000" cy="2763900"/>
          </a:xfrm>
          <a:prstGeom prst="straightConnector1">
            <a:avLst/>
          </a:prstGeom>
          <a:noFill/>
          <a:ln cap="flat" cmpd="sng" w="9525">
            <a:solidFill>
              <a:schemeClr val="dk2"/>
            </a:solidFill>
            <a:prstDash val="solid"/>
            <a:round/>
            <a:headEnd len="lg" w="lg" type="none"/>
            <a:tailEnd len="lg" w="lg" type="none"/>
          </a:ln>
        </p:spPr>
      </p:cxnSp>
      <p:cxnSp>
        <p:nvCxnSpPr>
          <p:cNvPr id="153" name="Shape 153"/>
          <p:cNvCxnSpPr>
            <a:stCxn id="137" idx="3"/>
            <a:endCxn id="147" idx="1"/>
          </p:cNvCxnSpPr>
          <p:nvPr/>
        </p:nvCxnSpPr>
        <p:spPr>
          <a:xfrm>
            <a:off x="1817300" y="849650"/>
            <a:ext cx="1122000" cy="3619800"/>
          </a:xfrm>
          <a:prstGeom prst="straightConnector1">
            <a:avLst/>
          </a:prstGeom>
          <a:noFill/>
          <a:ln cap="flat" cmpd="sng" w="9525">
            <a:solidFill>
              <a:schemeClr val="dk2"/>
            </a:solidFill>
            <a:prstDash val="solid"/>
            <a:round/>
            <a:headEnd len="lg" w="lg" type="none"/>
            <a:tailEnd len="lg" w="lg" type="none"/>
          </a:ln>
        </p:spPr>
      </p:cxnSp>
      <p:cxnSp>
        <p:nvCxnSpPr>
          <p:cNvPr id="154" name="Shape 154"/>
          <p:cNvCxnSpPr>
            <a:stCxn id="138" idx="3"/>
            <a:endCxn id="143" idx="1"/>
          </p:cNvCxnSpPr>
          <p:nvPr/>
        </p:nvCxnSpPr>
        <p:spPr>
          <a:xfrm flipH="1" rot="10800000">
            <a:off x="1817300" y="1894150"/>
            <a:ext cx="1122000" cy="63900"/>
          </a:xfrm>
          <a:prstGeom prst="straightConnector1">
            <a:avLst/>
          </a:prstGeom>
          <a:noFill/>
          <a:ln cap="flat" cmpd="sng" w="9525">
            <a:solidFill>
              <a:schemeClr val="dk2"/>
            </a:solidFill>
            <a:prstDash val="solid"/>
            <a:round/>
            <a:headEnd len="lg" w="lg" type="none"/>
            <a:tailEnd len="lg" w="lg" type="none"/>
          </a:ln>
        </p:spPr>
      </p:cxnSp>
      <p:cxnSp>
        <p:nvCxnSpPr>
          <p:cNvPr id="155" name="Shape 155"/>
          <p:cNvCxnSpPr>
            <a:stCxn id="139" idx="3"/>
            <a:endCxn id="141" idx="1"/>
          </p:cNvCxnSpPr>
          <p:nvPr/>
        </p:nvCxnSpPr>
        <p:spPr>
          <a:xfrm flipH="1" rot="10800000">
            <a:off x="1817300" y="667825"/>
            <a:ext cx="1122000" cy="2460900"/>
          </a:xfrm>
          <a:prstGeom prst="straightConnector1">
            <a:avLst/>
          </a:prstGeom>
          <a:noFill/>
          <a:ln cap="flat" cmpd="sng" w="9525">
            <a:solidFill>
              <a:schemeClr val="dk2"/>
            </a:solidFill>
            <a:prstDash val="solid"/>
            <a:round/>
            <a:headEnd len="lg" w="lg" type="none"/>
            <a:tailEnd len="lg" w="lg" type="none"/>
          </a:ln>
        </p:spPr>
      </p:cxnSp>
      <p:cxnSp>
        <p:nvCxnSpPr>
          <p:cNvPr id="156" name="Shape 156"/>
          <p:cNvCxnSpPr>
            <a:stCxn id="139" idx="3"/>
            <a:endCxn id="144" idx="1"/>
          </p:cNvCxnSpPr>
          <p:nvPr/>
        </p:nvCxnSpPr>
        <p:spPr>
          <a:xfrm flipH="1" rot="10800000">
            <a:off x="1817300" y="2507125"/>
            <a:ext cx="1122000" cy="621600"/>
          </a:xfrm>
          <a:prstGeom prst="straightConnector1">
            <a:avLst/>
          </a:prstGeom>
          <a:noFill/>
          <a:ln cap="flat" cmpd="sng" w="9525">
            <a:solidFill>
              <a:schemeClr val="dk2"/>
            </a:solidFill>
            <a:prstDash val="solid"/>
            <a:round/>
            <a:headEnd len="lg" w="lg" type="none"/>
            <a:tailEnd len="lg" w="lg" type="none"/>
          </a:ln>
        </p:spPr>
      </p:cxnSp>
      <p:cxnSp>
        <p:nvCxnSpPr>
          <p:cNvPr id="157" name="Shape 157"/>
          <p:cNvCxnSpPr>
            <a:stCxn id="139" idx="3"/>
            <a:endCxn id="145" idx="1"/>
          </p:cNvCxnSpPr>
          <p:nvPr/>
        </p:nvCxnSpPr>
        <p:spPr>
          <a:xfrm flipH="1" rot="10800000">
            <a:off x="1817300" y="3060325"/>
            <a:ext cx="1122000" cy="68400"/>
          </a:xfrm>
          <a:prstGeom prst="straightConnector1">
            <a:avLst/>
          </a:prstGeom>
          <a:noFill/>
          <a:ln cap="flat" cmpd="sng" w="9525">
            <a:solidFill>
              <a:schemeClr val="dk2"/>
            </a:solidFill>
            <a:prstDash val="solid"/>
            <a:round/>
            <a:headEnd len="lg" w="lg" type="none"/>
            <a:tailEnd len="lg" w="lg" type="none"/>
          </a:ln>
        </p:spPr>
      </p:cxnSp>
      <p:cxnSp>
        <p:nvCxnSpPr>
          <p:cNvPr id="158" name="Shape 158"/>
          <p:cNvCxnSpPr>
            <a:stCxn id="140" idx="3"/>
            <a:endCxn id="144" idx="1"/>
          </p:cNvCxnSpPr>
          <p:nvPr/>
        </p:nvCxnSpPr>
        <p:spPr>
          <a:xfrm flipH="1" rot="10800000">
            <a:off x="1775700" y="2507050"/>
            <a:ext cx="1163700" cy="1636500"/>
          </a:xfrm>
          <a:prstGeom prst="straightConnector1">
            <a:avLst/>
          </a:prstGeom>
          <a:noFill/>
          <a:ln cap="flat" cmpd="sng" w="9525">
            <a:solidFill>
              <a:schemeClr val="dk2"/>
            </a:solidFill>
            <a:prstDash val="solid"/>
            <a:round/>
            <a:headEnd len="lg" w="lg" type="none"/>
            <a:tailEnd len="lg" w="lg" type="none"/>
          </a:ln>
        </p:spPr>
      </p:cxnSp>
      <p:cxnSp>
        <p:nvCxnSpPr>
          <p:cNvPr id="159" name="Shape 159"/>
          <p:cNvCxnSpPr>
            <a:stCxn id="140" idx="3"/>
            <a:endCxn id="145" idx="1"/>
          </p:cNvCxnSpPr>
          <p:nvPr/>
        </p:nvCxnSpPr>
        <p:spPr>
          <a:xfrm flipH="1" rot="10800000">
            <a:off x="1775700" y="3060250"/>
            <a:ext cx="1163700" cy="1083300"/>
          </a:xfrm>
          <a:prstGeom prst="straightConnector1">
            <a:avLst/>
          </a:prstGeom>
          <a:noFill/>
          <a:ln cap="flat" cmpd="sng" w="9525">
            <a:solidFill>
              <a:schemeClr val="dk2"/>
            </a:solidFill>
            <a:prstDash val="solid"/>
            <a:round/>
            <a:headEnd len="lg" w="lg" type="none"/>
            <a:tailEnd len="lg" w="lg" type="none"/>
          </a:ln>
        </p:spPr>
      </p:cxnSp>
      <p:sp>
        <p:nvSpPr>
          <p:cNvPr id="160" name="Shape 160"/>
          <p:cNvSpPr/>
          <p:nvPr/>
        </p:nvSpPr>
        <p:spPr>
          <a:xfrm>
            <a:off x="7199700" y="309300"/>
            <a:ext cx="1652100" cy="458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Public Leaderboard:</a:t>
            </a:r>
          </a:p>
          <a:p>
            <a:pPr lvl="0">
              <a:spcBef>
                <a:spcPts val="0"/>
              </a:spcBef>
              <a:buNone/>
            </a:pPr>
            <a:r>
              <a:rPr b="1" lang="ru"/>
              <a:t>0,81423</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ru"/>
              <a:t>Private</a:t>
            </a:r>
          </a:p>
          <a:p>
            <a:pPr lvl="0">
              <a:spcBef>
                <a:spcPts val="0"/>
              </a:spcBef>
              <a:buNone/>
            </a:pPr>
            <a:r>
              <a:rPr lang="ru"/>
              <a:t>Leaderboard:</a:t>
            </a:r>
          </a:p>
          <a:p>
            <a:pPr lvl="0">
              <a:spcBef>
                <a:spcPts val="0"/>
              </a:spcBef>
              <a:buNone/>
            </a:pPr>
            <a:r>
              <a:rPr b="1" lang="ru"/>
              <a:t>0,79363</a:t>
            </a:r>
          </a:p>
        </p:txBody>
      </p:sp>
      <p:sp>
        <p:nvSpPr>
          <p:cNvPr id="161" name="Shape 161"/>
          <p:cNvSpPr/>
          <p:nvPr/>
        </p:nvSpPr>
        <p:spPr>
          <a:xfrm>
            <a:off x="5542387" y="418350"/>
            <a:ext cx="15327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a:spcBef>
                <a:spcPts val="0"/>
              </a:spcBef>
              <a:buNone/>
            </a:pPr>
            <a:r>
              <a:rPr lang="ru"/>
              <a:t>3</a:t>
            </a:r>
          </a:p>
        </p:txBody>
      </p:sp>
      <p:sp>
        <p:nvSpPr>
          <p:cNvPr id="162" name="Shape 162"/>
          <p:cNvSpPr/>
          <p:nvPr/>
        </p:nvSpPr>
        <p:spPr>
          <a:xfrm>
            <a:off x="5550150" y="1031450"/>
            <a:ext cx="15327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a:spcBef>
                <a:spcPts val="0"/>
              </a:spcBef>
              <a:buNone/>
            </a:pPr>
            <a:r>
              <a:rPr lang="ru"/>
              <a:t>1</a:t>
            </a:r>
          </a:p>
        </p:txBody>
      </p:sp>
      <p:sp>
        <p:nvSpPr>
          <p:cNvPr id="163" name="Shape 163"/>
          <p:cNvSpPr/>
          <p:nvPr/>
        </p:nvSpPr>
        <p:spPr>
          <a:xfrm>
            <a:off x="5608187" y="1653625"/>
            <a:ext cx="15327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	1</a:t>
            </a:r>
          </a:p>
        </p:txBody>
      </p:sp>
      <p:sp>
        <p:nvSpPr>
          <p:cNvPr id="164" name="Shape 164"/>
          <p:cNvSpPr/>
          <p:nvPr/>
        </p:nvSpPr>
        <p:spPr>
          <a:xfrm>
            <a:off x="5550150" y="2271262"/>
            <a:ext cx="15327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	3</a:t>
            </a:r>
          </a:p>
        </p:txBody>
      </p:sp>
      <p:sp>
        <p:nvSpPr>
          <p:cNvPr id="165" name="Shape 165"/>
          <p:cNvSpPr/>
          <p:nvPr/>
        </p:nvSpPr>
        <p:spPr>
          <a:xfrm>
            <a:off x="5550150" y="3374100"/>
            <a:ext cx="15327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a:spcBef>
                <a:spcPts val="0"/>
              </a:spcBef>
              <a:buNone/>
            </a:pPr>
            <a:r>
              <a:rPr lang="ru"/>
              <a:t>1</a:t>
            </a:r>
          </a:p>
        </p:txBody>
      </p:sp>
      <p:sp>
        <p:nvSpPr>
          <p:cNvPr id="166" name="Shape 166"/>
          <p:cNvSpPr/>
          <p:nvPr/>
        </p:nvSpPr>
        <p:spPr>
          <a:xfrm>
            <a:off x="6519099" y="2822675"/>
            <a:ext cx="5559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3</a:t>
            </a:r>
          </a:p>
        </p:txBody>
      </p:sp>
      <p:sp>
        <p:nvSpPr>
          <p:cNvPr id="167" name="Shape 167"/>
          <p:cNvSpPr/>
          <p:nvPr/>
        </p:nvSpPr>
        <p:spPr>
          <a:xfrm>
            <a:off x="5822860" y="4143550"/>
            <a:ext cx="1267800" cy="498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ru"/>
              <a:t>	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descr="Screenshot from 2016-12-01 22-17-45.png" id="172" name="Shape 172"/>
          <p:cNvPicPr preferRelativeResize="0"/>
          <p:nvPr/>
        </p:nvPicPr>
        <p:blipFill rotWithShape="1">
          <a:blip r:embed="rId3">
            <a:alphaModFix/>
          </a:blip>
          <a:srcRect b="2959" l="0" r="44456" t="0"/>
          <a:stretch/>
        </p:blipFill>
        <p:spPr>
          <a:xfrm>
            <a:off x="564375" y="0"/>
            <a:ext cx="3373875" cy="4991100"/>
          </a:xfrm>
          <a:prstGeom prst="rect">
            <a:avLst/>
          </a:prstGeom>
          <a:noFill/>
          <a:ln>
            <a:noFill/>
          </a:ln>
        </p:spPr>
      </p:pic>
      <p:pic>
        <p:nvPicPr>
          <p:cNvPr descr="Selection_035.png" id="173" name="Shape 173"/>
          <p:cNvPicPr preferRelativeResize="0"/>
          <p:nvPr/>
        </p:nvPicPr>
        <p:blipFill rotWithShape="1">
          <a:blip r:embed="rId4">
            <a:alphaModFix/>
          </a:blip>
          <a:srcRect b="0" l="0" r="10698" t="0"/>
          <a:stretch/>
        </p:blipFill>
        <p:spPr>
          <a:xfrm>
            <a:off x="4801750" y="152400"/>
            <a:ext cx="32792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descr="Selection_033.png" id="59" name="Shape 59"/>
          <p:cNvPicPr preferRelativeResize="0"/>
          <p:nvPr/>
        </p:nvPicPr>
        <p:blipFill>
          <a:blip r:embed="rId3">
            <a:alphaModFix/>
          </a:blip>
          <a:stretch>
            <a:fillRect/>
          </a:stretch>
        </p:blipFill>
        <p:spPr>
          <a:xfrm>
            <a:off x="1319275" y="152400"/>
            <a:ext cx="6304638"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descr="general-tips-for-participating-kaggle-competitions-6-638.jpg" id="64" name="Shape 64"/>
          <p:cNvPicPr preferRelativeResize="0"/>
          <p:nvPr/>
        </p:nvPicPr>
        <p:blipFill>
          <a:blip r:embed="rId3">
            <a:alphaModFix/>
          </a:blip>
          <a:stretch>
            <a:fillRect/>
          </a:stretch>
        </p:blipFill>
        <p:spPr>
          <a:xfrm>
            <a:off x="1568900" y="161248"/>
            <a:ext cx="6076950" cy="3951499"/>
          </a:xfrm>
          <a:prstGeom prst="rect">
            <a:avLst/>
          </a:prstGeom>
          <a:noFill/>
          <a:ln>
            <a:noFill/>
          </a:ln>
        </p:spPr>
      </p:pic>
      <p:sp>
        <p:nvSpPr>
          <p:cNvPr id="65" name="Shape 65"/>
          <p:cNvSpPr txBox="1"/>
          <p:nvPr/>
        </p:nvSpPr>
        <p:spPr>
          <a:xfrm>
            <a:off x="2297900" y="4344075"/>
            <a:ext cx="5742300" cy="6018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ru" sz="4800" u="sng">
                <a:solidFill>
                  <a:schemeClr val="accent5"/>
                </a:solidFill>
                <a:hlinkClick r:id="rId4"/>
              </a:rPr>
              <a:t>goo.gl/2Sbh3f</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1149425" y="1048550"/>
            <a:ext cx="7495800" cy="3416400"/>
          </a:xfrm>
          <a:prstGeom prst="rect">
            <a:avLst/>
          </a:prstGeom>
        </p:spPr>
        <p:txBody>
          <a:bodyPr anchorCtr="0" anchor="t" bIns="91425" lIns="91425" rIns="91425" tIns="91425">
            <a:noAutofit/>
          </a:bodyPr>
          <a:lstStyle/>
          <a:p>
            <a:pPr lvl="0">
              <a:spcBef>
                <a:spcPts val="0"/>
              </a:spcBef>
              <a:buNone/>
            </a:pPr>
            <a:r>
              <a:rPr lang="ru">
                <a:solidFill>
                  <a:srgbClr val="000000"/>
                </a:solidFill>
              </a:rPr>
              <a:t>duration of competition: </a:t>
            </a:r>
            <a:r>
              <a:rPr lang="ru">
                <a:solidFill>
                  <a:srgbClr val="434343"/>
                </a:solidFill>
              </a:rPr>
              <a:t>Fri 2 Sep 2016 – Thu 1 Dec 2016</a:t>
            </a:r>
            <a:r>
              <a:rPr lang="ru">
                <a:solidFill>
                  <a:srgbClr val="0000FF"/>
                </a:solidFill>
              </a:rPr>
              <a:t> </a:t>
            </a:r>
          </a:p>
          <a:p>
            <a:pPr lvl="0">
              <a:spcBef>
                <a:spcPts val="0"/>
              </a:spcBef>
              <a:buNone/>
            </a:pPr>
            <a:r>
              <a:rPr lang="ru">
                <a:solidFill>
                  <a:srgbClr val="000000"/>
                </a:solidFill>
              </a:rPr>
              <a:t>we started : </a:t>
            </a:r>
            <a:r>
              <a:rPr lang="ru">
                <a:solidFill>
                  <a:srgbClr val="434343"/>
                </a:solidFill>
              </a:rPr>
              <a:t>11 Oct 2016</a:t>
            </a:r>
          </a:p>
          <a:p>
            <a:pPr lvl="0">
              <a:spcBef>
                <a:spcPts val="0"/>
              </a:spcBef>
              <a:buNone/>
            </a:pPr>
            <a:r>
              <a:rPr lang="ru">
                <a:solidFill>
                  <a:srgbClr val="000000"/>
                </a:solidFill>
              </a:rPr>
              <a:t>first submission : </a:t>
            </a:r>
            <a:r>
              <a:rPr lang="ru">
                <a:solidFill>
                  <a:srgbClr val="434343"/>
                </a:solidFill>
              </a:rPr>
              <a:t>25 Oct 2016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1" type="body"/>
          </p:nvPr>
        </p:nvSpPr>
        <p:spPr>
          <a:xfrm>
            <a:off x="311700" y="430850"/>
            <a:ext cx="8520600" cy="41379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ru">
                <a:solidFill>
                  <a:srgbClr val="000000"/>
                </a:solidFill>
              </a:rPr>
              <a:t>duration of competition: </a:t>
            </a:r>
            <a:r>
              <a:rPr lang="ru">
                <a:solidFill>
                  <a:srgbClr val="434343"/>
                </a:solidFill>
              </a:rPr>
              <a:t>Fri 2 Sep 2016 – Thu 1 Dec 2016 </a:t>
            </a:r>
          </a:p>
          <a:p>
            <a:pPr lvl="0">
              <a:spcBef>
                <a:spcPts val="0"/>
              </a:spcBef>
              <a:buNone/>
            </a:pPr>
            <a:r>
              <a:rPr lang="ru">
                <a:solidFill>
                  <a:srgbClr val="000000"/>
                </a:solidFill>
              </a:rPr>
              <a:t>we started : </a:t>
            </a:r>
            <a:r>
              <a:rPr lang="ru">
                <a:solidFill>
                  <a:srgbClr val="434343"/>
                </a:solidFill>
              </a:rPr>
              <a:t>11 Oct 2016 </a:t>
            </a:r>
          </a:p>
          <a:p>
            <a:pPr lvl="0">
              <a:spcBef>
                <a:spcPts val="0"/>
              </a:spcBef>
              <a:buNone/>
            </a:pPr>
            <a:r>
              <a:t/>
            </a:r>
            <a:endParaRPr>
              <a:solidFill>
                <a:srgbClr val="000000"/>
              </a:solidFill>
            </a:endParaRPr>
          </a:p>
          <a:p>
            <a:pPr indent="-228600" lvl="0" marL="457200" rtl="0">
              <a:spcBef>
                <a:spcPts val="0"/>
              </a:spcBef>
              <a:buClr>
                <a:srgbClr val="000000"/>
              </a:buClr>
              <a:buChar char="-"/>
            </a:pPr>
            <a:r>
              <a:rPr lang="ru">
                <a:solidFill>
                  <a:srgbClr val="000000"/>
                </a:solidFill>
              </a:rPr>
              <a:t>data loading (~ 60 gb), cleaning</a:t>
            </a:r>
          </a:p>
          <a:p>
            <a:pPr indent="-228600" lvl="0" marL="457200" rtl="0">
              <a:spcBef>
                <a:spcPts val="0"/>
              </a:spcBef>
              <a:buClr>
                <a:srgbClr val="000000"/>
              </a:buClr>
              <a:buChar char="-"/>
            </a:pPr>
            <a:r>
              <a:rPr lang="ru">
                <a:solidFill>
                  <a:srgbClr val="000000"/>
                </a:solidFill>
              </a:rPr>
              <a:t>feature extraction</a:t>
            </a:r>
          </a:p>
          <a:p>
            <a:pPr indent="-228600" lvl="0" marL="457200" rtl="0">
              <a:spcBef>
                <a:spcPts val="0"/>
              </a:spcBef>
              <a:buClr>
                <a:srgbClr val="000000"/>
              </a:buClr>
              <a:buChar char="-"/>
            </a:pPr>
            <a:r>
              <a:rPr lang="ru">
                <a:solidFill>
                  <a:srgbClr val="000000"/>
                </a:solidFill>
              </a:rPr>
              <a:t>first model</a:t>
            </a:r>
          </a:p>
          <a:p>
            <a:pPr indent="-228600" lvl="0" marL="457200" rtl="0">
              <a:spcBef>
                <a:spcPts val="0"/>
              </a:spcBef>
              <a:buClr>
                <a:srgbClr val="000000"/>
              </a:buClr>
              <a:buChar char="-"/>
            </a:pPr>
            <a:r>
              <a:rPr lang="ru">
                <a:solidFill>
                  <a:srgbClr val="000000"/>
                </a:solidFill>
              </a:rPr>
              <a:t>predictions</a:t>
            </a:r>
          </a:p>
          <a:p>
            <a:pPr lvl="0" rtl="0">
              <a:spcBef>
                <a:spcPts val="0"/>
              </a:spcBef>
              <a:buNone/>
            </a:pPr>
            <a:r>
              <a:t/>
            </a:r>
            <a:endParaRPr>
              <a:solidFill>
                <a:srgbClr val="000000"/>
              </a:solidFill>
            </a:endParaRPr>
          </a:p>
          <a:p>
            <a:pPr lvl="0" rtl="0">
              <a:spcBef>
                <a:spcPts val="0"/>
              </a:spcBef>
              <a:buNone/>
            </a:pPr>
            <a:r>
              <a:rPr lang="ru">
                <a:solidFill>
                  <a:srgbClr val="000000"/>
                </a:solidFill>
              </a:rPr>
              <a:t>first submission : </a:t>
            </a:r>
            <a:r>
              <a:rPr lang="ru">
                <a:solidFill>
                  <a:srgbClr val="434343"/>
                </a:solidFill>
              </a:rPr>
              <a:t>25 Oct 2016</a:t>
            </a:r>
            <a:r>
              <a:rPr lang="ru">
                <a:solidFill>
                  <a:srgbClr val="0000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61111"/>
              <a:buFont typeface="Arial"/>
              <a:buNone/>
            </a:pPr>
            <a:r>
              <a:rPr lang="ru" sz="1800">
                <a:solidFill>
                  <a:srgbClr val="000000"/>
                </a:solidFill>
              </a:rPr>
              <a:t>first submission: </a:t>
            </a:r>
            <a:r>
              <a:rPr lang="ru" sz="1800">
                <a:solidFill>
                  <a:srgbClr val="434343"/>
                </a:solidFill>
              </a:rPr>
              <a:t>25 Oct 2016 </a:t>
            </a:r>
          </a:p>
          <a:p>
            <a:pPr lvl="0">
              <a:spcBef>
                <a:spcPts val="0"/>
              </a:spcBef>
              <a:buNone/>
            </a:pPr>
            <a:r>
              <a:t/>
            </a:r>
            <a:endParaRPr/>
          </a:p>
        </p:txBody>
      </p:sp>
      <p:pic>
        <p:nvPicPr>
          <p:cNvPr descr="Screenshot from 2016-10-26 02-31-08.png" id="81" name="Shape 81"/>
          <p:cNvPicPr preferRelativeResize="0"/>
          <p:nvPr/>
        </p:nvPicPr>
        <p:blipFill>
          <a:blip r:embed="rId3">
            <a:alphaModFix/>
          </a:blip>
          <a:stretch>
            <a:fillRect/>
          </a:stretch>
        </p:blipFill>
        <p:spPr>
          <a:xfrm>
            <a:off x="1913725" y="1017723"/>
            <a:ext cx="5163845" cy="387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descr="Screenshot from 2016-10-27 02-15-23.png" id="86" name="Shape 86"/>
          <p:cNvPicPr preferRelativeResize="0"/>
          <p:nvPr/>
        </p:nvPicPr>
        <p:blipFill rotWithShape="1">
          <a:blip r:embed="rId3">
            <a:alphaModFix/>
          </a:blip>
          <a:srcRect b="-13793" l="12792" r="7797" t="-1732"/>
          <a:stretch/>
        </p:blipFill>
        <p:spPr>
          <a:xfrm>
            <a:off x="1669325" y="152400"/>
            <a:ext cx="580536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ru">
                <a:solidFill>
                  <a:srgbClr val="000000"/>
                </a:solidFill>
              </a:rPr>
              <a:t>duration of competition: </a:t>
            </a:r>
            <a:r>
              <a:rPr lang="ru">
                <a:solidFill>
                  <a:srgbClr val="434343"/>
                </a:solidFill>
              </a:rPr>
              <a:t>Fri 2 Sep 2016 – Thu 1 Dec 2016 </a:t>
            </a:r>
          </a:p>
          <a:p>
            <a:pPr lvl="0" rtl="0">
              <a:spcBef>
                <a:spcPts val="0"/>
              </a:spcBef>
              <a:buNone/>
            </a:pPr>
            <a:r>
              <a:rPr lang="ru">
                <a:solidFill>
                  <a:srgbClr val="000000"/>
                </a:solidFill>
              </a:rPr>
              <a:t>we started : </a:t>
            </a:r>
            <a:r>
              <a:rPr lang="ru">
                <a:solidFill>
                  <a:srgbClr val="434343"/>
                </a:solidFill>
              </a:rPr>
              <a:t>11 Oct 2016</a:t>
            </a:r>
          </a:p>
          <a:p>
            <a:pPr lvl="0" rtl="0">
              <a:spcBef>
                <a:spcPts val="0"/>
              </a:spcBef>
              <a:buNone/>
            </a:pPr>
            <a:r>
              <a:rPr lang="ru">
                <a:solidFill>
                  <a:srgbClr val="000000"/>
                </a:solidFill>
              </a:rPr>
              <a:t>first submission : </a:t>
            </a:r>
            <a:r>
              <a:rPr lang="ru">
                <a:solidFill>
                  <a:srgbClr val="434343"/>
                </a:solidFill>
              </a:rPr>
              <a:t>25 Oct 2016 </a:t>
            </a:r>
          </a:p>
          <a:p>
            <a:pPr lvl="0" rtl="0">
              <a:spcBef>
                <a:spcPts val="0"/>
              </a:spcBef>
              <a:buNone/>
            </a:pPr>
            <a:r>
              <a:rPr lang="ru">
                <a:solidFill>
                  <a:srgbClr val="000000"/>
                </a:solidFill>
              </a:rPr>
              <a:t>data leakage and new test set : </a:t>
            </a:r>
            <a:r>
              <a:rPr lang="ru">
                <a:solidFill>
                  <a:srgbClr val="434343"/>
                </a:solidFill>
              </a:rPr>
              <a:t>4 Nov 2016</a:t>
            </a:r>
          </a:p>
          <a:p>
            <a:pPr lvl="0">
              <a:spcBef>
                <a:spcPts val="2400"/>
              </a:spcBef>
              <a:spcAft>
                <a:spcPts val="600"/>
              </a:spcAft>
              <a:buClr>
                <a:schemeClr val="dk1"/>
              </a:buClr>
              <a:buSzPct val="47826"/>
              <a:buFont typeface="Arial"/>
              <a:buNone/>
            </a:pPr>
            <a:r>
              <a:t/>
            </a:r>
            <a:endParaRPr b="1" sz="2300">
              <a:solidFill>
                <a:srgbClr val="000000"/>
              </a:solidFill>
            </a:endParaRPr>
          </a:p>
          <a:p>
            <a:pPr lvl="0">
              <a:spcBef>
                <a:spcPts val="0"/>
              </a:spcBef>
              <a:buNone/>
            </a:pPr>
            <a:r>
              <a:t/>
            </a:r>
            <a:endParaRPr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ru">
                <a:solidFill>
                  <a:srgbClr val="000000"/>
                </a:solidFill>
              </a:rPr>
              <a:t>duration of competition: </a:t>
            </a:r>
            <a:r>
              <a:rPr lang="ru">
                <a:solidFill>
                  <a:srgbClr val="434343"/>
                </a:solidFill>
              </a:rPr>
              <a:t>Fri 2 Sep 2016 –</a:t>
            </a:r>
            <a:r>
              <a:rPr lang="ru"/>
              <a:t> </a:t>
            </a:r>
            <a:r>
              <a:rPr b="1" lang="ru">
                <a:solidFill>
                  <a:srgbClr val="FF0000"/>
                </a:solidFill>
              </a:rPr>
              <a:t>Thu 1 Dec 2016 </a:t>
            </a:r>
          </a:p>
          <a:p>
            <a:pPr lvl="0">
              <a:spcBef>
                <a:spcPts val="0"/>
              </a:spcBef>
              <a:buClr>
                <a:schemeClr val="dk1"/>
              </a:buClr>
              <a:buSzPct val="61111"/>
              <a:buFont typeface="Arial"/>
              <a:buNone/>
            </a:pPr>
            <a:r>
              <a:rPr lang="ru">
                <a:solidFill>
                  <a:srgbClr val="000000"/>
                </a:solidFill>
              </a:rPr>
              <a:t>we started:</a:t>
            </a:r>
            <a:r>
              <a:rPr lang="ru"/>
              <a:t> </a:t>
            </a:r>
            <a:r>
              <a:rPr lang="ru">
                <a:solidFill>
                  <a:srgbClr val="434343"/>
                </a:solidFill>
              </a:rPr>
              <a:t>11 Oct 2016</a:t>
            </a:r>
          </a:p>
          <a:p>
            <a:pPr lvl="0">
              <a:spcBef>
                <a:spcPts val="0"/>
              </a:spcBef>
              <a:buClr>
                <a:schemeClr val="dk1"/>
              </a:buClr>
              <a:buSzPct val="61111"/>
              <a:buFont typeface="Arial"/>
              <a:buNone/>
            </a:pPr>
            <a:r>
              <a:rPr lang="ru">
                <a:solidFill>
                  <a:srgbClr val="000000"/>
                </a:solidFill>
              </a:rPr>
              <a:t>first submission</a:t>
            </a:r>
            <a:r>
              <a:rPr lang="ru"/>
              <a:t>: </a:t>
            </a:r>
            <a:r>
              <a:rPr lang="ru">
                <a:solidFill>
                  <a:srgbClr val="434343"/>
                </a:solidFill>
              </a:rPr>
              <a:t>25 Oct 2016 </a:t>
            </a:r>
          </a:p>
          <a:p>
            <a:pPr lvl="0">
              <a:spcBef>
                <a:spcPts val="0"/>
              </a:spcBef>
              <a:buNone/>
            </a:pPr>
            <a:r>
              <a:rPr lang="ru">
                <a:solidFill>
                  <a:srgbClr val="000000"/>
                </a:solidFill>
              </a:rPr>
              <a:t>data leakage and new test set: </a:t>
            </a:r>
            <a:r>
              <a:rPr b="1" lang="ru">
                <a:solidFill>
                  <a:srgbClr val="FF0000"/>
                </a:solidFill>
              </a:rPr>
              <a:t>4 Nov 2016</a:t>
            </a:r>
          </a:p>
          <a:p>
            <a:pPr lvl="0">
              <a:spcBef>
                <a:spcPts val="0"/>
              </a:spcBef>
              <a:buClr>
                <a:schemeClr val="dk1"/>
              </a:buClr>
              <a:buSzPct val="61111"/>
              <a:buFont typeface="Arial"/>
              <a:buNone/>
            </a:pPr>
            <a:r>
              <a:t/>
            </a:r>
            <a:endParaRPr b="1">
              <a:solidFill>
                <a:srgbClr val="FF0000"/>
              </a:solidFill>
            </a:endParaRPr>
          </a:p>
        </p:txBody>
      </p:sp>
      <p:pic>
        <p:nvPicPr>
          <p:cNvPr descr="21634-trollface-why.png" id="97" name="Shape 97"/>
          <p:cNvPicPr preferRelativeResize="0"/>
          <p:nvPr/>
        </p:nvPicPr>
        <p:blipFill rotWithShape="1">
          <a:blip r:embed="rId3">
            <a:alphaModFix/>
          </a:blip>
          <a:srcRect b="18811" l="0" r="3716" t="0"/>
          <a:stretch/>
        </p:blipFill>
        <p:spPr>
          <a:xfrm>
            <a:off x="3348550" y="3238974"/>
            <a:ext cx="1735874" cy="1463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