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6858000" cx="9144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EE00851-BFE2-4621-A123-28F790E78BFA}">
  <a:tblStyle styleId="{3EE00851-BFE2-4621-A123-28F790E78BF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46400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51275" y="0"/>
            <a:ext cx="2946400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914400" y="742950"/>
            <a:ext cx="4967287" cy="372586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06462" y="4716462"/>
            <a:ext cx="4984750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428162"/>
            <a:ext cx="2946400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51275" y="9428162"/>
            <a:ext cx="2946400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46325" lIns="92675" spcFirstLastPara="1" rIns="92675" wrap="square" tIns="46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906462" y="4716462"/>
            <a:ext cx="4984750" cy="44672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>
            <p:ph idx="2" type="sldImg"/>
          </p:nvPr>
        </p:nvSpPr>
        <p:spPr>
          <a:xfrm>
            <a:off x="914400" y="742950"/>
            <a:ext cx="4967287" cy="372586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906462" y="4716462"/>
            <a:ext cx="4984750" cy="44672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914400" y="742950"/>
            <a:ext cx="4967287" cy="372586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906462" y="4716462"/>
            <a:ext cx="4984750" cy="44672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914400" y="742950"/>
            <a:ext cx="4967287" cy="372586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906462" y="4716462"/>
            <a:ext cx="4984750" cy="44672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914400" y="742950"/>
            <a:ext cx="4967287" cy="372586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906462" y="4716462"/>
            <a:ext cx="4984750" cy="44672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914400" y="742950"/>
            <a:ext cx="4967287" cy="372586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906462" y="4716462"/>
            <a:ext cx="4984750" cy="44672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914400" y="742950"/>
            <a:ext cx="4967287" cy="372586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906462" y="4716462"/>
            <a:ext cx="4984750" cy="44672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914400" y="742950"/>
            <a:ext cx="4967287" cy="372586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906462" y="4716462"/>
            <a:ext cx="4984750" cy="44672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914400" y="742950"/>
            <a:ext cx="4967287" cy="372586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標題投影片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141287"/>
            <a:ext cx="8239125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200025" y="757238"/>
            <a:ext cx="4300538" cy="5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70840" lvl="0" marL="4572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333399"/>
              </a:buClr>
              <a:buSzPts val="2240"/>
              <a:buFont typeface="Noto Sans Symbols"/>
              <a:buChar char="❑"/>
              <a:defRPr b="1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009999"/>
              </a:buClr>
              <a:buSzPts val="1440"/>
              <a:buFont typeface="Noto Sans Symbols"/>
              <a:buChar char="❑"/>
              <a:defRPr b="1" i="0" sz="24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652963" y="757238"/>
            <a:ext cx="4300537" cy="5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70840" lvl="0" marL="457200" marR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333399"/>
              </a:buClr>
              <a:buSzPts val="2240"/>
              <a:buFont typeface="Noto Sans Symbols"/>
              <a:buChar char="❑"/>
              <a:defRPr b="1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009999"/>
              </a:buClr>
              <a:buSzPts val="1440"/>
              <a:buFont typeface="Noto Sans Symbols"/>
              <a:buChar char="❑"/>
              <a:defRPr b="1" i="0" sz="24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區段標題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2560"/>
              <a:buFont typeface="Noto Sans Symbols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009999"/>
              </a:buClr>
              <a:buSzPts val="1680"/>
              <a:buFont typeface="Noto Sans Symbols"/>
              <a:buNone/>
              <a:defRPr b="1" i="0" sz="18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141287"/>
            <a:ext cx="8239125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200025" y="757237"/>
            <a:ext cx="8753475" cy="5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1160" lvl="0" marL="457200" marR="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333399"/>
              </a:buClr>
              <a:buSzPts val="256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9999"/>
              </a:buClr>
              <a:buSzPts val="1680"/>
              <a:buFont typeface="Noto Sans Symbols"/>
              <a:buChar char="❑"/>
              <a:defRPr b="1" i="0" sz="28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 rot="5400000">
            <a:off x="4687887" y="2219326"/>
            <a:ext cx="634365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 rot="5400000">
            <a:off x="234950" y="106363"/>
            <a:ext cx="6343650" cy="6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1160" lvl="0" marL="457200" marR="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333399"/>
              </a:buClr>
              <a:buSzPts val="256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9999"/>
              </a:buClr>
              <a:buSzPts val="1680"/>
              <a:buFont typeface="Noto Sans Symbols"/>
              <a:buChar char="❑"/>
              <a:defRPr b="1" i="0" sz="28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141287"/>
            <a:ext cx="8239125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 rot="5400000">
            <a:off x="1712913" y="-755650"/>
            <a:ext cx="5727700" cy="8753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1160" lvl="0" marL="457200" marR="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333399"/>
              </a:buClr>
              <a:buSzPts val="256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9999"/>
              </a:buClr>
              <a:buSzPts val="1680"/>
              <a:buFont typeface="Noto Sans Symbols"/>
              <a:buChar char="❑"/>
              <a:defRPr b="1" i="0" sz="28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333399"/>
              </a:buClr>
              <a:buSzPts val="1400"/>
              <a:buFont typeface="Noto Sans Symbols"/>
              <a:buNone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009999"/>
              </a:buClr>
              <a:buSzPts val="1400"/>
              <a:buFont typeface="Noto Sans Symbols"/>
              <a:buNone/>
              <a:defRPr b="1" i="0" sz="28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333399"/>
              </a:buClr>
              <a:buSzPts val="2560"/>
              <a:buFont typeface="Noto Sans Symbols"/>
              <a:buNone/>
              <a:defRPr b="1" i="0" sz="14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009999"/>
              </a:buClr>
              <a:buSzPts val="1680"/>
              <a:buFont typeface="Noto Sans Symbols"/>
              <a:buNone/>
              <a:defRPr b="1" i="0" sz="12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1160" lvl="0" marL="457200" marR="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333399"/>
              </a:buClr>
              <a:buSzPts val="256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9999"/>
              </a:buClr>
              <a:buSzPts val="1680"/>
              <a:buFont typeface="Noto Sans Symbols"/>
              <a:buChar char="❑"/>
              <a:defRPr b="1" i="0" sz="28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333399"/>
              </a:buClr>
              <a:buSzPts val="2560"/>
              <a:buFont typeface="Noto Sans Symbols"/>
              <a:buNone/>
              <a:defRPr b="1" i="0" sz="14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009999"/>
              </a:buClr>
              <a:buSzPts val="1680"/>
              <a:buFont typeface="Noto Sans Symbols"/>
              <a:buNone/>
              <a:defRPr b="1" i="0" sz="12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141287"/>
            <a:ext cx="8239125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SzPts val="2560"/>
              <a:buFont typeface="Noto Sans Symbols"/>
              <a:buNone/>
              <a:defRPr b="1" i="0" sz="24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9999"/>
              </a:buClr>
              <a:buSzPts val="1680"/>
              <a:buFont typeface="Noto Sans Symbols"/>
              <a:buNone/>
              <a:defRPr b="1" i="0" sz="20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0520" lvl="0" marL="4572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SzPts val="1920"/>
              <a:buFont typeface="Noto Sans Symbols"/>
              <a:buChar char="❑"/>
              <a:defRPr b="1" i="0" sz="24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9999"/>
              </a:buClr>
              <a:buSzPts val="1200"/>
              <a:buFont typeface="Noto Sans Symbols"/>
              <a:buChar char="❑"/>
              <a:defRPr b="1" i="0" sz="20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SzPts val="2560"/>
              <a:buFont typeface="Noto Sans Symbols"/>
              <a:buNone/>
              <a:defRPr b="1" i="0" sz="24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9999"/>
              </a:buClr>
              <a:buSzPts val="1680"/>
              <a:buFont typeface="Noto Sans Symbols"/>
              <a:buNone/>
              <a:defRPr b="1" i="0" sz="20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0520" lvl="0" marL="4572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SzPts val="1920"/>
              <a:buFont typeface="Noto Sans Symbols"/>
              <a:buChar char="❑"/>
              <a:defRPr b="1" i="0" sz="24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9999"/>
              </a:buClr>
              <a:buSzPts val="1200"/>
              <a:buFont typeface="Noto Sans Symbols"/>
              <a:buChar char="❑"/>
              <a:defRPr b="1" i="0" sz="20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2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957262" y="6450012"/>
            <a:ext cx="18272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EPBG Confidential</a:t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71462" y="6553200"/>
            <a:ext cx="19923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b="1" i="1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Foxconn Confidential</a:t>
            </a:r>
            <a:endParaRPr/>
          </a:p>
        </p:txBody>
      </p:sp>
      <p:sp>
        <p:nvSpPr>
          <p:cNvPr id="12" name="Shape 12"/>
          <p:cNvSpPr txBox="1"/>
          <p:nvPr/>
        </p:nvSpPr>
        <p:spPr>
          <a:xfrm>
            <a:off x="8453437" y="6461125"/>
            <a:ext cx="4937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Font typeface="Arial"/>
              <a:buNone/>
            </a:pPr>
            <a:fld id="{00000000-1234-1234-1234-123412341234}" type="slidenum">
              <a:rPr b="1" i="1" lang="en-US" sz="20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49287"/>
            <a:ext cx="9144000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0" y="158750"/>
            <a:ext cx="30908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Hon Hai Precision Industry</a:t>
            </a:r>
            <a:endParaRPr/>
          </a:p>
        </p:txBody>
      </p:sp>
      <p:pic>
        <p:nvPicPr>
          <p:cNvPr descr="sub_header" id="15" name="Shape 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119221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>
            <p:ph idx="1" type="body"/>
          </p:nvPr>
        </p:nvSpPr>
        <p:spPr>
          <a:xfrm>
            <a:off x="200025" y="757237"/>
            <a:ext cx="8753475" cy="5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1160" lvl="0" marL="457200" marR="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333399"/>
              </a:buClr>
              <a:buSzPts val="256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9999"/>
              </a:buClr>
              <a:buSzPts val="1680"/>
              <a:buFont typeface="Noto Sans Symbols"/>
              <a:buChar char="❑"/>
              <a:defRPr b="1" i="0" sz="28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57200" y="141287"/>
            <a:ext cx="8239125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200025" y="757237"/>
            <a:ext cx="8753475" cy="5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1160" lvl="0" marL="457200" marR="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333399"/>
              </a:buClr>
              <a:buSzPts val="256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9999"/>
              </a:buClr>
              <a:buSzPts val="1680"/>
              <a:buFont typeface="Noto Sans Symbols"/>
              <a:buChar char="❑"/>
              <a:defRPr b="1" i="0" sz="28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/>
        </p:nvSpPr>
        <p:spPr>
          <a:xfrm>
            <a:off x="957262" y="6450012"/>
            <a:ext cx="18272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EPBG Confidential</a:t>
            </a:r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271462" y="6553200"/>
            <a:ext cx="19923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b="1" i="1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Foxconn Confidential</a:t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57200" y="141287"/>
            <a:ext cx="8239125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/>
        </p:nvSpPr>
        <p:spPr>
          <a:xfrm>
            <a:off x="8453437" y="6461125"/>
            <a:ext cx="4937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Font typeface="Arial"/>
              <a:buNone/>
            </a:pPr>
            <a:fld id="{00000000-1234-1234-1234-123412341234}" type="slidenum">
              <a:rPr b="1" i="1" lang="en-US" sz="20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25" name="Shape 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49287"/>
            <a:ext cx="9144000" cy="952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957262" y="6450012"/>
            <a:ext cx="18272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rPr b="1" i="1" lang="en-US" sz="1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EPBG Confidential</a:t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271462" y="6553200"/>
            <a:ext cx="19923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b="1" i="1" lang="en-US" sz="1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Foxconn Confidential</a:t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8453437" y="6461125"/>
            <a:ext cx="4937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Font typeface="Arial"/>
              <a:buNone/>
            </a:pPr>
            <a:fld id="{00000000-1234-1234-1234-123412341234}" type="slidenum">
              <a:rPr b="1" i="1" lang="en-US" sz="20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49287"/>
            <a:ext cx="914400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b_header" id="64" name="Shape 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420687" y="1141412"/>
            <a:ext cx="2438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rPr b="0" i="0" lang="en-US" sz="1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PCEG Product Group</a:t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0" y="158750"/>
            <a:ext cx="35163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Hon Hai Precision Industry</a:t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271462" y="6553200"/>
            <a:ext cx="19923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b="1" i="1" lang="en-US" sz="1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Foxconn Confidential</a:t>
            </a: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-369887" y="33909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-369887" y="33909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50000"/>
            <a:ext cx="9144000" cy="698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4111625" y="30019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1662" y="6003925"/>
            <a:ext cx="922337" cy="8540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idx="1" type="body"/>
          </p:nvPr>
        </p:nvSpPr>
        <p:spPr>
          <a:xfrm>
            <a:off x="200025" y="757237"/>
            <a:ext cx="8753475" cy="5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1160" lvl="0" marL="457200" marR="0" rtl="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333399"/>
              </a:buClr>
              <a:buSzPts val="256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9999"/>
              </a:buClr>
              <a:buSzPts val="1680"/>
              <a:buFont typeface="Noto Sans Symbols"/>
              <a:buChar char="❑"/>
              <a:defRPr b="1" i="0" sz="28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457200" y="141287"/>
            <a:ext cx="8239125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5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4294967295" type="ctrTitle"/>
          </p:nvPr>
        </p:nvSpPr>
        <p:spPr>
          <a:xfrm>
            <a:off x="425450" y="2700337"/>
            <a:ext cx="8283575" cy="202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Font typeface="Calibri"/>
              <a:buNone/>
            </a:pPr>
            <a:r>
              <a:rPr b="1" i="0" lang="en-US" sz="40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Barreleye G2 2.0 OU system</a:t>
            </a:r>
            <a:br>
              <a:rPr b="1" i="0" lang="en-US" sz="40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0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Thermal Simulation Report</a:t>
            </a:r>
            <a:br>
              <a:rPr b="1" i="0" lang="en-US" sz="40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0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rev. R10</a:t>
            </a:r>
            <a:br>
              <a:rPr b="1" i="1" lang="en-US" sz="3200" u="none" cap="none" strike="noStrik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7218362" y="5775325"/>
            <a:ext cx="17462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Honda Yan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20170410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Shape 87"/>
          <p:cNvGraphicFramePr/>
          <p:nvPr/>
        </p:nvGraphicFramePr>
        <p:xfrm>
          <a:off x="457200" y="102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{3EE00851-BFE2-4621-A123-28F790E78BFA}</a:tableStyleId>
              </a:tblPr>
              <a:tblGrid>
                <a:gridCol w="2386000"/>
                <a:gridCol w="1779575"/>
                <a:gridCol w="762000"/>
                <a:gridCol w="3302000"/>
              </a:tblGrid>
              <a:tr h="498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Component</a:t>
                      </a:r>
                      <a:endParaRPr/>
                    </a:p>
                  </a:txBody>
                  <a:tcPr marT="0" marB="0" marR="0" marL="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TDP (watts)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Q’ty.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Note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Power CPU</a:t>
                      </a:r>
                      <a:endParaRPr/>
                    </a:p>
                  </a:txBody>
                  <a:tcPr marT="0" marB="0" marR="0" marL="7200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Spec, Tj, 85C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Memory</a:t>
                      </a:r>
                      <a:endParaRPr/>
                    </a:p>
                  </a:txBody>
                  <a:tcPr marT="0" marB="0" marR="0" marL="7200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Spec, Tc, 85C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8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NVMe HDD</a:t>
                      </a:r>
                      <a:endParaRPr/>
                    </a:p>
                  </a:txBody>
                  <a:tcPr marT="0" marB="0" marR="0" marL="7200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6.3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Spec, NAND : Tj, 85C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Memory : Tj, 100C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   Controller : Tj, 125C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K80</a:t>
                      </a:r>
                      <a:endParaRPr/>
                    </a:p>
                  </a:txBody>
                  <a:tcPr marT="0" marB="0" marR="0" marL="7200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Spec, 14.5 CFM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VTM</a:t>
                      </a:r>
                      <a:endParaRPr/>
                    </a:p>
                  </a:txBody>
                  <a:tcPr marT="0" marB="0" marR="0" marL="7200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Spec, Tc, 110C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6056 Fan</a:t>
                      </a:r>
                      <a:endParaRPr/>
                    </a:p>
                  </a:txBody>
                  <a:tcPr marT="0" marB="0" marR="0" marL="7200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Power Brick</a:t>
                      </a:r>
                      <a:endParaRPr/>
                    </a:p>
                  </a:txBody>
                  <a:tcPr marT="0" marB="0" marR="0" marL="7200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18.11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Flotherm Model provided from vendor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7200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88" name="Shape 88"/>
          <p:cNvSpPr txBox="1"/>
          <p:nvPr/>
        </p:nvSpPr>
        <p:spPr>
          <a:xfrm>
            <a:off x="0" y="136525"/>
            <a:ext cx="91440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configuration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0" y="136525"/>
            <a:ext cx="91440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placement</a:t>
            </a:r>
            <a:endParaRPr/>
          </a:p>
        </p:txBody>
      </p:sp>
      <p:grpSp>
        <p:nvGrpSpPr>
          <p:cNvPr id="94" name="Shape 94"/>
          <p:cNvGrpSpPr/>
          <p:nvPr/>
        </p:nvGrpSpPr>
        <p:grpSpPr>
          <a:xfrm>
            <a:off x="360362" y="814387"/>
            <a:ext cx="7546975" cy="6043510"/>
            <a:chOff x="0" y="0"/>
            <a:chExt cx="2147483647" cy="2147483647"/>
          </a:xfrm>
        </p:grpSpPr>
        <p:pic>
          <p:nvPicPr>
            <p:cNvPr id="95" name="Shape 9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2218443" y="59793985"/>
              <a:ext cx="1775265203" cy="20172134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Shape 96"/>
            <p:cNvSpPr txBox="1"/>
            <p:nvPr/>
          </p:nvSpPr>
          <p:spPr>
            <a:xfrm>
              <a:off x="0" y="1574396465"/>
              <a:ext cx="358214923" cy="10379397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Nvidia K80 *2</a:t>
              </a:r>
              <a:endParaRPr/>
            </a:p>
          </p:txBody>
        </p:sp>
        <p:cxnSp>
          <p:nvCxnSpPr>
            <p:cNvPr id="97" name="Shape 97"/>
            <p:cNvCxnSpPr/>
            <p:nvPr/>
          </p:nvCxnSpPr>
          <p:spPr>
            <a:xfrm flipH="1" rot="10800000">
              <a:off x="358215231" y="1309937153"/>
              <a:ext cx="297232394" cy="3163566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  <p:sp>
          <p:nvSpPr>
            <p:cNvPr id="98" name="Shape 98"/>
            <p:cNvSpPr txBox="1"/>
            <p:nvPr/>
          </p:nvSpPr>
          <p:spPr>
            <a:xfrm>
              <a:off x="977976977" y="793685647"/>
              <a:ext cx="159909385" cy="109998875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CPU1</a:t>
              </a:r>
              <a:endParaRPr/>
            </a:p>
          </p:txBody>
        </p:sp>
        <p:sp>
          <p:nvSpPr>
            <p:cNvPr id="99" name="Shape 99"/>
            <p:cNvSpPr txBox="1"/>
            <p:nvPr/>
          </p:nvSpPr>
          <p:spPr>
            <a:xfrm>
              <a:off x="1277242213" y="905940937"/>
              <a:ext cx="160361241" cy="109434958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CPU2</a:t>
              </a:r>
              <a:endParaRPr/>
            </a:p>
          </p:txBody>
        </p:sp>
        <p:sp>
          <p:nvSpPr>
            <p:cNvPr id="100" name="Shape 100"/>
            <p:cNvSpPr txBox="1"/>
            <p:nvPr/>
          </p:nvSpPr>
          <p:spPr>
            <a:xfrm>
              <a:off x="1258947770" y="0"/>
              <a:ext cx="145454291" cy="103793976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Fan1</a:t>
              </a:r>
              <a:endParaRPr/>
            </a:p>
          </p:txBody>
        </p:sp>
        <p:sp>
          <p:nvSpPr>
            <p:cNvPr id="101" name="Shape 101"/>
            <p:cNvSpPr txBox="1"/>
            <p:nvPr/>
          </p:nvSpPr>
          <p:spPr>
            <a:xfrm>
              <a:off x="1475773940" y="1206040935"/>
              <a:ext cx="383352269" cy="103896316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2.5” HDD Drawer</a:t>
              </a:r>
              <a:endParaRPr/>
            </a:p>
          </p:txBody>
        </p:sp>
        <p:sp>
          <p:nvSpPr>
            <p:cNvPr id="102" name="Shape 102"/>
            <p:cNvSpPr txBox="1"/>
            <p:nvPr/>
          </p:nvSpPr>
          <p:spPr>
            <a:xfrm>
              <a:off x="718237065" y="507124050"/>
              <a:ext cx="259739954" cy="109434958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DIMM x32</a:t>
              </a:r>
              <a:endParaRPr/>
            </a:p>
          </p:txBody>
        </p:sp>
        <p:sp>
          <p:nvSpPr>
            <p:cNvPr id="103" name="Shape 103"/>
            <p:cNvSpPr txBox="1"/>
            <p:nvPr/>
          </p:nvSpPr>
          <p:spPr>
            <a:xfrm>
              <a:off x="1329416243" y="739532222"/>
              <a:ext cx="146357740" cy="109434958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VTM</a:t>
              </a:r>
              <a:endParaRPr/>
            </a:p>
          </p:txBody>
        </p:sp>
        <p:sp>
          <p:nvSpPr>
            <p:cNvPr id="104" name="Shape 104"/>
            <p:cNvSpPr txBox="1"/>
            <p:nvPr/>
          </p:nvSpPr>
          <p:spPr>
            <a:xfrm>
              <a:off x="1033538564" y="575943912"/>
              <a:ext cx="146357740" cy="109998875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VTM</a:t>
              </a:r>
              <a:endParaRPr/>
            </a:p>
          </p:txBody>
        </p:sp>
        <p:sp>
          <p:nvSpPr>
            <p:cNvPr id="105" name="Shape 105"/>
            <p:cNvSpPr txBox="1"/>
            <p:nvPr/>
          </p:nvSpPr>
          <p:spPr>
            <a:xfrm>
              <a:off x="1448670758" y="447329639"/>
              <a:ext cx="339242635" cy="98716921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Expender Board</a:t>
              </a:r>
              <a:endParaRPr/>
            </a:p>
          </p:txBody>
        </p:sp>
        <p:sp>
          <p:nvSpPr>
            <p:cNvPr id="106" name="Shape 106"/>
            <p:cNvSpPr txBox="1"/>
            <p:nvPr/>
          </p:nvSpPr>
          <p:spPr>
            <a:xfrm>
              <a:off x="773572734" y="1985623985"/>
              <a:ext cx="503669510" cy="12635788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Air flow direction</a:t>
              </a:r>
              <a:endParaRPr/>
            </a:p>
          </p:txBody>
        </p:sp>
        <p:sp>
          <p:nvSpPr>
            <p:cNvPr id="107" name="Shape 107"/>
            <p:cNvSpPr txBox="1"/>
            <p:nvPr/>
          </p:nvSpPr>
          <p:spPr>
            <a:xfrm>
              <a:off x="1403046713" y="45127816"/>
              <a:ext cx="145454291" cy="103793976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Fan2</a:t>
              </a:r>
              <a:endParaRPr/>
            </a:p>
          </p:txBody>
        </p:sp>
        <p:sp>
          <p:nvSpPr>
            <p:cNvPr id="108" name="Shape 108"/>
            <p:cNvSpPr txBox="1"/>
            <p:nvPr/>
          </p:nvSpPr>
          <p:spPr>
            <a:xfrm>
              <a:off x="1542176886" y="82358262"/>
              <a:ext cx="145454291" cy="103793976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Fan3</a:t>
              </a:r>
              <a:endParaRPr/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1687631196" y="107178545"/>
              <a:ext cx="145002715" cy="103793976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Fan4</a:t>
              </a:r>
              <a:endParaRPr/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1698924105" y="1574396465"/>
              <a:ext cx="310784319" cy="10379397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Power Brick </a:t>
              </a:r>
              <a:endParaRPr/>
            </a:p>
          </p:txBody>
        </p:sp>
        <p:cxnSp>
          <p:nvCxnSpPr>
            <p:cNvPr id="111" name="Shape 111"/>
            <p:cNvCxnSpPr/>
            <p:nvPr/>
          </p:nvCxnSpPr>
          <p:spPr>
            <a:xfrm rot="10800000">
              <a:off x="1277242219" y="1538012441"/>
              <a:ext cx="410389263" cy="882813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  <p:sp>
          <p:nvSpPr>
            <p:cNvPr id="112" name="Shape 112"/>
            <p:cNvSpPr txBox="1"/>
            <p:nvPr/>
          </p:nvSpPr>
          <p:spPr>
            <a:xfrm>
              <a:off x="1832633957" y="152870626"/>
              <a:ext cx="145454291" cy="103793976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Fan5</a:t>
              </a:r>
              <a:endParaRPr/>
            </a:p>
          </p:txBody>
        </p:sp>
        <p:sp>
          <p:nvSpPr>
            <p:cNvPr id="113" name="Shape 113"/>
            <p:cNvSpPr txBox="1"/>
            <p:nvPr/>
          </p:nvSpPr>
          <p:spPr>
            <a:xfrm>
              <a:off x="1976732900" y="210408606"/>
              <a:ext cx="145454291" cy="103793976"/>
            </a:xfrm>
            <a:prstGeom prst="rect">
              <a:avLst/>
            </a:prstGeom>
            <a:solidFill>
              <a:srgbClr val="FFC000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Fan6</a:t>
              </a:r>
              <a:endParaRPr/>
            </a:p>
          </p:txBody>
        </p:sp>
        <p:cxnSp>
          <p:nvCxnSpPr>
            <p:cNvPr id="114" name="Shape 114"/>
            <p:cNvCxnSpPr/>
            <p:nvPr/>
          </p:nvCxnSpPr>
          <p:spPr>
            <a:xfrm flipH="1" rot="10800000">
              <a:off x="358215231" y="1417577662"/>
              <a:ext cx="594465117" cy="20871615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  <p:sp>
          <p:nvSpPr>
            <p:cNvPr id="115" name="Shape 115"/>
            <p:cNvSpPr/>
            <p:nvPr/>
          </p:nvSpPr>
          <p:spPr>
            <a:xfrm rot="-3360000">
              <a:off x="575479124" y="1639430005"/>
              <a:ext cx="424166274" cy="370048092"/>
            </a:xfrm>
            <a:prstGeom prst="rightArrow">
              <a:avLst>
                <a:gd fmla="val 14061" name="adj1"/>
                <a:gd fmla="val 50000" name="adj2"/>
              </a:avLst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8112" y="2205037"/>
            <a:ext cx="63246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0" y="136525"/>
            <a:ext cx="91440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Inlet / Outlet venting</a:t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3794125" y="3563937"/>
            <a:ext cx="155257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 view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2844800" y="1317625"/>
            <a:ext cx="3514725" cy="3381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Venting (open ratio=60%)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3803650" y="5735637"/>
            <a:ext cx="1554162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Rear view</a:t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8750" y="4271962"/>
            <a:ext cx="628650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0" y="136525"/>
            <a:ext cx="91440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HDD carrier venting</a:t>
            </a:r>
            <a:endParaRPr/>
          </a:p>
        </p:txBody>
      </p:sp>
      <p:grpSp>
        <p:nvGrpSpPr>
          <p:cNvPr id="131" name="Shape 131"/>
          <p:cNvGrpSpPr/>
          <p:nvPr/>
        </p:nvGrpSpPr>
        <p:grpSpPr>
          <a:xfrm>
            <a:off x="2176462" y="2697162"/>
            <a:ext cx="4935537" cy="2292350"/>
            <a:chOff x="0" y="0"/>
            <a:chExt cx="2147483647" cy="2147483646"/>
          </a:xfrm>
        </p:grpSpPr>
        <p:pic>
          <p:nvPicPr>
            <p:cNvPr id="132" name="Shape 1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147483647" cy="21474836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Shape 133"/>
            <p:cNvSpPr/>
            <p:nvPr/>
          </p:nvSpPr>
          <p:spPr>
            <a:xfrm>
              <a:off x="354981923" y="996945963"/>
              <a:ext cx="956276949" cy="645083965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0000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34" name="Shape 134"/>
          <p:cNvCxnSpPr/>
          <p:nvPr/>
        </p:nvCxnSpPr>
        <p:spPr>
          <a:xfrm rot="10800000">
            <a:off x="4876800" y="4281487"/>
            <a:ext cx="544512" cy="116205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135" name="Shape 135"/>
          <p:cNvSpPr/>
          <p:nvPr/>
        </p:nvSpPr>
        <p:spPr>
          <a:xfrm>
            <a:off x="5006975" y="5443537"/>
            <a:ext cx="1582737" cy="56515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50x3 (mm)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0" y="136525"/>
            <a:ext cx="91440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HDDs placement</a:t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437" y="2647950"/>
            <a:ext cx="8239125" cy="156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Shape 142"/>
          <p:cNvCxnSpPr/>
          <p:nvPr/>
        </p:nvCxnSpPr>
        <p:spPr>
          <a:xfrm>
            <a:off x="566737" y="2613025"/>
            <a:ext cx="1465262" cy="0"/>
          </a:xfrm>
          <a:prstGeom prst="straightConnector1">
            <a:avLst/>
          </a:prstGeom>
          <a:noFill/>
          <a:ln cap="flat" cmpd="sng" w="38100">
            <a:solidFill>
              <a:srgbClr val="009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3" name="Shape 143"/>
          <p:cNvCxnSpPr/>
          <p:nvPr/>
        </p:nvCxnSpPr>
        <p:spPr>
          <a:xfrm>
            <a:off x="566737" y="2611437"/>
            <a:ext cx="0" cy="1598612"/>
          </a:xfrm>
          <a:prstGeom prst="straightConnector1">
            <a:avLst/>
          </a:prstGeom>
          <a:noFill/>
          <a:ln cap="flat" cmpd="sng" w="38100">
            <a:solidFill>
              <a:srgbClr val="009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4" name="Shape 144"/>
          <p:cNvCxnSpPr/>
          <p:nvPr/>
        </p:nvCxnSpPr>
        <p:spPr>
          <a:xfrm>
            <a:off x="558800" y="4244975"/>
            <a:ext cx="2881312" cy="0"/>
          </a:xfrm>
          <a:prstGeom prst="straightConnector1">
            <a:avLst/>
          </a:prstGeom>
          <a:noFill/>
          <a:ln cap="flat" cmpd="sng" w="38100">
            <a:solidFill>
              <a:srgbClr val="009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5" name="Shape 145"/>
          <p:cNvCxnSpPr/>
          <p:nvPr/>
        </p:nvCxnSpPr>
        <p:spPr>
          <a:xfrm>
            <a:off x="3411537" y="3222625"/>
            <a:ext cx="0" cy="1023937"/>
          </a:xfrm>
          <a:prstGeom prst="straightConnector1">
            <a:avLst/>
          </a:prstGeom>
          <a:noFill/>
          <a:ln cap="flat" cmpd="sng" w="38100">
            <a:solidFill>
              <a:srgbClr val="009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6" name="Shape 146"/>
          <p:cNvCxnSpPr/>
          <p:nvPr/>
        </p:nvCxnSpPr>
        <p:spPr>
          <a:xfrm>
            <a:off x="2039937" y="3222625"/>
            <a:ext cx="1400175" cy="0"/>
          </a:xfrm>
          <a:prstGeom prst="straightConnector1">
            <a:avLst/>
          </a:prstGeom>
          <a:noFill/>
          <a:ln cap="flat" cmpd="sng" w="38100">
            <a:solidFill>
              <a:srgbClr val="009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7" name="Shape 147"/>
          <p:cNvCxnSpPr/>
          <p:nvPr/>
        </p:nvCxnSpPr>
        <p:spPr>
          <a:xfrm>
            <a:off x="2039937" y="2647950"/>
            <a:ext cx="0" cy="574675"/>
          </a:xfrm>
          <a:prstGeom prst="straightConnector1">
            <a:avLst/>
          </a:prstGeom>
          <a:noFill/>
          <a:ln cap="flat" cmpd="sng" w="38100">
            <a:solidFill>
              <a:srgbClr val="0099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8" name="Shape 148"/>
          <p:cNvSpPr/>
          <p:nvPr/>
        </p:nvSpPr>
        <p:spPr>
          <a:xfrm>
            <a:off x="1668462" y="4244975"/>
            <a:ext cx="609600" cy="755650"/>
          </a:xfrm>
          <a:prstGeom prst="downArrow">
            <a:avLst>
              <a:gd fmla="val 12877" name="adj1"/>
              <a:gd fmla="val 50000" name="adj2"/>
            </a:avLst>
          </a:prstGeom>
          <a:noFill/>
          <a:ln cap="flat" cmpd="sng" w="28575">
            <a:solidFill>
              <a:srgbClr val="00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798512" y="5000625"/>
            <a:ext cx="2351087" cy="711200"/>
          </a:xfrm>
          <a:prstGeom prst="rect">
            <a:avLst/>
          </a:prstGeom>
          <a:noFill/>
          <a:ln cap="flat" cmpd="sng" w="28575">
            <a:solidFill>
              <a:srgbClr val="00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NVMe HDD with 9.0 watt</a:t>
            </a:r>
            <a:endParaRPr/>
          </a:p>
        </p:txBody>
      </p:sp>
      <p:cxnSp>
        <p:nvCxnSpPr>
          <p:cNvPr id="150" name="Shape 150"/>
          <p:cNvCxnSpPr/>
          <p:nvPr/>
        </p:nvCxnSpPr>
        <p:spPr>
          <a:xfrm>
            <a:off x="3440112" y="4246562"/>
            <a:ext cx="2743200" cy="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1" name="Shape 151"/>
          <p:cNvCxnSpPr/>
          <p:nvPr/>
        </p:nvCxnSpPr>
        <p:spPr>
          <a:xfrm>
            <a:off x="6183312" y="2611437"/>
            <a:ext cx="0" cy="1635125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2" name="Shape 152"/>
          <p:cNvCxnSpPr/>
          <p:nvPr/>
        </p:nvCxnSpPr>
        <p:spPr>
          <a:xfrm>
            <a:off x="2039937" y="2611437"/>
            <a:ext cx="4143375" cy="1587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3" name="Shape 153"/>
          <p:cNvCxnSpPr/>
          <p:nvPr/>
        </p:nvCxnSpPr>
        <p:spPr>
          <a:xfrm>
            <a:off x="2074862" y="2625725"/>
            <a:ext cx="0" cy="574675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4" name="Shape 154"/>
          <p:cNvCxnSpPr/>
          <p:nvPr/>
        </p:nvCxnSpPr>
        <p:spPr>
          <a:xfrm>
            <a:off x="2074862" y="3186112"/>
            <a:ext cx="1401762" cy="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5" name="Shape 155"/>
          <p:cNvCxnSpPr/>
          <p:nvPr/>
        </p:nvCxnSpPr>
        <p:spPr>
          <a:xfrm>
            <a:off x="3446462" y="3200400"/>
            <a:ext cx="0" cy="1023937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56" name="Shape 156"/>
          <p:cNvSpPr/>
          <p:nvPr/>
        </p:nvSpPr>
        <p:spPr>
          <a:xfrm>
            <a:off x="4506912" y="4246562"/>
            <a:ext cx="609600" cy="754062"/>
          </a:xfrm>
          <a:prstGeom prst="downArrow">
            <a:avLst>
              <a:gd fmla="val 12877" name="adj1"/>
              <a:gd fmla="val 50000" name="adj2"/>
            </a:avLst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3635375" y="5000625"/>
            <a:ext cx="2351087" cy="7112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NVMe HDD with 6.3 watt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087" y="1820862"/>
            <a:ext cx="8343900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0" y="136525"/>
            <a:ext cx="91440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2.5” NVMe HDD Temperature Profile</a:t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4912" y="3078162"/>
            <a:ext cx="2066925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333375" y="1509712"/>
            <a:ext cx="855662" cy="192405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99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1196975" y="1501775"/>
            <a:ext cx="855662" cy="192405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99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7" name="Shape 167"/>
          <p:cNvCxnSpPr/>
          <p:nvPr/>
        </p:nvCxnSpPr>
        <p:spPr>
          <a:xfrm>
            <a:off x="1625600" y="3425825"/>
            <a:ext cx="0" cy="1403350"/>
          </a:xfrm>
          <a:prstGeom prst="straightConnector1">
            <a:avLst/>
          </a:prstGeom>
          <a:noFill/>
          <a:ln cap="flat" cmpd="sng" w="28575">
            <a:solidFill>
              <a:srgbClr val="009900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168" name="Shape 168"/>
          <p:cNvSpPr txBox="1"/>
          <p:nvPr/>
        </p:nvSpPr>
        <p:spPr>
          <a:xfrm>
            <a:off x="1541462" y="4829175"/>
            <a:ext cx="3479800" cy="730250"/>
          </a:xfrm>
          <a:prstGeom prst="rect">
            <a:avLst/>
          </a:prstGeom>
          <a:noFill/>
          <a:ln cap="flat" cmpd="sng" w="28575">
            <a:solidFill>
              <a:srgbClr val="00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3x NVMe HDDs with 9.0 watt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+ 2x NVMe HDDs with 6.3 watt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meet spec</a:t>
            </a:r>
            <a:endParaRPr/>
          </a:p>
        </p:txBody>
      </p:sp>
      <p:cxnSp>
        <p:nvCxnSpPr>
          <p:cNvPr id="169" name="Shape 169"/>
          <p:cNvCxnSpPr/>
          <p:nvPr/>
        </p:nvCxnSpPr>
        <p:spPr>
          <a:xfrm>
            <a:off x="790575" y="3433762"/>
            <a:ext cx="0" cy="2254250"/>
          </a:xfrm>
          <a:prstGeom prst="straightConnector1">
            <a:avLst/>
          </a:prstGeom>
          <a:noFill/>
          <a:ln cap="flat" cmpd="sng" w="28575">
            <a:solidFill>
              <a:srgbClr val="009900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170" name="Shape 170"/>
          <p:cNvSpPr txBox="1"/>
          <p:nvPr/>
        </p:nvSpPr>
        <p:spPr>
          <a:xfrm>
            <a:off x="490537" y="5688012"/>
            <a:ext cx="3479800" cy="609600"/>
          </a:xfrm>
          <a:prstGeom prst="rect">
            <a:avLst/>
          </a:prstGeom>
          <a:noFill/>
          <a:ln cap="flat" cmpd="sng" w="28575">
            <a:solidFill>
              <a:srgbClr val="00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5x NVMe HDDs with 9.0 watt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meet spec</a:t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2046287" y="1509712"/>
            <a:ext cx="855662" cy="192405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99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2" name="Shape 172"/>
          <p:cNvCxnSpPr/>
          <p:nvPr/>
        </p:nvCxnSpPr>
        <p:spPr>
          <a:xfrm>
            <a:off x="2474912" y="3433762"/>
            <a:ext cx="0" cy="692150"/>
          </a:xfrm>
          <a:prstGeom prst="straightConnector1">
            <a:avLst/>
          </a:prstGeom>
          <a:noFill/>
          <a:ln cap="flat" cmpd="sng" w="28575">
            <a:solidFill>
              <a:srgbClr val="009900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173" name="Shape 173"/>
          <p:cNvSpPr txBox="1"/>
          <p:nvPr/>
        </p:nvSpPr>
        <p:spPr>
          <a:xfrm>
            <a:off x="2405062" y="4125912"/>
            <a:ext cx="3357562" cy="609600"/>
          </a:xfrm>
          <a:prstGeom prst="rect">
            <a:avLst/>
          </a:prstGeom>
          <a:noFill/>
          <a:ln cap="flat" cmpd="sng" w="28575">
            <a:solidFill>
              <a:srgbClr val="00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4x NVMe HDDs with 6.3 watt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meet spec</a:t>
            </a:r>
            <a:endParaRPr/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8350" y="3106737"/>
            <a:ext cx="581025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6937375" y="6297612"/>
            <a:ext cx="1016000" cy="2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X= 470 mm</a:t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2909887" y="1517650"/>
            <a:ext cx="855662" cy="192405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99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7" name="Shape 177"/>
          <p:cNvCxnSpPr/>
          <p:nvPr/>
        </p:nvCxnSpPr>
        <p:spPr>
          <a:xfrm>
            <a:off x="3382962" y="3475037"/>
            <a:ext cx="0" cy="692150"/>
          </a:xfrm>
          <a:prstGeom prst="straightConnector1">
            <a:avLst/>
          </a:prstGeom>
          <a:noFill/>
          <a:ln cap="flat" cmpd="sng" w="28575">
            <a:solidFill>
              <a:srgbClr val="009900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178" name="Shape 178"/>
          <p:cNvCxnSpPr/>
          <p:nvPr/>
        </p:nvCxnSpPr>
        <p:spPr>
          <a:xfrm flipH="1" rot="10800000">
            <a:off x="2474912" y="1204912"/>
            <a:ext cx="427037" cy="798512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179" name="Shape 179"/>
          <p:cNvSpPr txBox="1"/>
          <p:nvPr/>
        </p:nvSpPr>
        <p:spPr>
          <a:xfrm>
            <a:off x="2430462" y="958850"/>
            <a:ext cx="1150937" cy="2460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NAND : 86C</a:t>
            </a:r>
            <a:endParaRPr/>
          </a:p>
        </p:txBody>
      </p:sp>
      <p:cxnSp>
        <p:nvCxnSpPr>
          <p:cNvPr id="180" name="Shape 180"/>
          <p:cNvCxnSpPr/>
          <p:nvPr/>
        </p:nvCxnSpPr>
        <p:spPr>
          <a:xfrm flipH="1" rot="10800000">
            <a:off x="3535362" y="1212850"/>
            <a:ext cx="427037" cy="798512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181" name="Shape 181"/>
          <p:cNvSpPr txBox="1"/>
          <p:nvPr/>
        </p:nvSpPr>
        <p:spPr>
          <a:xfrm>
            <a:off x="3914775" y="973137"/>
            <a:ext cx="1152525" cy="246062"/>
          </a:xfrm>
          <a:prstGeom prst="rect">
            <a:avLst/>
          </a:prstGeom>
          <a:solidFill>
            <a:srgbClr val="F760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NAND : 93C</a:t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6530975" y="973137"/>
            <a:ext cx="1857375" cy="24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NAND spec : 85C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101600" y="141287"/>
            <a:ext cx="90424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Font typeface="Calibri"/>
              <a:buNone/>
            </a:pPr>
            <a:r>
              <a:rPr b="1" i="0" lang="en-US" sz="3600" u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295275" y="1223962"/>
            <a:ext cx="7942262" cy="5256212"/>
          </a:xfrm>
          <a:prstGeom prst="roundRect">
            <a:avLst>
              <a:gd fmla="val 16667" name="adj"/>
            </a:avLst>
          </a:prstGeom>
          <a:solidFill>
            <a:srgbClr val="FFD96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 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After changed HDDs location, x4 NVMe HDD with 9.0 watt can support to 8 pcs.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x2 NVMe HDDs are still support to 10 pcs.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Pulse">
  <a:themeElements>
    <a:clrScheme name="Puls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CBCBCB"/>
      </a:accent1>
      <a:accent2>
        <a:srgbClr val="C0C0C0"/>
      </a:accent2>
      <a:accent3>
        <a:srgbClr val="FFFFFF"/>
      </a:accent3>
      <a:accent4>
        <a:srgbClr val="000000"/>
      </a:accent4>
      <a:accent5>
        <a:srgbClr val="E2E2E2"/>
      </a:accent5>
      <a:accent6>
        <a:srgbClr val="AEAEAE"/>
      </a:accent6>
      <a:hlink>
        <a:srgbClr val="3333FF"/>
      </a:hlink>
      <a:folHlink>
        <a:srgbClr val="3333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Pulse">
  <a:themeElements>
    <a:clrScheme name="Puls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CBCBCB"/>
      </a:accent1>
      <a:accent2>
        <a:srgbClr val="C0C0C0"/>
      </a:accent2>
      <a:accent3>
        <a:srgbClr val="FFFFFF"/>
      </a:accent3>
      <a:accent4>
        <a:srgbClr val="000000"/>
      </a:accent4>
      <a:accent5>
        <a:srgbClr val="E2E2E2"/>
      </a:accent5>
      <a:accent6>
        <a:srgbClr val="AEAEAE"/>
      </a:accent6>
      <a:hlink>
        <a:srgbClr val="3333FF"/>
      </a:hlink>
      <a:folHlink>
        <a:srgbClr val="3333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Pulse">
  <a:themeElements>
    <a:clrScheme name="Puls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CBCBCB"/>
      </a:accent1>
      <a:accent2>
        <a:srgbClr val="C0C0C0"/>
      </a:accent2>
      <a:accent3>
        <a:srgbClr val="FFFFFF"/>
      </a:accent3>
      <a:accent4>
        <a:srgbClr val="000000"/>
      </a:accent4>
      <a:accent5>
        <a:srgbClr val="E2E2E2"/>
      </a:accent5>
      <a:accent6>
        <a:srgbClr val="AEAEAE"/>
      </a:accent6>
      <a:hlink>
        <a:srgbClr val="3333FF"/>
      </a:hlink>
      <a:folHlink>
        <a:srgbClr val="3333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