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9144000" cy="6858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1B76555-A6EC-45C5-8EA4-2FCCA41B681A}">
  <a:tblStyle styleId="{61B76555-A6EC-45C5-8EA4-2FCCA41B681A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5178425" y="6513512"/>
            <a:ext cx="3963986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5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2" name="Shape 32"/>
          <p:cNvSpPr txBox="1"/>
          <p:nvPr/>
        </p:nvSpPr>
        <p:spPr>
          <a:xfrm>
            <a:off x="5178425" y="6515100"/>
            <a:ext cx="3963986" cy="341311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rIns="95550" tIns="47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" name="Shape 33"/>
          <p:cNvSpPr/>
          <p:nvPr>
            <p:ph idx="2" type="sldImg"/>
          </p:nvPr>
        </p:nvSpPr>
        <p:spPr>
          <a:xfrm>
            <a:off x="2857500" y="514350"/>
            <a:ext cx="3432175" cy="2573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141288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17500" lvl="2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69900" lvl="3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35000" lvl="4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00100" lvl="5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52500" lvl="6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17600" lvl="7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282700" lvl="8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00026" y="757237"/>
            <a:ext cx="8753474" cy="572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2004" lvl="0" marL="312543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99749" lvl="1" marL="625088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94792" lvl="2" marL="937631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02535" lvl="3" marL="1250174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97579" lvl="4" marL="1562718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92623" lvl="5" marL="1875262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00366" lvl="6" marL="2187805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95409" lvl="7" marL="2500349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03153" lvl="8" marL="2812892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ackground\world-map-hi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811" y="30161"/>
            <a:ext cx="2225675" cy="1281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jschang\Desktop\Ingrasys .png"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87" y="341312"/>
            <a:ext cx="1231899" cy="3682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ackground\world-map-hi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811" y="30161"/>
            <a:ext cx="2225675" cy="1281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jschang\Desktop\Ingrasys .png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87" y="341312"/>
            <a:ext cx="1231899" cy="3682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ackground\world-map-hi.png"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811" y="30161"/>
            <a:ext cx="2225675" cy="1281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jschang\Desktop\Ingrasys .png"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87" y="341312"/>
            <a:ext cx="1231899" cy="3682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169987" y="2492375"/>
            <a:ext cx="6911974" cy="720724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Barreleye G2 2.0 OU system</a:t>
            </a:r>
            <a:b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Thermal Simulation Report</a:t>
            </a:r>
            <a:b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rev. R08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Thermal solution – Heat-sink</a:t>
            </a:r>
          </a:p>
        </p:txBody>
      </p:sp>
      <p:sp>
        <p:nvSpPr>
          <p:cNvPr id="125" name="Shape 125"/>
          <p:cNvSpPr/>
          <p:nvPr/>
        </p:nvSpPr>
        <p:spPr>
          <a:xfrm>
            <a:off x="1252537" y="4551362"/>
            <a:ext cx="2074861" cy="15811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VTM HSK-2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b="1" i="0" lang="en-US" sz="1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57.3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x80x32.6 mm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extrusion (18 fins)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TIM: Pad K=1.75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62" y="2098675"/>
            <a:ext cx="3390900" cy="199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 flipH="1">
            <a:off x="3451225" y="3360737"/>
            <a:ext cx="427037" cy="7286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28" name="Shape 128"/>
          <p:cNvSpPr txBox="1"/>
          <p:nvPr/>
        </p:nvSpPr>
        <p:spPr>
          <a:xfrm>
            <a:off x="3665537" y="3724275"/>
            <a:ext cx="906462" cy="2936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57.3 mm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Thermal solution – FAN</a:t>
            </a:r>
          </a:p>
        </p:txBody>
      </p:sp>
      <p:sp>
        <p:nvSpPr>
          <p:cNvPr id="134" name="Shape 134"/>
          <p:cNvSpPr/>
          <p:nvPr/>
        </p:nvSpPr>
        <p:spPr>
          <a:xfrm>
            <a:off x="522287" y="1285875"/>
            <a:ext cx="4151312" cy="3905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 curve_PF60561BX-0000-S99_DS 60x60x56mm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911" y="1785936"/>
            <a:ext cx="6175374" cy="42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2911" y="1785936"/>
            <a:ext cx="4572000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2911" y="1785936"/>
            <a:ext cx="6175374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01600" y="141286"/>
            <a:ext cx="9042399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b="1" i="0" lang="en-US" sz="360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Simulation Result – 2.5” SSD x24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342900" y="1052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{61B76555-A6EC-45C5-8EA4-2FCCA41B681A}</a:tableStyleId>
              </a:tblPr>
              <a:tblGrid>
                <a:gridCol w="1689100"/>
                <a:gridCol w="889000"/>
                <a:gridCol w="2006600"/>
                <a:gridCol w="2070100"/>
                <a:gridCol w="1917700"/>
              </a:tblGrid>
              <a:tr h="260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 condition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  <a:tr h="260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fan duty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6fans, fan duty@100%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Simulation result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Ambient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Power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Inlet avg.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      Tj max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Inlet avg.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      Tj max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DIMM Temp (Max.)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VTM Temp(Max.)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2.5" SSD Temp (Max.)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1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43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Brick, HSP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SAS chipset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K80-1 CFM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 CFM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K80-2 CFM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 CFM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111" y="5786437"/>
            <a:ext cx="5757861" cy="85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01600" y="141286"/>
            <a:ext cx="9042399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b="1" i="0" lang="en-US" sz="360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Simulation Result – 2.5” SSD x20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101600" y="15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{61B76555-A6EC-45C5-8EA4-2FCCA41B681A}</a:tableStyleId>
              </a:tblPr>
              <a:tblGrid>
                <a:gridCol w="1941500"/>
                <a:gridCol w="800100"/>
                <a:gridCol w="900100"/>
                <a:gridCol w="900100"/>
                <a:gridCol w="900100"/>
                <a:gridCol w="900100"/>
                <a:gridCol w="900100"/>
                <a:gridCol w="900100"/>
                <a:gridCol w="900100"/>
              </a:tblGrid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fans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Fan1 fail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Fan2 fail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Fan3 fail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Fan4 fail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Fan5 fail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Fan6 fail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Ambient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Power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Inlet avg.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      Tj max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Inlet avg.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      Tj max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DIMM Temp (Max.)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VTM Temp(Max.)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2.5" SSD Temp (Max.)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Brick, HSP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SAS chipset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K80-1 CFM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 CFM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K80-2 CFM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 CFM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357187"/>
            <a:ext cx="91440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2.5” SSD Temperature Profile _ 6 Fans Run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87" y="1849436"/>
            <a:ext cx="6905625" cy="852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06400" y="2105025"/>
            <a:ext cx="8000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fans</a:t>
            </a:r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3225800" y="2701924"/>
            <a:ext cx="736599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59" name="Shape 159"/>
          <p:cNvSpPr txBox="1"/>
          <p:nvPr/>
        </p:nvSpPr>
        <p:spPr>
          <a:xfrm>
            <a:off x="4000500" y="2825750"/>
            <a:ext cx="1244599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 location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844800" y="979487"/>
            <a:ext cx="35147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X=446mm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2812" y="3235325"/>
            <a:ext cx="2338387" cy="360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2.5” SSD Temperature Profile _ 5 Fans Run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787" y="998537"/>
            <a:ext cx="6905625" cy="85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787" y="2009775"/>
            <a:ext cx="6905625" cy="84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1787" y="3044825"/>
            <a:ext cx="6905625" cy="84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1787" y="4029075"/>
            <a:ext cx="6905625" cy="84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1787" y="5016500"/>
            <a:ext cx="6905625" cy="84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1787" y="5976937"/>
            <a:ext cx="69056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406400" y="1254125"/>
            <a:ext cx="8000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fans, Fan1 failed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06400" y="2259011"/>
            <a:ext cx="8000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fans, Fan2 failed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06400" y="3295650"/>
            <a:ext cx="8000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fans, Fan3 failed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06400" y="4278312"/>
            <a:ext cx="8000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fans, Fan4 failed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06400" y="5268912"/>
            <a:ext cx="8000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fans, Fan5 failed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06400" y="6226175"/>
            <a:ext cx="8000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fans, Fan6 failed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101600" y="141286"/>
            <a:ext cx="9042399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b="1" i="0" lang="en-US" sz="360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Simulation Result –Temperature</a:t>
            </a:r>
          </a:p>
        </p:txBody>
      </p:sp>
      <p:sp>
        <p:nvSpPr>
          <p:cNvPr id="184" name="Shape 184"/>
          <p:cNvSpPr/>
          <p:nvPr/>
        </p:nvSpPr>
        <p:spPr>
          <a:xfrm>
            <a:off x="295275" y="1223962"/>
            <a:ext cx="7942261" cy="5256211"/>
          </a:xfrm>
          <a:prstGeom prst="roundRect">
            <a:avLst>
              <a:gd fmla="val 16667" name="adj"/>
            </a:avLst>
          </a:prstGeom>
          <a:solidFill>
            <a:srgbClr val="FFD9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CPUs temperature can meet IBM CPU spec at normal fan condition and one fan failed condition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SSD with power consumption 5.0 watt can’t support to 24 PCS. If reduce Q’ty to 20 PCS, SSDs temperature are critical pass.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Nvidia K80 can meet vendor spec.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Other components can meet thermal spec.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41286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rIns="95775" tIns="47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Revision control table</a:t>
            </a:r>
          </a:p>
        </p:txBody>
      </p:sp>
      <p:graphicFrame>
        <p:nvGraphicFramePr>
          <p:cNvPr id="29" name="Shape 29"/>
          <p:cNvGraphicFramePr/>
          <p:nvPr/>
        </p:nvGraphicFramePr>
        <p:xfrm>
          <a:off x="500062" y="1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{61B76555-A6EC-45C5-8EA4-2FCCA41B681A}</a:tableStyleId>
              </a:tblPr>
              <a:tblGrid>
                <a:gridCol w="609600"/>
                <a:gridCol w="5468925"/>
                <a:gridCol w="792150"/>
                <a:gridCol w="1295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Rev.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8000"/>
                    </a:solidFill>
                  </a:tcPr>
                </a:tc>
              </a:tr>
              <a:tr h="42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R08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 SSD power consumption from 4.1watt to 5.0 watt.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Honda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2016/12/30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198436" y="1571625"/>
            <a:ext cx="8678862" cy="497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rIns="95775" tIns="4787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To estimate SSD thermal status with power consumption 5.0 watt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All fan run and N+1 fan redundancy.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At ambient 35 ﾟC 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CFD Software: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FLOTHERM v11.1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 and Condition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placement</a:t>
            </a:r>
          </a:p>
        </p:txBody>
      </p:sp>
      <p:grpSp>
        <p:nvGrpSpPr>
          <p:cNvPr id="43" name="Shape 43"/>
          <p:cNvGrpSpPr/>
          <p:nvPr/>
        </p:nvGrpSpPr>
        <p:grpSpPr>
          <a:xfrm>
            <a:off x="360361" y="814387"/>
            <a:ext cx="7546975" cy="6043713"/>
            <a:chOff x="0" y="0"/>
            <a:chExt cx="2147483647" cy="2147483647"/>
          </a:xfrm>
        </p:grpSpPr>
        <p:pic>
          <p:nvPicPr>
            <p:cNvPr id="44" name="Shape 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2218443" y="59793985"/>
              <a:ext cx="1775265203" cy="201721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Shape 45"/>
            <p:cNvSpPr txBox="1"/>
            <p:nvPr/>
          </p:nvSpPr>
          <p:spPr>
            <a:xfrm>
              <a:off x="0" y="1574396465"/>
              <a:ext cx="358214923" cy="1037939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Nvidia K80 *2</a:t>
              </a:r>
            </a:p>
          </p:txBody>
        </p:sp>
        <p:cxnSp>
          <p:nvCxnSpPr>
            <p:cNvPr id="46" name="Shape 46"/>
            <p:cNvCxnSpPr/>
            <p:nvPr/>
          </p:nvCxnSpPr>
          <p:spPr>
            <a:xfrm flipH="1" rot="10800000">
              <a:off x="358215231" y="1309937153"/>
              <a:ext cx="297232394" cy="3163566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47" name="Shape 47"/>
            <p:cNvSpPr txBox="1"/>
            <p:nvPr/>
          </p:nvSpPr>
          <p:spPr>
            <a:xfrm>
              <a:off x="979431358" y="793685647"/>
              <a:ext cx="157001001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CPU1</a:t>
              </a: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1278922226" y="905940937"/>
              <a:ext cx="157001001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CPU2</a:t>
              </a: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1258419647" y="0"/>
              <a:ext cx="146510256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Fan1</a:t>
              </a: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1474916440" y="1206040935"/>
              <a:ext cx="385067532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2.5” HDD Drawer</a:t>
              </a: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720800246" y="507124050"/>
              <a:ext cx="254613514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DIMM x32</a:t>
              </a: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1330936657" y="739532222"/>
              <a:ext cx="143317040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VTM</a:t>
              </a: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1035058907" y="575943912"/>
              <a:ext cx="143317040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VTM</a:t>
              </a:r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x="1450161203" y="447329639"/>
              <a:ext cx="336261423" cy="9842803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Expender Board</a:t>
              </a:r>
            </a:p>
          </p:txBody>
        </p:sp>
        <p:sp>
          <p:nvSpPr>
            <p:cNvPr id="55" name="Shape 55"/>
            <p:cNvSpPr txBox="1"/>
            <p:nvPr/>
          </p:nvSpPr>
          <p:spPr>
            <a:xfrm>
              <a:off x="773572734" y="1985623985"/>
              <a:ext cx="503669510" cy="109364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Air flow direction</a:t>
              </a: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1402518590" y="45127816"/>
              <a:ext cx="146510256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Fan2</a:t>
              </a: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1541649050" y="82358262"/>
              <a:ext cx="146510256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Fan3</a:t>
              </a: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1686877370" y="107178545"/>
              <a:ext cx="146510256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Fan4</a:t>
              </a: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1698924105" y="1574396465"/>
              <a:ext cx="310784319" cy="1037939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Power Brick </a:t>
              </a:r>
            </a:p>
          </p:txBody>
        </p:sp>
        <p:cxnSp>
          <p:nvCxnSpPr>
            <p:cNvPr id="60" name="Shape 60"/>
            <p:cNvCxnSpPr/>
            <p:nvPr/>
          </p:nvCxnSpPr>
          <p:spPr>
            <a:xfrm rot="10800000">
              <a:off x="1277242219" y="1538012441"/>
              <a:ext cx="410389263" cy="882813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61" name="Shape 61"/>
            <p:cNvSpPr txBox="1"/>
            <p:nvPr/>
          </p:nvSpPr>
          <p:spPr>
            <a:xfrm>
              <a:off x="1832106121" y="152870626"/>
              <a:ext cx="146510256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Fan5</a:t>
              </a: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976205064" y="210408606"/>
              <a:ext cx="146510256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Fan6</a:t>
              </a:r>
            </a:p>
          </p:txBody>
        </p:sp>
        <p:cxnSp>
          <p:nvCxnSpPr>
            <p:cNvPr id="63" name="Shape 63"/>
            <p:cNvCxnSpPr/>
            <p:nvPr/>
          </p:nvCxnSpPr>
          <p:spPr>
            <a:xfrm flipH="1" rot="10800000">
              <a:off x="358215231" y="1417577662"/>
              <a:ext cx="594465117" cy="2087161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64" name="Shape 64"/>
            <p:cNvSpPr/>
            <p:nvPr/>
          </p:nvSpPr>
          <p:spPr>
            <a:xfrm rot="-3360000">
              <a:off x="575479124" y="1639430005"/>
              <a:ext cx="424166274" cy="370048092"/>
            </a:xfrm>
            <a:prstGeom prst="rightArrow">
              <a:avLst>
                <a:gd fmla="val 14061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112" y="2205036"/>
            <a:ext cx="6324600" cy="11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Inlet / Outlet venting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643312" y="3563937"/>
            <a:ext cx="2071686" cy="481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view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844800" y="1317625"/>
            <a:ext cx="3514724" cy="4810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Venting (open ratio=60%)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803650" y="5735637"/>
            <a:ext cx="1554162" cy="481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Rear view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0" y="4271962"/>
            <a:ext cx="6286499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2.5” SSD model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844800" y="979487"/>
            <a:ext cx="3514724" cy="4810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Flotherm model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861" y="1917700"/>
            <a:ext cx="4229100" cy="190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 rot="10800000">
            <a:off x="6451599" y="3028949"/>
            <a:ext cx="481011" cy="160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" name="Shape 83"/>
          <p:cNvSpPr txBox="1"/>
          <p:nvPr/>
        </p:nvSpPr>
        <p:spPr>
          <a:xfrm>
            <a:off x="6932611" y="3060700"/>
            <a:ext cx="2058987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height of SSD is 7mm.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611" y="1358900"/>
            <a:ext cx="4324349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2.5” SSDs Support Location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44800" y="979487"/>
            <a:ext cx="3514724" cy="369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HDD Q’ty x 24PCS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612" y="3441700"/>
            <a:ext cx="3776661" cy="30162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032000" y="4213225"/>
            <a:ext cx="812799" cy="492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93"/>
          <p:cNvCxnSpPr/>
          <p:nvPr/>
        </p:nvCxnSpPr>
        <p:spPr>
          <a:xfrm rot="10800000">
            <a:off x="2844800" y="4213224"/>
            <a:ext cx="3200399" cy="492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6045200" y="4565650"/>
            <a:ext cx="1295400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Venting for HDD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1054100" y="3257550"/>
            <a:ext cx="431799" cy="10604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406400" y="2965450"/>
            <a:ext cx="1778000" cy="492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Sponge to prevent air flow bypass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Shape 101"/>
          <p:cNvGraphicFramePr/>
          <p:nvPr/>
        </p:nvGraphicFramePr>
        <p:xfrm>
          <a:off x="457200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{61B76555-A6EC-45C5-8EA4-2FCCA41B681A}</a:tableStyleId>
              </a:tblPr>
              <a:tblGrid>
                <a:gridCol w="2386000"/>
                <a:gridCol w="1779575"/>
                <a:gridCol w="762000"/>
                <a:gridCol w="3302000"/>
              </a:tblGrid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TDP (watts)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Q’ty.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CPU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Tj, 85C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Tc, 85C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3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2.5” SSD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SSD, Tc, 70C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*. refer to page.8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14.5 CFM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VTM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Tc, 110C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6056 Fan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Brick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18.11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Flotherm Model provided from vendor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configuration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30375"/>
            <a:ext cx="3462337" cy="295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Thermal solution – Heat-sink</a:t>
            </a:r>
          </a:p>
        </p:txBody>
      </p:sp>
      <p:sp>
        <p:nvSpPr>
          <p:cNvPr id="109" name="Shape 109"/>
          <p:cNvSpPr/>
          <p:nvPr/>
        </p:nvSpPr>
        <p:spPr>
          <a:xfrm>
            <a:off x="900112" y="4718050"/>
            <a:ext cx="3214686" cy="15811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HSK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 x 85x 68.2 mm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Copper base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fin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pipe x4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TIM: Pad K=7.7</a:t>
            </a:r>
          </a:p>
        </p:txBody>
      </p:sp>
      <p:sp>
        <p:nvSpPr>
          <p:cNvPr id="110" name="Shape 110"/>
          <p:cNvSpPr/>
          <p:nvPr/>
        </p:nvSpPr>
        <p:spPr>
          <a:xfrm>
            <a:off x="5549900" y="4699000"/>
            <a:ext cx="2074861" cy="15811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VTM HSK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b="1" i="0" lang="en-US" sz="1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x80x25 mm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extrusion (18 fins)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TIM: Pad K=1.75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4725" y="2211386"/>
            <a:ext cx="3390900" cy="199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 rot="10800000">
            <a:off x="2312987" y="1706561"/>
            <a:ext cx="1987549" cy="2349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13" name="Shape 113"/>
          <p:cNvSpPr txBox="1"/>
          <p:nvPr/>
        </p:nvSpPr>
        <p:spPr>
          <a:xfrm>
            <a:off x="2849561" y="1450975"/>
            <a:ext cx="938212" cy="2936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 mm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838200" y="2311400"/>
            <a:ext cx="106362" cy="1552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15" name="Shape 115"/>
          <p:cNvSpPr txBox="1"/>
          <p:nvPr/>
        </p:nvSpPr>
        <p:spPr>
          <a:xfrm>
            <a:off x="107950" y="3206750"/>
            <a:ext cx="782637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68.2mm</a:t>
            </a:r>
          </a:p>
        </p:txBody>
      </p:sp>
      <p:cxnSp>
        <p:nvCxnSpPr>
          <p:cNvPr id="116" name="Shape 116"/>
          <p:cNvCxnSpPr/>
          <p:nvPr/>
        </p:nvCxnSpPr>
        <p:spPr>
          <a:xfrm flipH="1">
            <a:off x="890586" y="1730375"/>
            <a:ext cx="1279525" cy="422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17" name="Shape 117"/>
          <p:cNvSpPr txBox="1"/>
          <p:nvPr/>
        </p:nvSpPr>
        <p:spPr>
          <a:xfrm>
            <a:off x="838200" y="1584325"/>
            <a:ext cx="938212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 mm</a:t>
            </a:r>
          </a:p>
        </p:txBody>
      </p:sp>
      <p:cxnSp>
        <p:nvCxnSpPr>
          <p:cNvPr id="118" name="Shape 118"/>
          <p:cNvCxnSpPr/>
          <p:nvPr/>
        </p:nvCxnSpPr>
        <p:spPr>
          <a:xfrm flipH="1">
            <a:off x="7748587" y="3435350"/>
            <a:ext cx="427037" cy="7286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19" name="Shape 119"/>
          <p:cNvSpPr txBox="1"/>
          <p:nvPr/>
        </p:nvSpPr>
        <p:spPr>
          <a:xfrm>
            <a:off x="7962900" y="3798887"/>
            <a:ext cx="768349" cy="2936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 mm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