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58" r:id="rId6"/>
    <p:sldId id="259" r:id="rId7"/>
    <p:sldId id="260" r:id="rId8"/>
    <p:sldId id="270" r:id="rId9"/>
    <p:sldId id="261" r:id="rId10"/>
    <p:sldId id="262" r:id="rId11"/>
    <p:sldId id="263" r:id="rId12"/>
    <p:sldId id="271" r:id="rId13"/>
    <p:sldId id="276" r:id="rId14"/>
    <p:sldId id="264" r:id="rId15"/>
    <p:sldId id="265" r:id="rId16"/>
    <p:sldId id="266" r:id="rId17"/>
    <p:sldId id="267" r:id="rId18"/>
    <p:sldId id="268" r:id="rId19"/>
    <p:sldId id="269" r:id="rId20"/>
    <p:sldId id="277" r:id="rId21"/>
    <p:sldId id="278" r:id="rId22"/>
    <p:sldId id="274" r:id="rId23"/>
    <p:sldId id="275"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BDA429-EA34-4CC2-A3E3-1DC227F2D48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233517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BDA429-EA34-4CC2-A3E3-1DC227F2D48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73186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BDA429-EA34-4CC2-A3E3-1DC227F2D48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238469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BDA429-EA34-4CC2-A3E3-1DC227F2D48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140335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DA429-EA34-4CC2-A3E3-1DC227F2D48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0669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BDA429-EA34-4CC2-A3E3-1DC227F2D48A}"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244458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BDA429-EA34-4CC2-A3E3-1DC227F2D48A}"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180333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BDA429-EA34-4CC2-A3E3-1DC227F2D48A}"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14367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DA429-EA34-4CC2-A3E3-1DC227F2D48A}"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12013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DA429-EA34-4CC2-A3E3-1DC227F2D48A}"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19886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DA429-EA34-4CC2-A3E3-1DC227F2D48A}"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24230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DA429-EA34-4CC2-A3E3-1DC227F2D48A}" type="datetimeFigureOut">
              <a:rPr lang="en-US" smtClean="0"/>
              <a:t>2/25/2017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4808A-6651-4D9E-AA44-1986B23FACE8}" type="slidenum">
              <a:rPr lang="en-US" smtClean="0"/>
              <a:t>‹#›</a:t>
            </a:fld>
            <a:endParaRPr lang="en-US"/>
          </a:p>
        </p:txBody>
      </p:sp>
    </p:spTree>
    <p:extLst>
      <p:ext uri="{BB962C8B-B14F-4D97-AF65-F5344CB8AC3E}">
        <p14:creationId xmlns:p14="http://schemas.microsoft.com/office/powerpoint/2010/main" val="232008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314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9163" y="614362"/>
            <a:ext cx="9626600" cy="5270838"/>
          </a:xfrm>
          <a:prstGeom prst="rect">
            <a:avLst/>
          </a:prstGeom>
        </p:spPr>
      </p:pic>
      <p:sp>
        <p:nvSpPr>
          <p:cNvPr id="3" name="TextBox 2"/>
          <p:cNvSpPr txBox="1"/>
          <p:nvPr/>
        </p:nvSpPr>
        <p:spPr>
          <a:xfrm>
            <a:off x="128588" y="426304"/>
            <a:ext cx="1657350" cy="1477328"/>
          </a:xfrm>
          <a:prstGeom prst="rect">
            <a:avLst/>
          </a:prstGeom>
          <a:noFill/>
        </p:spPr>
        <p:txBody>
          <a:bodyPr wrap="square" rtlCol="0">
            <a:spAutoFit/>
          </a:bodyPr>
          <a:lstStyle/>
          <a:p>
            <a:r>
              <a:rPr lang="en-US" dirty="0" smtClean="0"/>
              <a:t>Make Mandatory w NA option. New Supplier function</a:t>
            </a:r>
            <a:endParaRPr lang="en-US" dirty="0"/>
          </a:p>
        </p:txBody>
      </p:sp>
      <p:cxnSp>
        <p:nvCxnSpPr>
          <p:cNvPr id="5" name="Straight Arrow Connector 4"/>
          <p:cNvCxnSpPr>
            <a:stCxn id="3" idx="3"/>
          </p:cNvCxnSpPr>
          <p:nvPr/>
        </p:nvCxnSpPr>
        <p:spPr>
          <a:xfrm>
            <a:off x="1785938" y="1164968"/>
            <a:ext cx="600075" cy="52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3767138"/>
            <a:ext cx="1657350" cy="369332"/>
          </a:xfrm>
          <a:prstGeom prst="rect">
            <a:avLst/>
          </a:prstGeom>
          <a:noFill/>
        </p:spPr>
        <p:txBody>
          <a:bodyPr wrap="square" rtlCol="0">
            <a:spAutoFit/>
          </a:bodyPr>
          <a:lstStyle/>
          <a:p>
            <a:r>
              <a:rPr lang="en-US" dirty="0" smtClean="0"/>
              <a:t>Issue Owner</a:t>
            </a:r>
            <a:endParaRPr lang="en-US" dirty="0"/>
          </a:p>
        </p:txBody>
      </p:sp>
      <p:cxnSp>
        <p:nvCxnSpPr>
          <p:cNvPr id="7" name="Straight Arrow Connector 6"/>
          <p:cNvCxnSpPr>
            <a:stCxn id="6" idx="3"/>
          </p:cNvCxnSpPr>
          <p:nvPr/>
        </p:nvCxnSpPr>
        <p:spPr>
          <a:xfrm>
            <a:off x="1657350" y="3951804"/>
            <a:ext cx="728663" cy="5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044137"/>
            <a:ext cx="1785938" cy="369332"/>
          </a:xfrm>
          <a:prstGeom prst="rect">
            <a:avLst/>
          </a:prstGeom>
          <a:noFill/>
        </p:spPr>
        <p:txBody>
          <a:bodyPr wrap="square" rtlCol="0">
            <a:spAutoFit/>
          </a:bodyPr>
          <a:lstStyle/>
          <a:p>
            <a:r>
              <a:rPr lang="en-US" dirty="0" smtClean="0"/>
              <a:t>Issue Owner </a:t>
            </a:r>
            <a:r>
              <a:rPr lang="en-US" dirty="0" err="1" smtClean="0"/>
              <a:t>Mgr</a:t>
            </a:r>
            <a:endParaRPr lang="en-US" dirty="0"/>
          </a:p>
        </p:txBody>
      </p:sp>
      <p:cxnSp>
        <p:nvCxnSpPr>
          <p:cNvPr id="9" name="Straight Arrow Connector 8"/>
          <p:cNvCxnSpPr>
            <a:stCxn id="8" idx="3"/>
          </p:cNvCxnSpPr>
          <p:nvPr/>
        </p:nvCxnSpPr>
        <p:spPr>
          <a:xfrm>
            <a:off x="1785938" y="4228803"/>
            <a:ext cx="600075" cy="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19" y="4325130"/>
            <a:ext cx="1890719" cy="307118"/>
          </a:xfrm>
          <a:prstGeom prst="rect">
            <a:avLst/>
          </a:prstGeom>
          <a:noFill/>
        </p:spPr>
        <p:txBody>
          <a:bodyPr wrap="square" rtlCol="0">
            <a:spAutoFit/>
          </a:bodyPr>
          <a:lstStyle/>
          <a:p>
            <a:r>
              <a:rPr lang="en-US" sz="1400" dirty="0" smtClean="0"/>
              <a:t>Executive Issue Owner</a:t>
            </a:r>
            <a:endParaRPr lang="en-US" sz="1400" dirty="0"/>
          </a:p>
        </p:txBody>
      </p:sp>
      <p:cxnSp>
        <p:nvCxnSpPr>
          <p:cNvPr id="13" name="Straight Arrow Connector 12"/>
          <p:cNvCxnSpPr>
            <a:stCxn id="12" idx="3"/>
          </p:cNvCxnSpPr>
          <p:nvPr/>
        </p:nvCxnSpPr>
        <p:spPr>
          <a:xfrm>
            <a:off x="1900238" y="4478689"/>
            <a:ext cx="485775" cy="2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74877" y="6073258"/>
            <a:ext cx="2140148" cy="369332"/>
          </a:xfrm>
          <a:prstGeom prst="rect">
            <a:avLst/>
          </a:prstGeom>
          <a:noFill/>
        </p:spPr>
        <p:txBody>
          <a:bodyPr wrap="square" rtlCol="0">
            <a:spAutoFit/>
          </a:bodyPr>
          <a:lstStyle/>
          <a:p>
            <a:r>
              <a:rPr lang="en-US" dirty="0" smtClean="0"/>
              <a:t>Input 1 row at a time</a:t>
            </a:r>
            <a:endParaRPr lang="en-US" dirty="0"/>
          </a:p>
        </p:txBody>
      </p:sp>
      <p:sp>
        <p:nvSpPr>
          <p:cNvPr id="19" name="Flowchart: Process 18"/>
          <p:cNvSpPr/>
          <p:nvPr/>
        </p:nvSpPr>
        <p:spPr>
          <a:xfrm>
            <a:off x="6929438" y="1157289"/>
            <a:ext cx="4886325" cy="5100636"/>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Straight Arrow Connector 19"/>
          <p:cNvCxnSpPr>
            <a:stCxn id="18" idx="3"/>
          </p:cNvCxnSpPr>
          <p:nvPr/>
        </p:nvCxnSpPr>
        <p:spPr>
          <a:xfrm flipV="1">
            <a:off x="5915025" y="5885200"/>
            <a:ext cx="1014413" cy="37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3598533164"/>
              </p:ext>
            </p:extLst>
          </p:nvPr>
        </p:nvGraphicFramePr>
        <p:xfrm>
          <a:off x="1743075" y="6442590"/>
          <a:ext cx="8127999" cy="3708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Input Area</a:t>
                      </a:r>
                      <a:endParaRPr lang="en-US" dirty="0"/>
                    </a:p>
                  </a:txBody>
                  <a:tcPr/>
                </a:tc>
                <a:tc>
                  <a:txBody>
                    <a:bodyPr/>
                    <a:lstStyle/>
                    <a:p>
                      <a:r>
                        <a:rPr lang="en-US" dirty="0" smtClean="0"/>
                        <a:t>Input Representative</a:t>
                      </a:r>
                      <a:endParaRPr lang="en-US" dirty="0"/>
                    </a:p>
                  </a:txBody>
                  <a:tcPr/>
                </a:tc>
                <a:tc>
                  <a:txBody>
                    <a:bodyPr/>
                    <a:lstStyle/>
                    <a:p>
                      <a:r>
                        <a:rPr lang="en-US" dirty="0" smtClean="0"/>
                        <a:t>Add Additional</a:t>
                      </a:r>
                      <a:r>
                        <a:rPr lang="en-US" baseline="0" dirty="0" smtClean="0"/>
                        <a:t> member</a:t>
                      </a:r>
                      <a:endParaRPr lang="en-US" dirty="0"/>
                    </a:p>
                  </a:txBody>
                  <a:tcPr/>
                </a:tc>
              </a:tr>
            </a:tbl>
          </a:graphicData>
        </a:graphic>
      </p:graphicFrame>
      <p:sp>
        <p:nvSpPr>
          <p:cNvPr id="27" name="TextBox 26"/>
          <p:cNvSpPr txBox="1"/>
          <p:nvPr/>
        </p:nvSpPr>
        <p:spPr>
          <a:xfrm>
            <a:off x="9520" y="5041942"/>
            <a:ext cx="1519244" cy="307777"/>
          </a:xfrm>
          <a:prstGeom prst="rect">
            <a:avLst/>
          </a:prstGeom>
          <a:noFill/>
        </p:spPr>
        <p:txBody>
          <a:bodyPr wrap="square" rtlCol="0">
            <a:spAutoFit/>
          </a:bodyPr>
          <a:lstStyle/>
          <a:p>
            <a:r>
              <a:rPr lang="en-US" sz="1400" dirty="0" smtClean="0"/>
              <a:t>System Assurance</a:t>
            </a:r>
            <a:endParaRPr lang="en-US" sz="1400" dirty="0"/>
          </a:p>
        </p:txBody>
      </p:sp>
      <p:cxnSp>
        <p:nvCxnSpPr>
          <p:cNvPr id="28" name="Straight Arrow Connector 27"/>
          <p:cNvCxnSpPr>
            <a:stCxn id="27" idx="3"/>
          </p:cNvCxnSpPr>
          <p:nvPr/>
        </p:nvCxnSpPr>
        <p:spPr>
          <a:xfrm flipV="1">
            <a:off x="1528764" y="4697467"/>
            <a:ext cx="5529261" cy="49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8912" y="1852410"/>
            <a:ext cx="1657350" cy="646331"/>
          </a:xfrm>
          <a:prstGeom prst="rect">
            <a:avLst/>
          </a:prstGeom>
          <a:noFill/>
        </p:spPr>
        <p:txBody>
          <a:bodyPr wrap="square" rtlCol="0">
            <a:spAutoFit/>
          </a:bodyPr>
          <a:lstStyle/>
          <a:p>
            <a:r>
              <a:rPr lang="en-US" dirty="0" smtClean="0"/>
              <a:t>New Supplier </a:t>
            </a:r>
            <a:r>
              <a:rPr lang="en-US" dirty="0" err="1" smtClean="0"/>
              <a:t>Loc</a:t>
            </a:r>
            <a:r>
              <a:rPr lang="en-US" dirty="0" smtClean="0"/>
              <a:t> function</a:t>
            </a:r>
            <a:endParaRPr lang="en-US" dirty="0"/>
          </a:p>
        </p:txBody>
      </p:sp>
      <p:cxnSp>
        <p:nvCxnSpPr>
          <p:cNvPr id="33" name="Straight Arrow Connector 32"/>
          <p:cNvCxnSpPr>
            <a:stCxn id="32" idx="3"/>
          </p:cNvCxnSpPr>
          <p:nvPr/>
        </p:nvCxnSpPr>
        <p:spPr>
          <a:xfrm>
            <a:off x="1846262" y="2175576"/>
            <a:ext cx="539751" cy="1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07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0762" y="1324238"/>
            <a:ext cx="10190476" cy="4209524"/>
          </a:xfrm>
          <a:prstGeom prst="rect">
            <a:avLst/>
          </a:prstGeom>
        </p:spPr>
      </p:pic>
      <p:sp>
        <p:nvSpPr>
          <p:cNvPr id="3" name="TextBox 2"/>
          <p:cNvSpPr txBox="1"/>
          <p:nvPr/>
        </p:nvSpPr>
        <p:spPr>
          <a:xfrm>
            <a:off x="1400175" y="885825"/>
            <a:ext cx="1715341" cy="369332"/>
          </a:xfrm>
          <a:prstGeom prst="rect">
            <a:avLst/>
          </a:prstGeom>
          <a:noFill/>
        </p:spPr>
        <p:txBody>
          <a:bodyPr wrap="none" rtlCol="0">
            <a:spAutoFit/>
          </a:bodyPr>
          <a:lstStyle/>
          <a:p>
            <a:r>
              <a:rPr lang="en-US" dirty="0" smtClean="0"/>
              <a:t>Needs Invention</a:t>
            </a:r>
            <a:endParaRPr lang="en-US" dirty="0"/>
          </a:p>
        </p:txBody>
      </p:sp>
    </p:spTree>
    <p:extLst>
      <p:ext uri="{BB962C8B-B14F-4D97-AF65-F5344CB8AC3E}">
        <p14:creationId xmlns:p14="http://schemas.microsoft.com/office/powerpoint/2010/main" val="335847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020" y="1308538"/>
            <a:ext cx="9980780" cy="5406256"/>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28575" algn="ctr">
                <a:solidFill>
                  <a:schemeClr val="tx1">
                    <a:alpha val="50195"/>
                  </a:scheme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6123" y="108209"/>
            <a:ext cx="5400261" cy="1200329"/>
          </a:xfrm>
          <a:prstGeom prst="rect">
            <a:avLst/>
          </a:prstGeom>
          <a:noFill/>
        </p:spPr>
        <p:txBody>
          <a:bodyPr wrap="none" rtlCol="0">
            <a:spAutoFit/>
          </a:bodyPr>
          <a:lstStyle/>
          <a:p>
            <a:r>
              <a:rPr lang="en-US" dirty="0" smtClean="0"/>
              <a:t>Combine MT and Model into one</a:t>
            </a:r>
          </a:p>
          <a:p>
            <a:r>
              <a:rPr lang="en-US" dirty="0" smtClean="0"/>
              <a:t>No Brand – you already selected brand at the beginning</a:t>
            </a:r>
          </a:p>
          <a:p>
            <a:r>
              <a:rPr lang="en-US" dirty="0" smtClean="0"/>
              <a:t>If you pick programs, filter MTM </a:t>
            </a:r>
          </a:p>
          <a:p>
            <a:r>
              <a:rPr lang="en-US" dirty="0" smtClean="0"/>
              <a:t>Allow multi selection – right click, select all</a:t>
            </a:r>
            <a:endParaRPr lang="en-US" dirty="0"/>
          </a:p>
        </p:txBody>
      </p:sp>
    </p:spTree>
    <p:extLst>
      <p:ext uri="{BB962C8B-B14F-4D97-AF65-F5344CB8AC3E}">
        <p14:creationId xmlns:p14="http://schemas.microsoft.com/office/powerpoint/2010/main" val="132486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5835" y="945931"/>
            <a:ext cx="6123664" cy="1477328"/>
          </a:xfrm>
          <a:prstGeom prst="rect">
            <a:avLst/>
          </a:prstGeom>
          <a:noFill/>
        </p:spPr>
        <p:txBody>
          <a:bodyPr wrap="none" rtlCol="0">
            <a:spAutoFit/>
          </a:bodyPr>
          <a:lstStyle/>
          <a:p>
            <a:r>
              <a:rPr lang="en-US" dirty="0" smtClean="0"/>
              <a:t>PN Selection not tied to MTM</a:t>
            </a:r>
          </a:p>
          <a:p>
            <a:r>
              <a:rPr lang="en-US" dirty="0" smtClean="0"/>
              <a:t>Input PN – look up key info on PN (description, commodity, </a:t>
            </a:r>
            <a:r>
              <a:rPr lang="en-US" dirty="0" err="1" smtClean="0"/>
              <a:t>etc</a:t>
            </a:r>
            <a:r>
              <a:rPr lang="en-US" dirty="0" smtClean="0"/>
              <a:t>)</a:t>
            </a:r>
          </a:p>
          <a:p>
            <a:r>
              <a:rPr lang="en-US" dirty="0" smtClean="0"/>
              <a:t>PNs need to be individual – not concatenated</a:t>
            </a:r>
          </a:p>
          <a:p>
            <a:r>
              <a:rPr lang="en-US" dirty="0" smtClean="0"/>
              <a:t>Need dummy PNs</a:t>
            </a:r>
          </a:p>
          <a:p>
            <a:r>
              <a:rPr lang="en-US" dirty="0" smtClean="0"/>
              <a:t>Mandatory field</a:t>
            </a:r>
            <a:endParaRPr lang="en-US" dirty="0"/>
          </a:p>
        </p:txBody>
      </p:sp>
      <p:sp>
        <p:nvSpPr>
          <p:cNvPr id="3" name="Rectangle 2"/>
          <p:cNvSpPr/>
          <p:nvPr/>
        </p:nvSpPr>
        <p:spPr>
          <a:xfrm>
            <a:off x="567557" y="3816330"/>
            <a:ext cx="10310649" cy="1477328"/>
          </a:xfrm>
          <a:prstGeom prst="rect">
            <a:avLst/>
          </a:prstGeom>
        </p:spPr>
        <p:txBody>
          <a:bodyPr wrap="square">
            <a:spAutoFit/>
          </a:bodyPr>
          <a:lstStyle/>
          <a:p>
            <a:r>
              <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When the issue being worked as a stop or </a:t>
            </a:r>
            <a:r>
              <a:rPr kumimoji="0" lang="en-US"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prestop</a:t>
            </a:r>
            <a:r>
              <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is a FW issue, the team has to dummy up the “IBM P/N” field since there is no IBM P/N associated with the FW. Is there a way we can create a character string, representing FW, that would be accepted in the “IBM P/N” field such that dummy P/N’s would not have to be entered.  As an example “IBMCODE”. Needs to cover “Software” or Firmware” “BOM Error” and “Certification”  and other non-IBM PN issue</a:t>
            </a:r>
            <a:endParaRPr lang="en-US" dirty="0"/>
          </a:p>
        </p:txBody>
      </p:sp>
      <p:sp>
        <p:nvSpPr>
          <p:cNvPr id="4" name="Title 3"/>
          <p:cNvSpPr>
            <a:spLocks noGrp="1"/>
          </p:cNvSpPr>
          <p:nvPr>
            <p:ph type="title"/>
          </p:nvPr>
        </p:nvSpPr>
        <p:spPr>
          <a:xfrm>
            <a:off x="838200" y="365125"/>
            <a:ext cx="10515600" cy="423151"/>
          </a:xfrm>
        </p:spPr>
        <p:txBody>
          <a:bodyPr>
            <a:normAutofit fontScale="90000"/>
          </a:bodyPr>
          <a:lstStyle/>
          <a:p>
            <a:r>
              <a:rPr lang="en-US" dirty="0" smtClean="0"/>
              <a:t>PN Selection</a:t>
            </a:r>
            <a:endParaRPr lang="en-US" dirty="0"/>
          </a:p>
        </p:txBody>
      </p:sp>
    </p:spTree>
    <p:extLst>
      <p:ext uri="{BB962C8B-B14F-4D97-AF65-F5344CB8AC3E}">
        <p14:creationId xmlns:p14="http://schemas.microsoft.com/office/powerpoint/2010/main" val="24056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 Form</a:t>
            </a:r>
            <a:endParaRPr lang="en-US" dirty="0"/>
          </a:p>
        </p:txBody>
      </p:sp>
    </p:spTree>
    <p:extLst>
      <p:ext uri="{BB962C8B-B14F-4D97-AF65-F5344CB8AC3E}">
        <p14:creationId xmlns:p14="http://schemas.microsoft.com/office/powerpoint/2010/main" val="270328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1714" y="1319476"/>
            <a:ext cx="7628571" cy="4219048"/>
          </a:xfrm>
          <a:prstGeom prst="rect">
            <a:avLst/>
          </a:prstGeom>
        </p:spPr>
      </p:pic>
      <p:sp>
        <p:nvSpPr>
          <p:cNvPr id="3" name="TextBox 2"/>
          <p:cNvSpPr txBox="1"/>
          <p:nvPr/>
        </p:nvSpPr>
        <p:spPr>
          <a:xfrm>
            <a:off x="633693" y="4131231"/>
            <a:ext cx="1648021" cy="923330"/>
          </a:xfrm>
          <a:prstGeom prst="rect">
            <a:avLst/>
          </a:prstGeom>
          <a:noFill/>
        </p:spPr>
        <p:txBody>
          <a:bodyPr wrap="square" rtlCol="0">
            <a:spAutoFit/>
          </a:bodyPr>
          <a:lstStyle/>
          <a:p>
            <a:r>
              <a:rPr lang="en-US" dirty="0" smtClean="0"/>
              <a:t>Not Required (Same as main form)</a:t>
            </a:r>
            <a:endParaRPr lang="en-US" dirty="0"/>
          </a:p>
        </p:txBody>
      </p:sp>
      <p:sp>
        <p:nvSpPr>
          <p:cNvPr id="4" name="Flowchart: Process 3"/>
          <p:cNvSpPr/>
          <p:nvPr/>
        </p:nvSpPr>
        <p:spPr>
          <a:xfrm>
            <a:off x="2427358" y="1971675"/>
            <a:ext cx="5173592" cy="285749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1457704" y="3600451"/>
            <a:ext cx="969654" cy="53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086274" y="3120032"/>
            <a:ext cx="2843789" cy="1477328"/>
          </a:xfrm>
          <a:prstGeom prst="rect">
            <a:avLst/>
          </a:prstGeom>
          <a:noFill/>
        </p:spPr>
        <p:txBody>
          <a:bodyPr wrap="square" rtlCol="0">
            <a:spAutoFit/>
          </a:bodyPr>
          <a:lstStyle/>
          <a:p>
            <a:r>
              <a:rPr lang="en-US" dirty="0" smtClean="0"/>
              <a:t>When starting CRB, ask if Problem Owner same as issue owner. If same, copy over, if not, user needs to input</a:t>
            </a:r>
            <a:endParaRPr lang="en-US" dirty="0"/>
          </a:p>
        </p:txBody>
      </p:sp>
      <p:sp>
        <p:nvSpPr>
          <p:cNvPr id="8" name="Flowchart: Process 7"/>
          <p:cNvSpPr/>
          <p:nvPr/>
        </p:nvSpPr>
        <p:spPr>
          <a:xfrm>
            <a:off x="2427358" y="4872039"/>
            <a:ext cx="5173592" cy="666486"/>
          </a:xfrm>
          <a:prstGeom prst="flowChartProcess">
            <a:avLst/>
          </a:prstGeom>
          <a:noFill/>
          <a:ln w="2222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632687" y="5655670"/>
            <a:ext cx="1648021" cy="923330"/>
          </a:xfrm>
          <a:prstGeom prst="rect">
            <a:avLst/>
          </a:prstGeom>
          <a:noFill/>
        </p:spPr>
        <p:txBody>
          <a:bodyPr wrap="square" rtlCol="0">
            <a:spAutoFit/>
          </a:bodyPr>
          <a:lstStyle/>
          <a:p>
            <a:r>
              <a:rPr lang="en-US" dirty="0" smtClean="0"/>
              <a:t>Need Acceptance Process</a:t>
            </a:r>
            <a:endParaRPr lang="en-US" dirty="0"/>
          </a:p>
        </p:txBody>
      </p:sp>
      <p:cxnSp>
        <p:nvCxnSpPr>
          <p:cNvPr id="10" name="Straight Arrow Connector 9"/>
          <p:cNvCxnSpPr>
            <a:stCxn id="9" idx="0"/>
          </p:cNvCxnSpPr>
          <p:nvPr/>
        </p:nvCxnSpPr>
        <p:spPr>
          <a:xfrm flipV="1">
            <a:off x="1456698" y="5124890"/>
            <a:ext cx="969654" cy="53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37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6952" y="1071857"/>
            <a:ext cx="6438095" cy="4714286"/>
          </a:xfrm>
          <a:prstGeom prst="rect">
            <a:avLst/>
          </a:prstGeom>
        </p:spPr>
      </p:pic>
      <p:sp>
        <p:nvSpPr>
          <p:cNvPr id="3" name="TextBox 2"/>
          <p:cNvSpPr txBox="1"/>
          <p:nvPr/>
        </p:nvSpPr>
        <p:spPr>
          <a:xfrm>
            <a:off x="805143" y="2844283"/>
            <a:ext cx="2071809" cy="646331"/>
          </a:xfrm>
          <a:prstGeom prst="rect">
            <a:avLst/>
          </a:prstGeom>
          <a:noFill/>
        </p:spPr>
        <p:txBody>
          <a:bodyPr wrap="square" rtlCol="0">
            <a:spAutoFit/>
          </a:bodyPr>
          <a:lstStyle/>
          <a:p>
            <a:r>
              <a:rPr lang="en-US" dirty="0" smtClean="0"/>
              <a:t>Not Required (Same as main form)</a:t>
            </a:r>
            <a:endParaRPr lang="en-US" dirty="0"/>
          </a:p>
        </p:txBody>
      </p:sp>
      <p:sp>
        <p:nvSpPr>
          <p:cNvPr id="4" name="Flowchart: Process 3"/>
          <p:cNvSpPr/>
          <p:nvPr/>
        </p:nvSpPr>
        <p:spPr>
          <a:xfrm>
            <a:off x="2998858" y="1943100"/>
            <a:ext cx="6316189" cy="108584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1841048" y="2471739"/>
            <a:ext cx="1157810"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02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56133" y="971746"/>
            <a:ext cx="7440236" cy="4786117"/>
          </a:xfrm>
          <a:prstGeom prst="rect">
            <a:avLst/>
          </a:prstGeom>
        </p:spPr>
      </p:pic>
      <p:sp>
        <p:nvSpPr>
          <p:cNvPr id="4" name="TextBox 3"/>
          <p:cNvSpPr txBox="1"/>
          <p:nvPr/>
        </p:nvSpPr>
        <p:spPr>
          <a:xfrm>
            <a:off x="2262468" y="5388531"/>
            <a:ext cx="1432765" cy="369332"/>
          </a:xfrm>
          <a:prstGeom prst="rect">
            <a:avLst/>
          </a:prstGeom>
          <a:noFill/>
        </p:spPr>
        <p:txBody>
          <a:bodyPr wrap="none" rtlCol="0">
            <a:spAutoFit/>
          </a:bodyPr>
          <a:lstStyle/>
          <a:p>
            <a:r>
              <a:rPr lang="en-US" dirty="0" smtClean="0"/>
              <a:t>Not Required</a:t>
            </a:r>
            <a:endParaRPr lang="en-US" dirty="0"/>
          </a:p>
        </p:txBody>
      </p:sp>
      <p:sp>
        <p:nvSpPr>
          <p:cNvPr id="5" name="Flowchart: Process 4"/>
          <p:cNvSpPr/>
          <p:nvPr/>
        </p:nvSpPr>
        <p:spPr>
          <a:xfrm>
            <a:off x="4056133" y="4471988"/>
            <a:ext cx="1944617" cy="530318"/>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a:stCxn id="4" idx="0"/>
          </p:cNvCxnSpPr>
          <p:nvPr/>
        </p:nvCxnSpPr>
        <p:spPr>
          <a:xfrm flipV="1">
            <a:off x="2978851" y="4857750"/>
            <a:ext cx="1077282" cy="53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2468" y="2190886"/>
            <a:ext cx="1009839" cy="923330"/>
          </a:xfrm>
          <a:prstGeom prst="rect">
            <a:avLst/>
          </a:prstGeom>
          <a:noFill/>
        </p:spPr>
        <p:txBody>
          <a:bodyPr wrap="square" rtlCol="0">
            <a:spAutoFit/>
          </a:bodyPr>
          <a:lstStyle/>
          <a:p>
            <a:r>
              <a:rPr lang="en-US" dirty="0" smtClean="0"/>
              <a:t>CRB Action Tracker</a:t>
            </a:r>
            <a:endParaRPr lang="en-US" dirty="0"/>
          </a:p>
        </p:txBody>
      </p:sp>
      <p:sp>
        <p:nvSpPr>
          <p:cNvPr id="8" name="Flowchart: Process 7"/>
          <p:cNvSpPr/>
          <p:nvPr/>
        </p:nvSpPr>
        <p:spPr>
          <a:xfrm>
            <a:off x="3869268" y="1219200"/>
            <a:ext cx="7627102" cy="561534"/>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p:nvPr/>
        </p:nvCxnSpPr>
        <p:spPr>
          <a:xfrm flipV="1">
            <a:off x="2984684" y="1636788"/>
            <a:ext cx="890999"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8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1238" y="1243285"/>
            <a:ext cx="6609524" cy="4371429"/>
          </a:xfrm>
          <a:prstGeom prst="rect">
            <a:avLst/>
          </a:prstGeom>
        </p:spPr>
      </p:pic>
      <p:sp>
        <p:nvSpPr>
          <p:cNvPr id="3" name="TextBox 2"/>
          <p:cNvSpPr txBox="1"/>
          <p:nvPr/>
        </p:nvSpPr>
        <p:spPr>
          <a:xfrm>
            <a:off x="1203934" y="5472953"/>
            <a:ext cx="1009839" cy="923330"/>
          </a:xfrm>
          <a:prstGeom prst="rect">
            <a:avLst/>
          </a:prstGeom>
          <a:noFill/>
        </p:spPr>
        <p:txBody>
          <a:bodyPr wrap="square" rtlCol="0">
            <a:spAutoFit/>
          </a:bodyPr>
          <a:lstStyle/>
          <a:p>
            <a:r>
              <a:rPr lang="en-US" dirty="0" smtClean="0"/>
              <a:t>CRB Action Tracker</a:t>
            </a:r>
            <a:endParaRPr lang="en-US" dirty="0"/>
          </a:p>
        </p:txBody>
      </p:sp>
      <p:sp>
        <p:nvSpPr>
          <p:cNvPr id="4" name="Flowchart: Process 3"/>
          <p:cNvSpPr/>
          <p:nvPr/>
        </p:nvSpPr>
        <p:spPr>
          <a:xfrm>
            <a:off x="2791237" y="2500313"/>
            <a:ext cx="6767101" cy="3114401"/>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p:nvPr/>
        </p:nvCxnSpPr>
        <p:spPr>
          <a:xfrm flipV="1">
            <a:off x="1900238" y="5186363"/>
            <a:ext cx="890999"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0089" y="2343349"/>
            <a:ext cx="1200150" cy="646331"/>
          </a:xfrm>
          <a:prstGeom prst="rect">
            <a:avLst/>
          </a:prstGeom>
          <a:noFill/>
        </p:spPr>
        <p:txBody>
          <a:bodyPr wrap="square" rtlCol="0">
            <a:spAutoFit/>
          </a:bodyPr>
          <a:lstStyle/>
          <a:p>
            <a:r>
              <a:rPr lang="en-US" dirty="0" smtClean="0"/>
              <a:t>CRB Summary</a:t>
            </a:r>
            <a:endParaRPr lang="en-US" dirty="0"/>
          </a:p>
        </p:txBody>
      </p:sp>
      <p:cxnSp>
        <p:nvCxnSpPr>
          <p:cNvPr id="9" name="Straight Arrow Connector 8"/>
          <p:cNvCxnSpPr/>
          <p:nvPr/>
        </p:nvCxnSpPr>
        <p:spPr>
          <a:xfrm flipV="1">
            <a:off x="1586703" y="2228850"/>
            <a:ext cx="1456535" cy="48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7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6871" y="2486143"/>
            <a:ext cx="9682885" cy="2865786"/>
          </a:xfrm>
          <a:prstGeom prst="rect">
            <a:avLst/>
          </a:prstGeom>
        </p:spPr>
      </p:pic>
      <p:sp>
        <p:nvSpPr>
          <p:cNvPr id="3" name="TextBox 2"/>
          <p:cNvSpPr txBox="1"/>
          <p:nvPr/>
        </p:nvSpPr>
        <p:spPr>
          <a:xfrm>
            <a:off x="1062318" y="5472953"/>
            <a:ext cx="1432765" cy="369332"/>
          </a:xfrm>
          <a:prstGeom prst="rect">
            <a:avLst/>
          </a:prstGeom>
          <a:noFill/>
        </p:spPr>
        <p:txBody>
          <a:bodyPr wrap="none" rtlCol="0">
            <a:spAutoFit/>
          </a:bodyPr>
          <a:lstStyle/>
          <a:p>
            <a:r>
              <a:rPr lang="en-US" dirty="0" smtClean="0"/>
              <a:t>Not Required</a:t>
            </a:r>
            <a:endParaRPr lang="en-US" dirty="0"/>
          </a:p>
        </p:txBody>
      </p:sp>
      <p:sp>
        <p:nvSpPr>
          <p:cNvPr id="4" name="Flowchart: Process 3"/>
          <p:cNvSpPr/>
          <p:nvPr/>
        </p:nvSpPr>
        <p:spPr>
          <a:xfrm>
            <a:off x="1842247" y="3227294"/>
            <a:ext cx="9601200" cy="1775012"/>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a:stCxn id="3" idx="0"/>
          </p:cNvCxnSpPr>
          <p:nvPr/>
        </p:nvCxnSpPr>
        <p:spPr>
          <a:xfrm flipV="1">
            <a:off x="1778701" y="5002306"/>
            <a:ext cx="228170" cy="47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54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7905" y="1638524"/>
            <a:ext cx="9076190" cy="3580952"/>
          </a:xfrm>
          <a:prstGeom prst="rect">
            <a:avLst/>
          </a:prstGeom>
        </p:spPr>
      </p:pic>
      <p:sp>
        <p:nvSpPr>
          <p:cNvPr id="5" name="TextBox 4"/>
          <p:cNvSpPr txBox="1"/>
          <p:nvPr/>
        </p:nvSpPr>
        <p:spPr>
          <a:xfrm>
            <a:off x="6136482" y="307424"/>
            <a:ext cx="5857780" cy="646331"/>
          </a:xfrm>
          <a:prstGeom prst="rect">
            <a:avLst/>
          </a:prstGeom>
          <a:noFill/>
        </p:spPr>
        <p:txBody>
          <a:bodyPr wrap="square" rtlCol="0">
            <a:spAutoFit/>
          </a:bodyPr>
          <a:lstStyle/>
          <a:p>
            <a:r>
              <a:rPr lang="en-US" dirty="0" smtClean="0"/>
              <a:t>Single value change name to Primary Affected Brand, add a second field that is additional brands affected</a:t>
            </a:r>
            <a:endParaRPr lang="en-US" dirty="0"/>
          </a:p>
        </p:txBody>
      </p:sp>
      <p:sp>
        <p:nvSpPr>
          <p:cNvPr id="6" name="Flowchart: Process 5"/>
          <p:cNvSpPr/>
          <p:nvPr/>
        </p:nvSpPr>
        <p:spPr>
          <a:xfrm>
            <a:off x="5314951" y="2585739"/>
            <a:ext cx="1643062" cy="271763"/>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p:cNvCxnSpPr>
            <a:endCxn id="6" idx="0"/>
          </p:cNvCxnSpPr>
          <p:nvPr/>
        </p:nvCxnSpPr>
        <p:spPr>
          <a:xfrm flipH="1">
            <a:off x="6136482" y="885827"/>
            <a:ext cx="1221581" cy="169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1316" y="516495"/>
            <a:ext cx="2485931" cy="369332"/>
          </a:xfrm>
          <a:prstGeom prst="rect">
            <a:avLst/>
          </a:prstGeom>
          <a:noFill/>
        </p:spPr>
        <p:txBody>
          <a:bodyPr wrap="square" rtlCol="0">
            <a:spAutoFit/>
          </a:bodyPr>
          <a:lstStyle/>
          <a:p>
            <a:r>
              <a:rPr lang="en-US" dirty="0" smtClean="0"/>
              <a:t>See next pages for rules</a:t>
            </a:r>
            <a:endParaRPr lang="en-US" dirty="0"/>
          </a:p>
        </p:txBody>
      </p:sp>
      <p:sp>
        <p:nvSpPr>
          <p:cNvPr id="11" name="Flowchart: Process 10"/>
          <p:cNvSpPr/>
          <p:nvPr/>
        </p:nvSpPr>
        <p:spPr>
          <a:xfrm>
            <a:off x="1781168" y="2585739"/>
            <a:ext cx="2562231" cy="30985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a:endCxn id="11" idx="0"/>
          </p:cNvCxnSpPr>
          <p:nvPr/>
        </p:nvCxnSpPr>
        <p:spPr>
          <a:xfrm flipH="1">
            <a:off x="3062284" y="923923"/>
            <a:ext cx="761998" cy="166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81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Identify host server – immediate testing in x86 w RH Linux and follow-up testing with Power Systems w RH Linux.</a:t>
            </a:r>
          </a:p>
          <a:p>
            <a:r>
              <a:rPr lang="en-US" dirty="0" smtClean="0"/>
              <a:t>Install software and test</a:t>
            </a:r>
          </a:p>
          <a:p>
            <a:r>
              <a:rPr lang="en-US" dirty="0" smtClean="0"/>
              <a:t>Set up data dictionary – include field logic</a:t>
            </a:r>
          </a:p>
          <a:p>
            <a:r>
              <a:rPr lang="en-US" dirty="0" smtClean="0"/>
              <a:t>Architecture for data back end</a:t>
            </a:r>
          </a:p>
          <a:p>
            <a:pPr lvl="1"/>
            <a:r>
              <a:rPr lang="en-US" dirty="0" smtClean="0"/>
              <a:t>Proposed UML drawing</a:t>
            </a:r>
          </a:p>
          <a:p>
            <a:pPr lvl="1"/>
            <a:r>
              <a:rPr lang="en-US" dirty="0" smtClean="0"/>
              <a:t>Data dictionary</a:t>
            </a:r>
          </a:p>
          <a:p>
            <a:r>
              <a:rPr lang="en-US" dirty="0" smtClean="0"/>
              <a:t>Architecture for System</a:t>
            </a:r>
          </a:p>
          <a:p>
            <a:pPr lvl="1"/>
            <a:r>
              <a:rPr lang="en-US" dirty="0" smtClean="0"/>
              <a:t>Systems reference architecture document</a:t>
            </a:r>
          </a:p>
          <a:p>
            <a:pPr lvl="2"/>
            <a:r>
              <a:rPr lang="en-US" dirty="0" smtClean="0"/>
              <a:t>1</a:t>
            </a:r>
            <a:r>
              <a:rPr lang="en-US" baseline="30000" dirty="0" smtClean="0"/>
              <a:t>st</a:t>
            </a:r>
            <a:r>
              <a:rPr lang="en-US" dirty="0" smtClean="0"/>
              <a:t> choice is Power w AIX – not possible so need to move down the choice list</a:t>
            </a:r>
          </a:p>
          <a:p>
            <a:pPr lvl="2"/>
            <a:r>
              <a:rPr lang="en-US" dirty="0" smtClean="0"/>
              <a:t>2</a:t>
            </a:r>
            <a:r>
              <a:rPr lang="en-US" baseline="30000" dirty="0" smtClean="0"/>
              <a:t>nd</a:t>
            </a:r>
            <a:r>
              <a:rPr lang="en-US" dirty="0" smtClean="0"/>
              <a:t> choice – running Power systems w </a:t>
            </a:r>
            <a:r>
              <a:rPr lang="en-US" dirty="0" err="1" smtClean="0"/>
              <a:t>Redhat</a:t>
            </a:r>
            <a:r>
              <a:rPr lang="en-US" dirty="0" smtClean="0"/>
              <a:t> Linux</a:t>
            </a:r>
          </a:p>
          <a:p>
            <a:pPr lvl="2"/>
            <a:r>
              <a:rPr lang="en-US" dirty="0" smtClean="0"/>
              <a:t>3</a:t>
            </a:r>
            <a:r>
              <a:rPr lang="en-US" baseline="30000" dirty="0" smtClean="0"/>
              <a:t>rd</a:t>
            </a:r>
            <a:r>
              <a:rPr lang="en-US" dirty="0" smtClean="0"/>
              <a:t> choice is x86 with RH Linux</a:t>
            </a:r>
          </a:p>
          <a:p>
            <a:pPr lvl="2"/>
            <a:r>
              <a:rPr lang="en-US" dirty="0" smtClean="0"/>
              <a:t>4</a:t>
            </a:r>
            <a:r>
              <a:rPr lang="en-US" baseline="30000" dirty="0" smtClean="0"/>
              <a:t>th</a:t>
            </a:r>
            <a:r>
              <a:rPr lang="en-US" dirty="0" smtClean="0"/>
              <a:t> choice is </a:t>
            </a:r>
            <a:r>
              <a:rPr lang="en-US" dirty="0" err="1" smtClean="0"/>
              <a:t>Bluehost</a:t>
            </a:r>
            <a:r>
              <a:rPr lang="en-US" dirty="0" smtClean="0"/>
              <a:t> SL with </a:t>
            </a:r>
            <a:r>
              <a:rPr lang="en-US" dirty="0" err="1" smtClean="0"/>
              <a:t>Bluemix</a:t>
            </a:r>
            <a:endParaRPr lang="en-US" dirty="0"/>
          </a:p>
        </p:txBody>
      </p:sp>
    </p:spTree>
    <p:extLst>
      <p:ext uri="{BB962C8B-B14F-4D97-AF65-F5344CB8AC3E}">
        <p14:creationId xmlns:p14="http://schemas.microsoft.com/office/powerpoint/2010/main" val="72393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Sections for Stop Ship portion of QIT</a:t>
            </a:r>
            <a:endParaRPr lang="en-US" dirty="0"/>
          </a:p>
        </p:txBody>
      </p:sp>
      <p:sp>
        <p:nvSpPr>
          <p:cNvPr id="3" name="Content Placeholder 2"/>
          <p:cNvSpPr>
            <a:spLocks noGrp="1"/>
          </p:cNvSpPr>
          <p:nvPr>
            <p:ph idx="1"/>
          </p:nvPr>
        </p:nvSpPr>
        <p:spPr/>
        <p:txBody>
          <a:bodyPr/>
          <a:lstStyle/>
          <a:p>
            <a:r>
              <a:rPr lang="en-US" dirty="0" smtClean="0"/>
              <a:t>Break the form into sections</a:t>
            </a:r>
          </a:p>
          <a:p>
            <a:pPr marL="914400" lvl="1" indent="-457200">
              <a:buFont typeface="+mj-lt"/>
              <a:buAutoNum type="arabicPeriod"/>
            </a:pPr>
            <a:r>
              <a:rPr lang="en-US" dirty="0" smtClean="0"/>
              <a:t>Header – title, Type of document, date tracking</a:t>
            </a:r>
          </a:p>
          <a:p>
            <a:pPr marL="914400" lvl="1" indent="-457200">
              <a:buFont typeface="+mj-lt"/>
              <a:buAutoNum type="arabicPeriod"/>
            </a:pPr>
            <a:r>
              <a:rPr lang="en-US" dirty="0" smtClean="0"/>
              <a:t>Summary Status including Meeting minutes function</a:t>
            </a:r>
          </a:p>
          <a:p>
            <a:pPr marL="914400" lvl="1" indent="-457200">
              <a:buFont typeface="+mj-lt"/>
              <a:buAutoNum type="arabicPeriod"/>
            </a:pPr>
            <a:r>
              <a:rPr lang="en-US" dirty="0"/>
              <a:t>Action </a:t>
            </a:r>
            <a:r>
              <a:rPr lang="en-US" dirty="0" smtClean="0"/>
              <a:t>Tracker</a:t>
            </a:r>
          </a:p>
          <a:p>
            <a:pPr marL="914400" lvl="1" indent="-457200">
              <a:buFont typeface="+mj-lt"/>
              <a:buAutoNum type="arabicPeriod"/>
            </a:pPr>
            <a:r>
              <a:rPr lang="en-US" dirty="0" smtClean="0"/>
              <a:t>Owner and team</a:t>
            </a:r>
          </a:p>
          <a:p>
            <a:pPr marL="914400" lvl="1" indent="-457200">
              <a:buFont typeface="+mj-lt"/>
              <a:buAutoNum type="arabicPeriod"/>
            </a:pPr>
            <a:r>
              <a:rPr lang="en-US" dirty="0" smtClean="0"/>
              <a:t>Mfg Impact</a:t>
            </a:r>
          </a:p>
          <a:p>
            <a:pPr marL="914400" lvl="1" indent="-457200">
              <a:buFont typeface="+mj-lt"/>
              <a:buAutoNum type="arabicPeriod"/>
            </a:pPr>
            <a:r>
              <a:rPr lang="en-US" dirty="0" smtClean="0"/>
              <a:t>Field Impact</a:t>
            </a:r>
          </a:p>
          <a:p>
            <a:pPr marL="914400" lvl="1" indent="-457200">
              <a:buFont typeface="+mj-lt"/>
              <a:buAutoNum type="arabicPeriod"/>
            </a:pPr>
            <a:r>
              <a:rPr lang="en-US" dirty="0" smtClean="0"/>
              <a:t>PN, MTM</a:t>
            </a:r>
          </a:p>
          <a:p>
            <a:pPr marL="914400" lvl="1" indent="-457200">
              <a:buFont typeface="+mj-lt"/>
              <a:buAutoNum type="arabicPeriod"/>
            </a:pPr>
            <a:r>
              <a:rPr lang="en-US" dirty="0" smtClean="0"/>
              <a:t>PA – sub divisions in PA</a:t>
            </a:r>
          </a:p>
          <a:p>
            <a:pPr marL="914400" lvl="1" indent="-457200">
              <a:buFont typeface="+mj-lt"/>
              <a:buAutoNum type="arabicPeriod"/>
            </a:pPr>
            <a:r>
              <a:rPr lang="en-US" dirty="0" smtClean="0"/>
              <a:t>Grouper Function</a:t>
            </a:r>
          </a:p>
          <a:p>
            <a:pPr lvl="1"/>
            <a:endParaRPr lang="en-US" dirty="0"/>
          </a:p>
        </p:txBody>
      </p:sp>
    </p:spTree>
    <p:extLst>
      <p:ext uri="{BB962C8B-B14F-4D97-AF65-F5344CB8AC3E}">
        <p14:creationId xmlns:p14="http://schemas.microsoft.com/office/powerpoint/2010/main" val="267340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Tracker Function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Needs to cover different processes</a:t>
            </a:r>
          </a:p>
          <a:p>
            <a:pPr lvl="1"/>
            <a:r>
              <a:rPr lang="en-US" dirty="0" smtClean="0"/>
              <a:t>Stop/</a:t>
            </a:r>
            <a:r>
              <a:rPr lang="en-US" dirty="0" err="1" smtClean="0"/>
              <a:t>Prestop</a:t>
            </a:r>
            <a:r>
              <a:rPr lang="en-US" dirty="0" smtClean="0"/>
              <a:t>, PA, Incident, etc.</a:t>
            </a:r>
          </a:p>
          <a:p>
            <a:r>
              <a:rPr lang="en-US" dirty="0" smtClean="0"/>
              <a:t>Needs to tie back to incident number</a:t>
            </a:r>
          </a:p>
          <a:p>
            <a:r>
              <a:rPr lang="en-US" dirty="0" smtClean="0"/>
              <a:t>Needs to contain action, action type (Corrective action, Preventative action, Containment, CRB Follow-up etc.), responsible person, date due, status, status date, results. </a:t>
            </a:r>
          </a:p>
          <a:p>
            <a:r>
              <a:rPr lang="en-US" dirty="0" smtClean="0"/>
              <a:t>Notifications to assigned responsible person + nag notes on action due, action late. Needs to include link to access action item from note. Ability to escalate manually</a:t>
            </a:r>
          </a:p>
          <a:p>
            <a:r>
              <a:rPr lang="en-US" dirty="0" smtClean="0"/>
              <a:t>Review of response by </a:t>
            </a:r>
            <a:r>
              <a:rPr lang="en-US" dirty="0"/>
              <a:t>SSC/CRB Chair/Incident </a:t>
            </a:r>
            <a:r>
              <a:rPr lang="en-US" dirty="0" smtClean="0"/>
              <a:t>Owner – approve or send back to action owner for additional action. Need ability to include comment by </a:t>
            </a:r>
            <a:r>
              <a:rPr lang="en-US" dirty="0"/>
              <a:t>SSC/CRB Chair/Incident </a:t>
            </a:r>
            <a:r>
              <a:rPr lang="en-US" dirty="0" smtClean="0"/>
              <a:t>Owner explaining why reopened. For PA process, explicit approval (press button to approve and must be done before closing PA). For others – implicit approval – no need to click button.</a:t>
            </a:r>
          </a:p>
          <a:p>
            <a:pPr lvl="1"/>
            <a:r>
              <a:rPr lang="en-US" dirty="0" smtClean="0"/>
              <a:t>For PA, owner cannot close item – only done by CRB team. For others, Owner can close but SSC/Incident owner has ability to reopen it.</a:t>
            </a:r>
          </a:p>
          <a:p>
            <a:r>
              <a:rPr lang="en-US" dirty="0" smtClean="0"/>
              <a:t>Ability to upload list of actions by spreadsheet</a:t>
            </a:r>
          </a:p>
          <a:p>
            <a:r>
              <a:rPr lang="en-US" dirty="0" smtClean="0"/>
              <a:t>Who can create – SSC for PS/S; Incident Owner for Incidents, PA </a:t>
            </a:r>
            <a:r>
              <a:rPr lang="en-US" dirty="0" err="1" smtClean="0"/>
              <a:t>prob</a:t>
            </a:r>
            <a:r>
              <a:rPr lang="en-US" dirty="0" smtClean="0"/>
              <a:t> owner for PA Process, CRB team for CRB Follow-up</a:t>
            </a:r>
            <a:endParaRPr lang="en-US" dirty="0"/>
          </a:p>
        </p:txBody>
      </p:sp>
    </p:spTree>
    <p:extLst>
      <p:ext uri="{BB962C8B-B14F-4D97-AF65-F5344CB8AC3E}">
        <p14:creationId xmlns:p14="http://schemas.microsoft.com/office/powerpoint/2010/main" val="346008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Function for TECH OP, QIR, CRB</a:t>
            </a:r>
            <a:endParaRPr lang="en-US" dirty="0"/>
          </a:p>
        </p:txBody>
      </p:sp>
      <p:sp>
        <p:nvSpPr>
          <p:cNvPr id="3" name="Content Placeholder 2"/>
          <p:cNvSpPr>
            <a:spLocks noGrp="1"/>
          </p:cNvSpPr>
          <p:nvPr>
            <p:ph idx="1"/>
          </p:nvPr>
        </p:nvSpPr>
        <p:spPr/>
        <p:txBody>
          <a:bodyPr/>
          <a:lstStyle/>
          <a:p>
            <a:r>
              <a:rPr lang="en-US" dirty="0" smtClean="0"/>
              <a:t>Click a button and tag the document to be part of agenda</a:t>
            </a:r>
          </a:p>
          <a:p>
            <a:pPr lvl="1"/>
            <a:r>
              <a:rPr lang="en-US" dirty="0" smtClean="0"/>
              <a:t>Tags to put it in special section (brand/data silo - Mfg for QIR, </a:t>
            </a:r>
            <a:r>
              <a:rPr lang="en-US" dirty="0" err="1" smtClean="0"/>
              <a:t>etc</a:t>
            </a:r>
            <a:r>
              <a:rPr lang="en-US" dirty="0" smtClean="0"/>
              <a:t>)</a:t>
            </a:r>
          </a:p>
          <a:p>
            <a:r>
              <a:rPr lang="en-US" dirty="0" smtClean="0"/>
              <a:t>Capture the data for that meeting</a:t>
            </a:r>
          </a:p>
          <a:p>
            <a:r>
              <a:rPr lang="en-US" dirty="0" smtClean="0"/>
              <a:t>Allow the data to be displayed for a selected date</a:t>
            </a:r>
          </a:p>
          <a:p>
            <a:pPr lvl="1"/>
            <a:r>
              <a:rPr lang="en-US" dirty="0" smtClean="0"/>
              <a:t>2 data elements for 2/1 and 2/8.</a:t>
            </a:r>
          </a:p>
          <a:p>
            <a:endParaRPr lang="en-US" dirty="0"/>
          </a:p>
        </p:txBody>
      </p:sp>
    </p:spTree>
    <p:extLst>
      <p:ext uri="{BB962C8B-B14F-4D97-AF65-F5344CB8AC3E}">
        <p14:creationId xmlns:p14="http://schemas.microsoft.com/office/powerpoint/2010/main" val="428646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Grouper Function</a:t>
            </a:r>
            <a:endParaRPr lang="en-US" dirty="0"/>
          </a:p>
        </p:txBody>
      </p:sp>
      <p:sp>
        <p:nvSpPr>
          <p:cNvPr id="3" name="Content Placeholder 2"/>
          <p:cNvSpPr>
            <a:spLocks noGrp="1"/>
          </p:cNvSpPr>
          <p:nvPr>
            <p:ph idx="1"/>
          </p:nvPr>
        </p:nvSpPr>
        <p:spPr/>
        <p:txBody>
          <a:bodyPr/>
          <a:lstStyle/>
          <a:p>
            <a:r>
              <a:rPr lang="en-US" dirty="0" smtClean="0"/>
              <a:t>Several items need to addressed by Grouper</a:t>
            </a:r>
          </a:p>
          <a:p>
            <a:pPr lvl="1"/>
            <a:r>
              <a:rPr lang="en-US" dirty="0" smtClean="0"/>
              <a:t>Link multiple QIR/Tech Ops dates to document and ability to display chosen data</a:t>
            </a:r>
          </a:p>
          <a:p>
            <a:pPr lvl="1"/>
            <a:r>
              <a:rPr lang="en-US" dirty="0" smtClean="0"/>
              <a:t>Link like incidents into a possible Stop/</a:t>
            </a:r>
            <a:r>
              <a:rPr lang="en-US" dirty="0" err="1" smtClean="0"/>
              <a:t>Prestop</a:t>
            </a:r>
            <a:r>
              <a:rPr lang="en-US" dirty="0" smtClean="0"/>
              <a:t> – join these into one document, master document controls the incident documents</a:t>
            </a:r>
          </a:p>
          <a:p>
            <a:pPr lvl="1"/>
            <a:r>
              <a:rPr lang="en-US" dirty="0" smtClean="0"/>
              <a:t>Link like PS/S into a Pervasive Issue – more like tagging to link like PS/S to each other</a:t>
            </a:r>
          </a:p>
          <a:p>
            <a:pPr lvl="1"/>
            <a:r>
              <a:rPr lang="en-US" dirty="0" smtClean="0"/>
              <a:t>Link tracker items to appropriate originating process/incident</a:t>
            </a:r>
          </a:p>
          <a:p>
            <a:pPr lvl="1"/>
            <a:r>
              <a:rPr lang="en-US" dirty="0" smtClean="0"/>
              <a:t>Attributes tied to the originating process point</a:t>
            </a:r>
          </a:p>
          <a:p>
            <a:pPr lvl="2"/>
            <a:r>
              <a:rPr lang="en-US" dirty="0" smtClean="0"/>
              <a:t>MTM A introduced at incident, MTM B introduced during PS/S</a:t>
            </a:r>
          </a:p>
        </p:txBody>
      </p:sp>
    </p:spTree>
    <p:extLst>
      <p:ext uri="{BB962C8B-B14F-4D97-AF65-F5344CB8AC3E}">
        <p14:creationId xmlns:p14="http://schemas.microsoft.com/office/powerpoint/2010/main" val="3168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3525" y="545996"/>
            <a:ext cx="8839200" cy="1987082"/>
          </a:xfrm>
          <a:prstGeom prst="rect">
            <a:avLst/>
          </a:prstGeom>
        </p:spPr>
        <p:txBody>
          <a:bodyPr wrap="square">
            <a:spAutoFit/>
          </a:bodyPr>
          <a:lstStyle/>
          <a:p>
            <a:pPr marL="266700" lvl="0" indent="-266700" fontAlgn="base">
              <a:lnSpc>
                <a:spcPct val="104000"/>
              </a:lnSpc>
              <a:spcBef>
                <a:spcPct val="20000"/>
              </a:spcBef>
              <a:spcAft>
                <a:spcPct val="0"/>
              </a:spcAft>
              <a:buClr>
                <a:schemeClr val="accent1"/>
              </a:buClr>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severity field rules</a:t>
            </a:r>
          </a:p>
          <a:p>
            <a:pPr marL="266700" lvl="0" indent="-266700" fontAlgn="base">
              <a:lnSpc>
                <a:spcPct val="104000"/>
              </a:lnSpc>
              <a:spcBef>
                <a:spcPct val="20000"/>
              </a:spcBef>
              <a:spcAft>
                <a:spcPct val="0"/>
              </a:spcAft>
              <a:buClr>
                <a:schemeClr val="accent1"/>
              </a:buClr>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 The default value for the severity should be "U" if no selection is made</a:t>
            </a:r>
          </a:p>
          <a:p>
            <a:pPr marL="266700" lvl="0" indent="-266700" fontAlgn="base">
              <a:lnSpc>
                <a:spcPct val="104000"/>
              </a:lnSpc>
              <a:spcBef>
                <a:spcPct val="20000"/>
              </a:spcBef>
              <a:spcAft>
                <a:spcPct val="0"/>
              </a:spcAft>
              <a:buClr>
                <a:schemeClr val="accent1"/>
              </a:buClr>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 Add a new value "P" to be used to indicate that the severity level is pending an evaluation.</a:t>
            </a:r>
          </a:p>
          <a:p>
            <a:pPr marL="266700" lvl="0" indent="-266700" fontAlgn="base">
              <a:lnSpc>
                <a:spcPct val="104000"/>
              </a:lnSpc>
              <a:spcBef>
                <a:spcPct val="20000"/>
              </a:spcBef>
              <a:spcAft>
                <a:spcPct val="0"/>
              </a:spcAft>
              <a:buClr>
                <a:schemeClr val="accent1"/>
              </a:buClr>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3) If "P" is selected, then open a text field called Pending Description (200 characters, text only). This field is mandatory if P is selected.</a:t>
            </a:r>
          </a:p>
        </p:txBody>
      </p:sp>
      <p:sp>
        <p:nvSpPr>
          <p:cNvPr id="3" name="TextBox 6"/>
          <p:cNvSpPr txBox="1">
            <a:spLocks noChangeArrowheads="1"/>
          </p:cNvSpPr>
          <p:nvPr/>
        </p:nvSpPr>
        <p:spPr bwMode="auto">
          <a:xfrm>
            <a:off x="633413" y="2976562"/>
            <a:ext cx="7667626"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a:r>
              <a:rPr lang="en-US" dirty="0" smtClean="0"/>
              <a:t>Change the Severity setting to follow the following logic</a:t>
            </a:r>
          </a:p>
          <a:p>
            <a:pPr marL="228600" indent="-228600">
              <a:buAutoNum type="arabicParenR"/>
            </a:pPr>
            <a:r>
              <a:rPr lang="en-US" dirty="0" smtClean="0"/>
              <a:t>If the form is set to STOP SHIP, then force the severity level to 1 and make the field non-editable</a:t>
            </a:r>
          </a:p>
          <a:p>
            <a:pPr marL="228600" indent="-228600">
              <a:buAutoNum type="arabicParenR"/>
            </a:pPr>
            <a:r>
              <a:rPr lang="en-US" dirty="0" smtClean="0"/>
              <a:t>If the form is set to </a:t>
            </a:r>
            <a:r>
              <a:rPr lang="en-US" dirty="0" err="1" smtClean="0"/>
              <a:t>Prestop</a:t>
            </a:r>
            <a:r>
              <a:rPr lang="en-US" dirty="0" smtClean="0"/>
              <a:t>, the Severity field is editable. If the value selected is 1, 2 or 3, set Field Impact to Y and Field Impact Severity to the same number as Severity. If Field Impact severity is set to 1, 2 or 3, then set the severity level to the same number. Both fields need to be in sync if either is set to 1, 2 or 3.</a:t>
            </a:r>
          </a:p>
          <a:p>
            <a:pPr marL="228600" indent="-228600">
              <a:buAutoNum type="arabicParenR"/>
            </a:pPr>
            <a:r>
              <a:rPr lang="en-US" dirty="0" smtClean="0"/>
              <a:t>If PA is launched, check severity. If severity is set to P or U, then do not allow PA document to be launched. Provide message that PA cannot be launched if Severity is  P or U.</a:t>
            </a:r>
          </a:p>
          <a:p>
            <a:pPr marL="228600" indent="-228600">
              <a:buAutoNum type="arabicParenR"/>
            </a:pPr>
            <a:r>
              <a:rPr lang="en-US" dirty="0" smtClean="0"/>
              <a:t>If main form is being closed, check Severity level – do not close if severity is P or U. Provide message that PA cannot be closed if Severity is set to P or U.</a:t>
            </a:r>
          </a:p>
        </p:txBody>
      </p:sp>
      <p:graphicFrame>
        <p:nvGraphicFramePr>
          <p:cNvPr id="4" name="Table 3"/>
          <p:cNvGraphicFramePr>
            <a:graphicFrameLocks noGrp="1"/>
          </p:cNvGraphicFramePr>
          <p:nvPr>
            <p:extLst>
              <p:ext uri="{D42A27DB-BD31-4B8C-83A1-F6EECF244321}">
                <p14:modId xmlns:p14="http://schemas.microsoft.com/office/powerpoint/2010/main" val="732216465"/>
              </p:ext>
            </p:extLst>
          </p:nvPr>
        </p:nvGraphicFramePr>
        <p:xfrm>
          <a:off x="8918178" y="3150230"/>
          <a:ext cx="2909093" cy="2590800"/>
        </p:xfrm>
        <a:graphic>
          <a:graphicData uri="http://schemas.openxmlformats.org/drawingml/2006/table">
            <a:tbl>
              <a:tblPr firstRow="1" bandRow="1">
                <a:tableStyleId>{5C22544A-7EE6-4342-B048-85BDC9FD1C3A}</a:tableStyleId>
              </a:tblPr>
              <a:tblGrid>
                <a:gridCol w="927893"/>
                <a:gridCol w="762000"/>
                <a:gridCol w="1219200"/>
              </a:tblGrid>
              <a:tr h="237931">
                <a:tc>
                  <a:txBody>
                    <a:bodyPr/>
                    <a:lstStyle/>
                    <a:p>
                      <a:pPr algn="ctr"/>
                      <a:r>
                        <a:rPr lang="en-US" sz="1400" dirty="0" smtClean="0"/>
                        <a:t>Severity</a:t>
                      </a:r>
                      <a:endParaRPr lang="en-US" sz="1400" dirty="0"/>
                    </a:p>
                  </a:txBody>
                  <a:tcPr/>
                </a:tc>
                <a:tc>
                  <a:txBody>
                    <a:bodyPr/>
                    <a:lstStyle/>
                    <a:p>
                      <a:pPr algn="ctr"/>
                      <a:r>
                        <a:rPr lang="en-US" sz="1400" dirty="0" smtClean="0"/>
                        <a:t>Field Impact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Field Impact Severity</a:t>
                      </a:r>
                      <a:endParaRPr lang="en-US" sz="1400" dirty="0"/>
                    </a:p>
                  </a:txBody>
                  <a:tcPr/>
                </a:tc>
              </a:tr>
              <a:tr h="170284">
                <a:tc>
                  <a:txBody>
                    <a:bodyPr/>
                    <a:lstStyle/>
                    <a:p>
                      <a:pPr algn="ctr"/>
                      <a:r>
                        <a:rPr lang="en-US" sz="1100" dirty="0" smtClean="0"/>
                        <a:t>1</a:t>
                      </a:r>
                      <a:endParaRPr lang="en-US" sz="1100" dirty="0"/>
                    </a:p>
                  </a:txBody>
                  <a:tcPr/>
                </a:tc>
                <a:tc>
                  <a:txBody>
                    <a:bodyPr/>
                    <a:lstStyle/>
                    <a:p>
                      <a:pPr algn="ctr"/>
                      <a:r>
                        <a:rPr lang="en-US" sz="1100" dirty="0" smtClean="0"/>
                        <a:t>Y</a:t>
                      </a:r>
                      <a:endParaRPr lang="en-US" sz="1100" dirty="0"/>
                    </a:p>
                  </a:txBody>
                  <a:tcPr/>
                </a:tc>
                <a:tc>
                  <a:txBody>
                    <a:bodyPr/>
                    <a:lstStyle/>
                    <a:p>
                      <a:pPr algn="ctr"/>
                      <a:r>
                        <a:rPr lang="en-US" sz="1100" dirty="0" smtClean="0"/>
                        <a:t>1</a:t>
                      </a:r>
                      <a:endParaRPr lang="en-US" sz="1100" dirty="0"/>
                    </a:p>
                  </a:txBody>
                  <a:tcPr/>
                </a:tc>
              </a:tr>
              <a:tr h="170284">
                <a:tc>
                  <a:txBody>
                    <a:bodyPr/>
                    <a:lstStyle/>
                    <a:p>
                      <a:pPr algn="ctr"/>
                      <a:r>
                        <a:rPr lang="en-US" sz="1100" dirty="0" smtClean="0"/>
                        <a:t>2</a:t>
                      </a:r>
                      <a:endParaRPr lang="en-US" sz="1100" dirty="0"/>
                    </a:p>
                  </a:txBody>
                  <a:tcPr/>
                </a:tc>
                <a:tc>
                  <a:txBody>
                    <a:bodyPr/>
                    <a:lstStyle/>
                    <a:p>
                      <a:pPr algn="ctr"/>
                      <a:r>
                        <a:rPr lang="en-US" sz="1100" dirty="0" smtClean="0"/>
                        <a:t>Y</a:t>
                      </a:r>
                      <a:endParaRPr lang="en-US" sz="1100" dirty="0"/>
                    </a:p>
                  </a:txBody>
                  <a:tcPr/>
                </a:tc>
                <a:tc>
                  <a:txBody>
                    <a:bodyPr/>
                    <a:lstStyle/>
                    <a:p>
                      <a:pPr algn="ctr"/>
                      <a:r>
                        <a:rPr lang="en-US" sz="1100" dirty="0" smtClean="0"/>
                        <a:t>2</a:t>
                      </a:r>
                      <a:endParaRPr lang="en-US" sz="1100" dirty="0"/>
                    </a:p>
                  </a:txBody>
                  <a:tcPr/>
                </a:tc>
              </a:tr>
              <a:tr h="170284">
                <a:tc>
                  <a:txBody>
                    <a:bodyPr/>
                    <a:lstStyle/>
                    <a:p>
                      <a:pPr algn="ctr"/>
                      <a:r>
                        <a:rPr lang="en-US" sz="1100" dirty="0" smtClean="0"/>
                        <a:t>3</a:t>
                      </a:r>
                      <a:endParaRPr lang="en-US" sz="1100" dirty="0"/>
                    </a:p>
                  </a:txBody>
                  <a:tcPr/>
                </a:tc>
                <a:tc>
                  <a:txBody>
                    <a:bodyPr/>
                    <a:lstStyle/>
                    <a:p>
                      <a:pPr algn="ctr"/>
                      <a:r>
                        <a:rPr lang="en-US" sz="1100" dirty="0" smtClean="0"/>
                        <a:t>Y</a:t>
                      </a:r>
                      <a:endParaRPr lang="en-US" sz="1100" dirty="0"/>
                    </a:p>
                  </a:txBody>
                  <a:tcPr/>
                </a:tc>
                <a:tc>
                  <a:txBody>
                    <a:bodyPr/>
                    <a:lstStyle/>
                    <a:p>
                      <a:pPr algn="ctr"/>
                      <a:r>
                        <a:rPr lang="en-US" sz="1100" dirty="0" smtClean="0"/>
                        <a:t>3</a:t>
                      </a:r>
                      <a:endParaRPr lang="en-US" sz="1100" dirty="0"/>
                    </a:p>
                  </a:txBody>
                  <a:tcPr/>
                </a:tc>
              </a:tr>
              <a:tr h="170284">
                <a:tc>
                  <a:txBody>
                    <a:bodyPr/>
                    <a:lstStyle/>
                    <a:p>
                      <a:pPr algn="ctr"/>
                      <a:r>
                        <a:rPr lang="en-US" sz="1100" dirty="0" smtClean="0"/>
                        <a:t>4</a:t>
                      </a:r>
                      <a:endParaRPr lang="en-US" sz="1100" dirty="0"/>
                    </a:p>
                  </a:txBody>
                  <a:tcPr/>
                </a:tc>
                <a:tc>
                  <a:txBody>
                    <a:bodyPr/>
                    <a:lstStyle/>
                    <a:p>
                      <a:pPr algn="ctr"/>
                      <a:r>
                        <a:rPr lang="en-US" sz="1100" dirty="0" smtClean="0"/>
                        <a:t>N</a:t>
                      </a:r>
                      <a:endParaRPr lang="en-US" sz="1100" dirty="0"/>
                    </a:p>
                  </a:txBody>
                  <a:tcPr/>
                </a:tc>
                <a:tc>
                  <a:txBody>
                    <a:bodyPr/>
                    <a:lstStyle/>
                    <a:p>
                      <a:pPr algn="ctr"/>
                      <a:endParaRPr lang="en-US" sz="1100" dirty="0"/>
                    </a:p>
                  </a:txBody>
                  <a:tcPr/>
                </a:tc>
              </a:tr>
              <a:tr h="170284">
                <a:tc>
                  <a:txBody>
                    <a:bodyPr/>
                    <a:lstStyle/>
                    <a:p>
                      <a:pPr algn="ctr"/>
                      <a:r>
                        <a:rPr lang="en-US" sz="1100" dirty="0" smtClean="0"/>
                        <a:t>5</a:t>
                      </a:r>
                      <a:endParaRPr lang="en-US" sz="1100" dirty="0"/>
                    </a:p>
                  </a:txBody>
                  <a:tcPr/>
                </a:tc>
                <a:tc>
                  <a:txBody>
                    <a:bodyPr/>
                    <a:lstStyle/>
                    <a:p>
                      <a:pPr algn="ctr"/>
                      <a:r>
                        <a:rPr lang="en-US" sz="1100" dirty="0" smtClean="0"/>
                        <a:t>N</a:t>
                      </a:r>
                      <a:endParaRPr lang="en-US" sz="1100" dirty="0"/>
                    </a:p>
                  </a:txBody>
                  <a:tcPr/>
                </a:tc>
                <a:tc>
                  <a:txBody>
                    <a:bodyPr/>
                    <a:lstStyle/>
                    <a:p>
                      <a:pPr algn="ctr"/>
                      <a:endParaRPr lang="en-US" sz="1100" dirty="0"/>
                    </a:p>
                  </a:txBody>
                  <a:tcPr/>
                </a:tc>
              </a:tr>
              <a:tr h="170284">
                <a:tc>
                  <a:txBody>
                    <a:bodyPr/>
                    <a:lstStyle/>
                    <a:p>
                      <a:pPr algn="ctr"/>
                      <a:r>
                        <a:rPr lang="en-US" sz="1100" dirty="0" smtClean="0"/>
                        <a:t>0</a:t>
                      </a:r>
                      <a:endParaRPr lang="en-US" sz="1100" dirty="0"/>
                    </a:p>
                  </a:txBody>
                  <a:tcPr/>
                </a:tc>
                <a:tc>
                  <a:txBody>
                    <a:bodyPr/>
                    <a:lstStyle/>
                    <a:p>
                      <a:pPr algn="ctr"/>
                      <a:r>
                        <a:rPr lang="en-US" sz="1100" dirty="0" smtClean="0"/>
                        <a:t>N</a:t>
                      </a:r>
                      <a:endParaRPr lang="en-US" sz="1100" dirty="0"/>
                    </a:p>
                  </a:txBody>
                  <a:tcPr/>
                </a:tc>
                <a:tc>
                  <a:txBody>
                    <a:bodyPr/>
                    <a:lstStyle/>
                    <a:p>
                      <a:pPr algn="ctr"/>
                      <a:endParaRPr lang="en-US" sz="1100" dirty="0"/>
                    </a:p>
                  </a:txBody>
                  <a:tcPr/>
                </a:tc>
              </a:tr>
              <a:tr h="170284">
                <a:tc>
                  <a:txBody>
                    <a:bodyPr/>
                    <a:lstStyle/>
                    <a:p>
                      <a:pPr algn="ctr"/>
                      <a:r>
                        <a:rPr lang="en-US" sz="1100" dirty="0" smtClean="0"/>
                        <a:t>P</a:t>
                      </a:r>
                      <a:endParaRPr lang="en-US" sz="1100" dirty="0"/>
                    </a:p>
                  </a:txBody>
                  <a:tcPr/>
                </a:tc>
                <a:tc>
                  <a:txBody>
                    <a:bodyPr/>
                    <a:lstStyle/>
                    <a:p>
                      <a:pPr algn="ctr"/>
                      <a:r>
                        <a:rPr lang="en-US" sz="1100" dirty="0" smtClean="0"/>
                        <a:t>N</a:t>
                      </a:r>
                      <a:endParaRPr lang="en-US" sz="1100" dirty="0"/>
                    </a:p>
                  </a:txBody>
                  <a:tcPr/>
                </a:tc>
                <a:tc>
                  <a:txBody>
                    <a:bodyPr/>
                    <a:lstStyle/>
                    <a:p>
                      <a:pPr algn="ctr"/>
                      <a:endParaRPr lang="en-US" sz="1100" dirty="0"/>
                    </a:p>
                  </a:txBody>
                  <a:tcPr/>
                </a:tc>
              </a:tr>
              <a:tr h="170284">
                <a:tc>
                  <a:txBody>
                    <a:bodyPr/>
                    <a:lstStyle/>
                    <a:p>
                      <a:pPr algn="ctr"/>
                      <a:r>
                        <a:rPr lang="en-US" sz="1100" dirty="0" smtClean="0"/>
                        <a:t>U</a:t>
                      </a:r>
                      <a:endParaRPr lang="en-US" sz="1100" dirty="0"/>
                    </a:p>
                  </a:txBody>
                  <a:tcPr/>
                </a:tc>
                <a:tc>
                  <a:txBody>
                    <a:bodyPr/>
                    <a:lstStyle/>
                    <a:p>
                      <a:pPr algn="ctr"/>
                      <a:r>
                        <a:rPr lang="en-US" sz="1100" dirty="0" smtClean="0"/>
                        <a:t>N</a:t>
                      </a:r>
                      <a:endParaRPr lang="en-US" sz="1100" dirty="0"/>
                    </a:p>
                  </a:txBody>
                  <a:tcPr/>
                </a:tc>
                <a:tc>
                  <a:txBody>
                    <a:bodyPr/>
                    <a:lstStyle/>
                    <a:p>
                      <a:pPr algn="ctr"/>
                      <a:endParaRPr lang="en-US" sz="1100" dirty="0"/>
                    </a:p>
                  </a:txBody>
                  <a:tcPr/>
                </a:tc>
              </a:tr>
            </a:tbl>
          </a:graphicData>
        </a:graphic>
      </p:graphicFrame>
    </p:spTree>
    <p:extLst>
      <p:ext uri="{BB962C8B-B14F-4D97-AF65-F5344CB8AC3E}">
        <p14:creationId xmlns:p14="http://schemas.microsoft.com/office/powerpoint/2010/main" val="214608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19114" y="136356"/>
            <a:ext cx="10839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28600" indent="-228600">
              <a:buAutoNum type="arabicParenR"/>
            </a:pPr>
            <a:r>
              <a:rPr lang="en-US" dirty="0" smtClean="0"/>
              <a:t>When a New Document is created,  have a pop up window with the Message: “Is this an </a:t>
            </a:r>
            <a:r>
              <a:rPr lang="en-US" dirty="0"/>
              <a:t>a</a:t>
            </a:r>
            <a:r>
              <a:rPr lang="en-US" dirty="0" smtClean="0"/>
              <a:t>nti-smoke incident?” with a Yes/No Choice.</a:t>
            </a:r>
          </a:p>
          <a:p>
            <a:pPr marL="228600" indent="-228600">
              <a:buAutoNum type="arabicParenR"/>
            </a:pPr>
            <a:r>
              <a:rPr lang="en-US" dirty="0" smtClean="0"/>
              <a:t>If No, then close the dialog box, do not allow 0 to be chosen as a severity and continue with the current logic from CR 76.</a:t>
            </a:r>
          </a:p>
          <a:p>
            <a:pPr marL="228600" indent="-228600">
              <a:buAutoNum type="arabicParenR"/>
            </a:pPr>
            <a:r>
              <a:rPr lang="en-US" dirty="0" smtClean="0"/>
              <a:t>If yes, do the following</a:t>
            </a:r>
          </a:p>
          <a:p>
            <a:pPr marL="685800" lvl="1" indent="-228600">
              <a:buAutoNum type="arabicParenR"/>
            </a:pPr>
            <a:r>
              <a:rPr lang="en-US" dirty="0" smtClean="0"/>
              <a:t>If this is a Stop form, set the severity to Zero and do not allow it to be edited. Make sure the logic between Field Severity and Severity to be decoupled. This means the logic that forces all Stops to Severity 1 needs to be changed.  If </a:t>
            </a:r>
            <a:r>
              <a:rPr lang="en-US" dirty="0" err="1" smtClean="0"/>
              <a:t>Servity</a:t>
            </a:r>
            <a:r>
              <a:rPr lang="en-US" dirty="0" smtClean="0"/>
              <a:t> zero chosen, set Severity to Zero. Otherwise set Severity to 1.</a:t>
            </a:r>
          </a:p>
          <a:p>
            <a:pPr marL="685800" lvl="1" indent="-228600">
              <a:buAutoNum type="arabicParenR"/>
            </a:pPr>
            <a:r>
              <a:rPr lang="en-US" dirty="0" smtClean="0"/>
              <a:t>If </a:t>
            </a:r>
            <a:r>
              <a:rPr lang="en-US" dirty="0" err="1" smtClean="0"/>
              <a:t>Prestop</a:t>
            </a:r>
            <a:r>
              <a:rPr lang="en-US" dirty="0" smtClean="0"/>
              <a:t> or tracking, force severity to zero, make the severity non-editable and decouple the logic between Severity or Field Severity.</a:t>
            </a:r>
            <a:endParaRPr lang="en-US" dirty="0"/>
          </a:p>
        </p:txBody>
      </p:sp>
      <p:pic>
        <p:nvPicPr>
          <p:cNvPr id="3" name="Picture 2"/>
          <p:cNvPicPr>
            <a:picLocks noChangeAspect="1"/>
          </p:cNvPicPr>
          <p:nvPr/>
        </p:nvPicPr>
        <p:blipFill>
          <a:blip r:embed="rId2"/>
          <a:stretch>
            <a:fillRect/>
          </a:stretch>
        </p:blipFill>
        <p:spPr>
          <a:xfrm>
            <a:off x="2746556" y="2998678"/>
            <a:ext cx="7002949" cy="3597143"/>
          </a:xfrm>
          <a:prstGeom prst="rect">
            <a:avLst/>
          </a:prstGeom>
        </p:spPr>
      </p:pic>
    </p:spTree>
    <p:extLst>
      <p:ext uri="{BB962C8B-B14F-4D97-AF65-F5344CB8AC3E}">
        <p14:creationId xmlns:p14="http://schemas.microsoft.com/office/powerpoint/2010/main" val="373588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1399" y="193401"/>
            <a:ext cx="6246895" cy="6230236"/>
          </a:xfrm>
          <a:prstGeom prst="rect">
            <a:avLst/>
          </a:prstGeom>
        </p:spPr>
      </p:pic>
      <p:sp>
        <p:nvSpPr>
          <p:cNvPr id="3" name="TextBox 2"/>
          <p:cNvSpPr txBox="1"/>
          <p:nvPr/>
        </p:nvSpPr>
        <p:spPr>
          <a:xfrm>
            <a:off x="405097" y="2302438"/>
            <a:ext cx="1793665" cy="646331"/>
          </a:xfrm>
          <a:prstGeom prst="rect">
            <a:avLst/>
          </a:prstGeom>
          <a:noFill/>
        </p:spPr>
        <p:txBody>
          <a:bodyPr wrap="square" rtlCol="0">
            <a:spAutoFit/>
          </a:bodyPr>
          <a:lstStyle/>
          <a:p>
            <a:r>
              <a:rPr lang="en-US" dirty="0" smtClean="0"/>
              <a:t>Convert to action tracker</a:t>
            </a:r>
            <a:endParaRPr lang="en-US" dirty="0"/>
          </a:p>
        </p:txBody>
      </p:sp>
      <p:sp>
        <p:nvSpPr>
          <p:cNvPr id="4" name="Flowchart: Process 3"/>
          <p:cNvSpPr/>
          <p:nvPr/>
        </p:nvSpPr>
        <p:spPr>
          <a:xfrm>
            <a:off x="2410549" y="1385896"/>
            <a:ext cx="6033364" cy="2800342"/>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1301930" y="2022896"/>
            <a:ext cx="1184095" cy="27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5097" y="5160027"/>
            <a:ext cx="1485663" cy="369332"/>
          </a:xfrm>
          <a:prstGeom prst="rect">
            <a:avLst/>
          </a:prstGeom>
          <a:noFill/>
        </p:spPr>
        <p:txBody>
          <a:bodyPr wrap="none" rtlCol="0">
            <a:spAutoFit/>
          </a:bodyPr>
          <a:lstStyle/>
          <a:p>
            <a:r>
              <a:rPr lang="en-US" dirty="0" smtClean="0"/>
              <a:t>Not Required </a:t>
            </a:r>
            <a:endParaRPr lang="en-US" dirty="0"/>
          </a:p>
        </p:txBody>
      </p:sp>
      <p:sp>
        <p:nvSpPr>
          <p:cNvPr id="8" name="Flowchart: Process 7"/>
          <p:cNvSpPr/>
          <p:nvPr/>
        </p:nvSpPr>
        <p:spPr>
          <a:xfrm>
            <a:off x="2198762" y="4243483"/>
            <a:ext cx="5445051" cy="177224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a:stCxn id="7" idx="0"/>
          </p:cNvCxnSpPr>
          <p:nvPr/>
        </p:nvCxnSpPr>
        <p:spPr>
          <a:xfrm flipV="1">
            <a:off x="1147929" y="4889814"/>
            <a:ext cx="1050833" cy="2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ocess 10"/>
          <p:cNvSpPr/>
          <p:nvPr/>
        </p:nvSpPr>
        <p:spPr>
          <a:xfrm>
            <a:off x="1890760" y="6129338"/>
            <a:ext cx="7238953" cy="47148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44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4571" y="805190"/>
            <a:ext cx="7142857" cy="5247619"/>
          </a:xfrm>
          <a:prstGeom prst="rect">
            <a:avLst/>
          </a:prstGeom>
        </p:spPr>
      </p:pic>
      <p:sp>
        <p:nvSpPr>
          <p:cNvPr id="3" name="TextBox 2"/>
          <p:cNvSpPr txBox="1"/>
          <p:nvPr/>
        </p:nvSpPr>
        <p:spPr>
          <a:xfrm>
            <a:off x="676560" y="6260075"/>
            <a:ext cx="3759619" cy="369332"/>
          </a:xfrm>
          <a:prstGeom prst="rect">
            <a:avLst/>
          </a:prstGeom>
          <a:noFill/>
        </p:spPr>
        <p:txBody>
          <a:bodyPr wrap="none" rtlCol="0">
            <a:spAutoFit/>
          </a:bodyPr>
          <a:lstStyle/>
          <a:p>
            <a:r>
              <a:rPr lang="en-US" dirty="0" smtClean="0"/>
              <a:t>Not Required on Stop form – only CRB</a:t>
            </a:r>
            <a:endParaRPr lang="en-US" dirty="0"/>
          </a:p>
        </p:txBody>
      </p:sp>
      <p:sp>
        <p:nvSpPr>
          <p:cNvPr id="4" name="Flowchart: Process 3"/>
          <p:cNvSpPr/>
          <p:nvPr/>
        </p:nvSpPr>
        <p:spPr>
          <a:xfrm>
            <a:off x="2470225" y="5343532"/>
            <a:ext cx="1944617" cy="637000"/>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2556370" y="5980532"/>
            <a:ext cx="201118" cy="27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733" y="1205873"/>
            <a:ext cx="2342168" cy="3139321"/>
          </a:xfrm>
          <a:prstGeom prst="rect">
            <a:avLst/>
          </a:prstGeom>
          <a:noFill/>
        </p:spPr>
        <p:txBody>
          <a:bodyPr wrap="square" rtlCol="0">
            <a:spAutoFit/>
          </a:bodyPr>
          <a:lstStyle/>
          <a:p>
            <a:r>
              <a:rPr lang="en-US" dirty="0" smtClean="0"/>
              <a:t>New Function, Capture meeting minutes, including date and store it in table. In form, display the latest minutes, option to view other meeting minutes. Button to push latest meeting minutes to team members</a:t>
            </a:r>
            <a:endParaRPr lang="en-US" dirty="0"/>
          </a:p>
        </p:txBody>
      </p:sp>
      <p:sp>
        <p:nvSpPr>
          <p:cNvPr id="8" name="Flowchart: Process 7"/>
          <p:cNvSpPr/>
          <p:nvPr/>
        </p:nvSpPr>
        <p:spPr>
          <a:xfrm>
            <a:off x="2465457" y="805190"/>
            <a:ext cx="1944617" cy="770015"/>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p:nvPr/>
        </p:nvCxnSpPr>
        <p:spPr>
          <a:xfrm flipV="1">
            <a:off x="2234782" y="962469"/>
            <a:ext cx="201118" cy="27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30156" y="2053964"/>
            <a:ext cx="2602251" cy="369332"/>
          </a:xfrm>
          <a:prstGeom prst="rect">
            <a:avLst/>
          </a:prstGeom>
          <a:noFill/>
        </p:spPr>
        <p:txBody>
          <a:bodyPr wrap="none" rtlCol="0">
            <a:spAutoFit/>
          </a:bodyPr>
          <a:lstStyle/>
          <a:p>
            <a:r>
              <a:rPr lang="en-US" dirty="0" smtClean="0"/>
              <a:t>Move to Mfg Impact page</a:t>
            </a:r>
            <a:endParaRPr lang="en-US" dirty="0"/>
          </a:p>
        </p:txBody>
      </p:sp>
      <p:sp>
        <p:nvSpPr>
          <p:cNvPr id="11" name="Flowchart: Process 10"/>
          <p:cNvSpPr/>
          <p:nvPr/>
        </p:nvSpPr>
        <p:spPr>
          <a:xfrm>
            <a:off x="2524571" y="1782471"/>
            <a:ext cx="1944617" cy="966968"/>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a:stCxn id="10" idx="1"/>
          </p:cNvCxnSpPr>
          <p:nvPr/>
        </p:nvCxnSpPr>
        <p:spPr>
          <a:xfrm flipH="1" flipV="1">
            <a:off x="4557859" y="1914526"/>
            <a:ext cx="672297" cy="324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35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229" y="2314575"/>
            <a:ext cx="11963625" cy="2171700"/>
          </a:xfrm>
          <a:prstGeom prst="rect">
            <a:avLst/>
          </a:prstGeom>
        </p:spPr>
      </p:pic>
      <p:sp>
        <p:nvSpPr>
          <p:cNvPr id="3" name="TextBox 2"/>
          <p:cNvSpPr txBox="1"/>
          <p:nvPr/>
        </p:nvSpPr>
        <p:spPr>
          <a:xfrm>
            <a:off x="2262468" y="5388531"/>
            <a:ext cx="1432765" cy="369332"/>
          </a:xfrm>
          <a:prstGeom prst="rect">
            <a:avLst/>
          </a:prstGeom>
          <a:noFill/>
        </p:spPr>
        <p:txBody>
          <a:bodyPr wrap="none" rtlCol="0">
            <a:spAutoFit/>
          </a:bodyPr>
          <a:lstStyle/>
          <a:p>
            <a:r>
              <a:rPr lang="en-US" dirty="0" smtClean="0"/>
              <a:t>Not Required</a:t>
            </a:r>
            <a:endParaRPr lang="en-US" dirty="0"/>
          </a:p>
        </p:txBody>
      </p:sp>
      <p:sp>
        <p:nvSpPr>
          <p:cNvPr id="4" name="Flowchart: Process 3"/>
          <p:cNvSpPr/>
          <p:nvPr/>
        </p:nvSpPr>
        <p:spPr>
          <a:xfrm>
            <a:off x="100013" y="2757487"/>
            <a:ext cx="11387138" cy="1728788"/>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2978851" y="4486275"/>
            <a:ext cx="864487" cy="90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5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857626" y="1743180"/>
            <a:ext cx="3824162" cy="3223222"/>
          </a:xfrm>
          <a:prstGeom prst="rect">
            <a:avLst/>
          </a:prstGeom>
        </p:spPr>
      </p:pic>
    </p:spTree>
    <p:extLst>
      <p:ext uri="{BB962C8B-B14F-4D97-AF65-F5344CB8AC3E}">
        <p14:creationId xmlns:p14="http://schemas.microsoft.com/office/powerpoint/2010/main" val="310924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4563" y="594324"/>
            <a:ext cx="8186304" cy="5010874"/>
          </a:xfrm>
          <a:prstGeom prst="rect">
            <a:avLst/>
          </a:prstGeom>
        </p:spPr>
      </p:pic>
    </p:spTree>
    <p:extLst>
      <p:ext uri="{BB962C8B-B14F-4D97-AF65-F5344CB8AC3E}">
        <p14:creationId xmlns:p14="http://schemas.microsoft.com/office/powerpoint/2010/main" val="319022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1296</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Phase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PN Selection</vt:lpstr>
      <vt:lpstr>PA Form</vt:lpstr>
      <vt:lpstr>PowerPoint Presentation</vt:lpstr>
      <vt:lpstr>PowerPoint Presentation</vt:lpstr>
      <vt:lpstr>PowerPoint Presentation</vt:lpstr>
      <vt:lpstr>PowerPoint Presentation</vt:lpstr>
      <vt:lpstr>PowerPoint Presentation</vt:lpstr>
      <vt:lpstr>Next Steps</vt:lpstr>
      <vt:lpstr>Focus Sections for Stop Ship portion of QIT</vt:lpstr>
      <vt:lpstr>Tracker Function</vt:lpstr>
      <vt:lpstr>Agenda Function for TECH OP, QIR, CRB</vt:lpstr>
      <vt:lpstr>Grouper Function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 Zulpa</dc:creator>
  <cp:lastModifiedBy>Paul A Zulpa</cp:lastModifiedBy>
  <cp:revision>28</cp:revision>
  <dcterms:created xsi:type="dcterms:W3CDTF">2017-02-24T07:03:35Z</dcterms:created>
  <dcterms:modified xsi:type="dcterms:W3CDTF">2017-02-25T08:31:16Z</dcterms:modified>
</cp:coreProperties>
</file>