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83" r:id="rId2"/>
    <p:sldId id="314" r:id="rId3"/>
    <p:sldId id="349" r:id="rId4"/>
    <p:sldId id="312" r:id="rId5"/>
    <p:sldId id="308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2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0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FF0000"/>
    <a:srgbClr val="0033CC"/>
    <a:srgbClr val="660033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1" autoAdjust="0"/>
    <p:restoredTop sz="50000" autoAdjust="0"/>
  </p:normalViewPr>
  <p:slideViewPr>
    <p:cSldViewPr snapToGrid="0" snapToObjects="1">
      <p:cViewPr varScale="1">
        <p:scale>
          <a:sx n="80" d="100"/>
          <a:sy n="80" d="100"/>
        </p:scale>
        <p:origin x="454" y="38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 snapToObjects="1">
      <p:cViewPr varScale="1">
        <p:scale>
          <a:sx n="54" d="100"/>
          <a:sy n="54" d="100"/>
        </p:scale>
        <p:origin x="-1866" y="-78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15D0D9-36D7-CB46-B057-34F8158C9C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19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3425" y="4560888"/>
            <a:ext cx="58483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2E95F4-941B-1A49-87D5-9A0280E7C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56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930DF-964C-A24E-B6D8-4A9176FCA281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 w="12700" cap="flat"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7449" tIns="48726" rIns="97449" bIns="48726"/>
          <a:lstStyle/>
          <a:p>
            <a:pPr eaLnBrk="1" hangingPunct="1">
              <a:defRPr/>
            </a:pPr>
            <a:endParaRPr lang="zh-CN" altLang="en-US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F30741-901D-1B46-9C49-8990D24CD72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9012" cy="3598863"/>
          </a:xfrm>
          <a:ln w="12700" cap="flat"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ln/>
        </p:spPr>
        <p:txBody>
          <a:bodyPr lIns="95826" tIns="47102" rIns="95826" bIns="47102"/>
          <a:lstStyle/>
          <a:p>
            <a:pPr eaLnBrk="1" hangingPunct="1">
              <a:defRPr/>
            </a:pPr>
            <a:endParaRPr lang="zh-CN" altLang="en-US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06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27B901-74DA-FA4E-A3B4-C5B2990AA94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9012" cy="3598863"/>
          </a:xfrm>
          <a:ln w="12700" cap="flat"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ln/>
        </p:spPr>
        <p:txBody>
          <a:bodyPr lIns="95826" tIns="47102" rIns="95826" bIns="47102"/>
          <a:lstStyle/>
          <a:p>
            <a:pPr eaLnBrk="1" hangingPunct="1">
              <a:defRPr/>
            </a:pPr>
            <a:endParaRPr lang="zh-CN" altLang="en-US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38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5A4D7-FD07-2448-8F1F-BB09C6C45BA6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9012" cy="3598863"/>
          </a:xfrm>
          <a:ln w="12700" cap="flat"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ln/>
        </p:spPr>
        <p:txBody>
          <a:bodyPr lIns="95826" tIns="47102" rIns="95826" bIns="47102"/>
          <a:lstStyle/>
          <a:p>
            <a:pPr eaLnBrk="1" hangingPunct="1">
              <a:defRPr/>
            </a:pPr>
            <a:endParaRPr lang="zh-CN" altLang="en-US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498-5507-B44F-9F4F-B5DEFFABEE6A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9012" cy="3598863"/>
          </a:xfrm>
          <a:ln w="12700" cap="flat"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ln/>
        </p:spPr>
        <p:txBody>
          <a:bodyPr lIns="95826" tIns="47102" rIns="95826" bIns="47102"/>
          <a:lstStyle/>
          <a:p>
            <a:pPr eaLnBrk="1" hangingPunct="1">
              <a:defRPr/>
            </a:pPr>
            <a:endParaRPr lang="zh-CN" altLang="en-US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38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0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161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117" descr="ibm_white_logo_300dp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>
            <a:fillRect/>
          </a:stretch>
        </p:blipFill>
        <p:spPr bwMode="invGray">
          <a:xfrm>
            <a:off x="7524750" y="687388"/>
            <a:ext cx="100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8"/>
          <p:cNvSpPr>
            <a:spLocks noChangeArrowheads="1"/>
          </p:cNvSpPr>
          <p:nvPr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8000"/>
              </a:lnSpc>
              <a:spcBef>
                <a:spcPct val="20000"/>
              </a:spcBef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Text Box 142"/>
          <p:cNvSpPr txBox="1">
            <a:spLocks noChangeArrowheads="1"/>
          </p:cNvSpPr>
          <p:nvPr/>
        </p:nvSpPr>
        <p:spPr bwMode="auto">
          <a:xfrm>
            <a:off x="-2335213" y="4203700"/>
            <a:ext cx="215900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rgbClr val="CCFF99"/>
                </a:solidFill>
              </a:rPr>
              <a:t>Presentation subtitle: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20pt Arial Regular,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teal R045 | G182 | B179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Recommended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maximum length: 2 lines</a:t>
            </a:r>
          </a:p>
        </p:txBody>
      </p:sp>
      <p:sp>
        <p:nvSpPr>
          <p:cNvPr id="9" name="Text Box 143"/>
          <p:cNvSpPr txBox="1">
            <a:spLocks noChangeArrowheads="1"/>
          </p:cNvSpPr>
          <p:nvPr/>
        </p:nvSpPr>
        <p:spPr bwMode="auto">
          <a:xfrm>
            <a:off x="2162175" y="7067550"/>
            <a:ext cx="46910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Confidentiality/date line: 13pt Arial Regular, white</a:t>
            </a:r>
            <a:br>
              <a:rPr lang="en-US" altLang="en-US" sz="1200"/>
            </a:br>
            <a:r>
              <a:rPr lang="en-US" altLang="en-US" sz="1200"/>
              <a:t>Maximum length: 1 line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Information separated by vertical strokes,</a:t>
            </a:r>
            <a:br>
              <a:rPr lang="en-US" altLang="en-US" sz="1200"/>
            </a:br>
            <a:r>
              <a:rPr lang="en-US" altLang="en-US" sz="1200"/>
              <a:t>with two spaces on either side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/>
              <a:t>Disclaimer information may also be appear in this area.  Place flush left, aligned at bottom, 8-10pt Arial Regular, white</a:t>
            </a:r>
          </a:p>
        </p:txBody>
      </p:sp>
      <p:sp>
        <p:nvSpPr>
          <p:cNvPr id="10" name="Text Box 144"/>
          <p:cNvSpPr txBox="1">
            <a:spLocks noChangeArrowheads="1"/>
          </p:cNvSpPr>
          <p:nvPr/>
        </p:nvSpPr>
        <p:spPr bwMode="auto">
          <a:xfrm>
            <a:off x="9315450" y="630238"/>
            <a:ext cx="167163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  <a:defRPr/>
            </a:pPr>
            <a:r>
              <a:rPr lang="en-US" altLang="en-US" sz="1200">
                <a:solidFill>
                  <a:schemeClr val="bg2"/>
                </a:solidFill>
              </a:rPr>
              <a:t>IBM logo must not be moved, added to, or altered in any way. </a:t>
            </a:r>
          </a:p>
        </p:txBody>
      </p:sp>
      <p:sp>
        <p:nvSpPr>
          <p:cNvPr id="11" name="Line 145"/>
          <p:cNvSpPr>
            <a:spLocks noChangeShapeType="1"/>
          </p:cNvSpPr>
          <p:nvPr/>
        </p:nvSpPr>
        <p:spPr bwMode="auto">
          <a:xfrm flipH="1">
            <a:off x="-1131888" y="1417638"/>
            <a:ext cx="106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Line 146"/>
          <p:cNvSpPr>
            <a:spLocks noChangeShapeType="1"/>
          </p:cNvSpPr>
          <p:nvPr/>
        </p:nvSpPr>
        <p:spPr bwMode="auto">
          <a:xfrm flipH="1">
            <a:off x="-857250" y="2665413"/>
            <a:ext cx="7858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Line 148"/>
          <p:cNvSpPr>
            <a:spLocks noChangeShapeType="1"/>
          </p:cNvSpPr>
          <p:nvPr/>
        </p:nvSpPr>
        <p:spPr bwMode="auto">
          <a:xfrm flipV="1">
            <a:off x="2179638" y="6889750"/>
            <a:ext cx="1587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Line 150"/>
          <p:cNvSpPr>
            <a:spLocks noChangeShapeType="1"/>
          </p:cNvSpPr>
          <p:nvPr/>
        </p:nvSpPr>
        <p:spPr bwMode="auto">
          <a:xfrm flipH="1">
            <a:off x="9175750" y="893763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Text Box 151"/>
          <p:cNvSpPr txBox="1">
            <a:spLocks noChangeArrowheads="1"/>
          </p:cNvSpPr>
          <p:nvPr/>
        </p:nvSpPr>
        <p:spPr bwMode="auto">
          <a:xfrm>
            <a:off x="6132513" y="-1327150"/>
            <a:ext cx="3016250" cy="1139825"/>
          </a:xfrm>
          <a:prstGeom prst="rect">
            <a:avLst/>
          </a:prstGeom>
          <a:noFill/>
          <a:ln w="9525">
            <a:solidFill>
              <a:srgbClr val="5A70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CCFF99"/>
                </a:solidFill>
              </a:rPr>
              <a:t>Indications in green = Live content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tx1"/>
                </a:solidFill>
              </a:rPr>
              <a:t>Indications in white  = Edit  in master</a:t>
            </a:r>
            <a:endParaRPr lang="en-US" altLang="en-US" sz="1200">
              <a:solidFill>
                <a:schemeClr val="tx2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2"/>
                </a:solidFill>
              </a:rPr>
              <a:t>Indications in blue    = Locked elements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</a:rPr>
              <a:t>Indications in black   = Optional elements</a:t>
            </a:r>
          </a:p>
        </p:txBody>
      </p:sp>
      <p:sp>
        <p:nvSpPr>
          <p:cNvPr id="16" name="Line 152"/>
          <p:cNvSpPr>
            <a:spLocks noChangeShapeType="1"/>
          </p:cNvSpPr>
          <p:nvPr/>
        </p:nvSpPr>
        <p:spPr bwMode="auto">
          <a:xfrm flipH="1">
            <a:off x="-590550" y="4343400"/>
            <a:ext cx="519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153"/>
          <p:cNvSpPr txBox="1">
            <a:spLocks noChangeArrowheads="1"/>
          </p:cNvSpPr>
          <p:nvPr/>
        </p:nvSpPr>
        <p:spPr bwMode="auto">
          <a:xfrm>
            <a:off x="-2335213" y="2540000"/>
            <a:ext cx="2159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rgbClr val="CCFF99"/>
                </a:solidFill>
              </a:rPr>
              <a:t>Presentation title: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28pt Arial Regular, black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Recommended maximum length:  2 lines</a:t>
            </a:r>
          </a:p>
        </p:txBody>
      </p:sp>
      <p:sp>
        <p:nvSpPr>
          <p:cNvPr id="18" name="Text Box 154"/>
          <p:cNvSpPr txBox="1">
            <a:spLocks noChangeArrowheads="1"/>
          </p:cNvSpPr>
          <p:nvPr/>
        </p:nvSpPr>
        <p:spPr bwMode="auto">
          <a:xfrm>
            <a:off x="-2335213" y="1285875"/>
            <a:ext cx="21590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chemeClr val="tx1"/>
                </a:solidFill>
              </a:rPr>
              <a:t>Group name:</a:t>
            </a: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17pt Arial Regular, white</a:t>
            </a:r>
            <a:br>
              <a:rPr lang="en-US" altLang="en-US" sz="1200">
                <a:solidFill>
                  <a:schemeClr val="tx1"/>
                </a:solidFill>
              </a:rPr>
            </a:b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Maximum length: 1 line</a:t>
            </a:r>
          </a:p>
        </p:txBody>
      </p:sp>
      <p:sp>
        <p:nvSpPr>
          <p:cNvPr id="19" name="Text Box 155"/>
          <p:cNvSpPr txBox="1">
            <a:spLocks noChangeArrowheads="1"/>
          </p:cNvSpPr>
          <p:nvPr/>
        </p:nvSpPr>
        <p:spPr bwMode="auto">
          <a:xfrm>
            <a:off x="7513638" y="7072313"/>
            <a:ext cx="18494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15888" indent="-115888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en-US" sz="1200">
                <a:solidFill>
                  <a:schemeClr val="bg2"/>
                </a:solidFill>
              </a:rPr>
              <a:t>Copyright: 10pt Arial</a:t>
            </a:r>
            <a:br>
              <a:rPr lang="en-US" altLang="en-US" sz="1200">
                <a:solidFill>
                  <a:schemeClr val="bg2"/>
                </a:solidFill>
              </a:rPr>
            </a:br>
            <a:r>
              <a:rPr lang="en-US" altLang="en-US" sz="1200">
                <a:solidFill>
                  <a:schemeClr val="bg2"/>
                </a:solidFill>
              </a:rPr>
              <a:t>Regular, white</a:t>
            </a:r>
          </a:p>
        </p:txBody>
      </p:sp>
      <p:sp>
        <p:nvSpPr>
          <p:cNvPr id="20" name="Line 156"/>
          <p:cNvSpPr>
            <a:spLocks noChangeShapeType="1"/>
          </p:cNvSpPr>
          <p:nvPr/>
        </p:nvSpPr>
        <p:spPr bwMode="auto">
          <a:xfrm flipV="1">
            <a:off x="7513638" y="6889750"/>
            <a:ext cx="1587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159"/>
          <p:cNvSpPr>
            <a:spLocks noChangeArrowheads="1"/>
          </p:cNvSpPr>
          <p:nvPr/>
        </p:nvSpPr>
        <p:spPr bwMode="black">
          <a:xfrm>
            <a:off x="7324725" y="6270625"/>
            <a:ext cx="154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en-US" sz="1000">
                <a:solidFill>
                  <a:schemeClr val="tx1"/>
                </a:solidFill>
                <a:ea typeface="Arial" charset="0"/>
              </a:rPr>
              <a:t>© 2006 IBM Corporation</a:t>
            </a:r>
          </a:p>
        </p:txBody>
      </p:sp>
      <p:sp>
        <p:nvSpPr>
          <p:cNvPr id="22" name="Text Box 163"/>
          <p:cNvSpPr txBox="1">
            <a:spLocks noChangeArrowheads="1"/>
          </p:cNvSpPr>
          <p:nvPr/>
        </p:nvSpPr>
        <p:spPr bwMode="auto">
          <a:xfrm>
            <a:off x="0" y="-646113"/>
            <a:ext cx="55832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600" b="1">
                <a:solidFill>
                  <a:schemeClr val="tx1"/>
                </a:solidFill>
                <a:ea typeface="Arial" charset="0"/>
              </a:rPr>
              <a:t>Template release: Oct 02</a:t>
            </a:r>
            <a:br>
              <a:rPr lang="en-US" altLang="en-US" sz="1600" b="1">
                <a:solidFill>
                  <a:schemeClr val="tx1"/>
                </a:solidFill>
                <a:ea typeface="Arial" charset="0"/>
              </a:rPr>
            </a:br>
            <a:r>
              <a:rPr lang="en-US" altLang="en-US" sz="1600" b="1">
                <a:solidFill>
                  <a:schemeClr val="tx1"/>
                </a:solidFill>
                <a:ea typeface="Arial" charset="0"/>
              </a:rPr>
              <a:t>For the latest, go to http://w3.ibm.com/ibm/presentations</a:t>
            </a:r>
          </a:p>
        </p:txBody>
      </p:sp>
      <p:sp>
        <p:nvSpPr>
          <p:cNvPr id="23" name="Line 166"/>
          <p:cNvSpPr>
            <a:spLocks noChangeShapeType="1"/>
          </p:cNvSpPr>
          <p:nvPr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altLang="en-US" noProof="0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212779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E0A39-4698-4245-8E16-0C024EEC9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9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B5605-E1CE-734B-917F-8D90B5014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4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838" y="1776413"/>
            <a:ext cx="3597275" cy="390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2513" y="1776413"/>
            <a:ext cx="3598862" cy="187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62513" y="3803650"/>
            <a:ext cx="3598862" cy="187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5EBC-A1E1-CB45-8561-907CE69A1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67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2838" y="1776413"/>
            <a:ext cx="7348537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15721-B886-864B-BA10-D919FE44F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9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2838" y="1776413"/>
            <a:ext cx="3597275" cy="187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2513" y="1776413"/>
            <a:ext cx="3598862" cy="187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12838" y="3803650"/>
            <a:ext cx="3597275" cy="187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2513" y="3803650"/>
            <a:ext cx="3598862" cy="187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D7B5C-DF69-7247-964F-07C32DA77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7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3988" y="871538"/>
            <a:ext cx="8307387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CD5F4-B7A3-D043-B365-8D81514A2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5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DD8B3-7093-1046-BF1D-35DEC2D9D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87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B8375-800F-2246-9E95-9AC690CF5E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838" y="1776413"/>
            <a:ext cx="3597275" cy="390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2513" y="1776413"/>
            <a:ext cx="3598862" cy="390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C1B4E-1C05-CF45-A63A-C2F64A257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5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6FEEE-248A-D844-B561-056E92D53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28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B58F0-A116-AB4D-B4A2-5330EF4A0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A9C24-CB08-9044-B4F5-FF8393EAD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7773-C573-D249-BCEA-5AF3C1566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14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C3EA9-DC27-B04F-B846-B35E4A156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64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4" descr="crop_of_DM04_12_2_blue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6" descr="crop_of_DM04_12_2_blu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106"/>
          <a:stretch>
            <a:fillRect/>
          </a:stretch>
        </p:blipFill>
        <p:spPr bwMode="blackWhite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1776413"/>
            <a:ext cx="7348537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chemeClr val="tx1"/>
                </a:solidFill>
              </a:defRPr>
            </a:lvl1pPr>
          </a:lstStyle>
          <a:p>
            <a:fld id="{0935E006-7CEE-2042-BFBB-AF3C7A08A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2970" name="Text Box 202"/>
          <p:cNvSpPr txBox="1">
            <a:spLocks noChangeArrowheads="1"/>
          </p:cNvSpPr>
          <p:nvPr/>
        </p:nvSpPr>
        <p:spPr bwMode="auto">
          <a:xfrm>
            <a:off x="9315450" y="-133350"/>
            <a:ext cx="16287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15888" indent="-11588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200">
                <a:solidFill>
                  <a:schemeClr val="bg2"/>
                </a:solidFill>
              </a:rPr>
              <a:t>IBM logo must not be moved, added to, or altered in</a:t>
            </a:r>
            <a:br>
              <a:rPr lang="en-US" altLang="en-US" sz="1200">
                <a:solidFill>
                  <a:schemeClr val="bg2"/>
                </a:solidFill>
              </a:rPr>
            </a:br>
            <a:r>
              <a:rPr lang="en-US" altLang="en-US" sz="1200">
                <a:solidFill>
                  <a:schemeClr val="bg2"/>
                </a:solidFill>
              </a:rPr>
              <a:t>any way.</a:t>
            </a:r>
          </a:p>
          <a:p>
            <a:pPr algn="l" eaLnBrk="1" hangingPunct="1"/>
            <a:endParaRPr lang="en-US" altLang="en-US" sz="1200">
              <a:solidFill>
                <a:schemeClr val="bg2"/>
              </a:solidFill>
            </a:endParaRPr>
          </a:p>
          <a:p>
            <a:pPr algn="l" eaLnBrk="1" hangingPunct="1"/>
            <a:endParaRPr lang="en-US" altLang="en-US" sz="1200">
              <a:solidFill>
                <a:schemeClr val="bg2"/>
              </a:solidFill>
            </a:endParaRPr>
          </a:p>
          <a:p>
            <a:pPr algn="l" eaLnBrk="1" hangingPunct="1"/>
            <a:endParaRPr lang="en-US" altLang="en-US" sz="1200">
              <a:solidFill>
                <a:schemeClr val="bg2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en-US" altLang="en-US" sz="1200">
                <a:solidFill>
                  <a:schemeClr val="bg2"/>
                </a:solidFill>
              </a:rPr>
              <a:t>Background should</a:t>
            </a:r>
            <a:br>
              <a:rPr lang="en-US" altLang="en-US" sz="1200">
                <a:solidFill>
                  <a:schemeClr val="bg2"/>
                </a:solidFill>
              </a:rPr>
            </a:br>
            <a:r>
              <a:rPr lang="en-US" altLang="en-US" sz="1200">
                <a:solidFill>
                  <a:schemeClr val="bg2"/>
                </a:solidFill>
              </a:rPr>
              <a:t>not be modified.</a:t>
            </a:r>
          </a:p>
        </p:txBody>
      </p:sp>
      <p:sp>
        <p:nvSpPr>
          <p:cNvPr id="32972" name="Text Box 204"/>
          <p:cNvSpPr txBox="1">
            <a:spLocks noChangeArrowheads="1"/>
          </p:cNvSpPr>
          <p:nvPr/>
        </p:nvSpPr>
        <p:spPr bwMode="auto">
          <a:xfrm>
            <a:off x="2273300" y="7067550"/>
            <a:ext cx="46910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chemeClr val="tx1"/>
                </a:solidFill>
              </a:rPr>
              <a:t>Title/subtitle/confidentiality line: 10pt Arial Regular, white</a:t>
            </a: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Maximum length: 1 line</a:t>
            </a:r>
            <a:br>
              <a:rPr lang="en-US" altLang="en-US" sz="1200">
                <a:solidFill>
                  <a:schemeClr val="tx1"/>
                </a:solidFill>
              </a:rPr>
            </a:b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Information separated by vertical strokes,</a:t>
            </a: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with two spaces on either side</a:t>
            </a:r>
          </a:p>
        </p:txBody>
      </p:sp>
      <p:sp>
        <p:nvSpPr>
          <p:cNvPr id="32973" name="Line 205"/>
          <p:cNvSpPr>
            <a:spLocks noChangeShapeType="1"/>
          </p:cNvSpPr>
          <p:nvPr/>
        </p:nvSpPr>
        <p:spPr bwMode="auto">
          <a:xfrm flipV="1">
            <a:off x="2290763" y="6889750"/>
            <a:ext cx="1587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974" name="Line 206"/>
          <p:cNvSpPr>
            <a:spLocks noChangeShapeType="1"/>
          </p:cNvSpPr>
          <p:nvPr/>
        </p:nvSpPr>
        <p:spPr bwMode="auto">
          <a:xfrm flipV="1">
            <a:off x="7613650" y="6889750"/>
            <a:ext cx="1588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975" name="Line 207"/>
          <p:cNvSpPr>
            <a:spLocks noChangeShapeType="1"/>
          </p:cNvSpPr>
          <p:nvPr/>
        </p:nvSpPr>
        <p:spPr bwMode="auto">
          <a:xfrm flipH="1">
            <a:off x="9175750" y="211138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977" name="Line 209"/>
          <p:cNvSpPr>
            <a:spLocks noChangeShapeType="1"/>
          </p:cNvSpPr>
          <p:nvPr/>
        </p:nvSpPr>
        <p:spPr bwMode="auto">
          <a:xfrm flipH="1">
            <a:off x="-1131888" y="147638"/>
            <a:ext cx="106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978" name="Line 210"/>
          <p:cNvSpPr>
            <a:spLocks noChangeShapeType="1"/>
          </p:cNvSpPr>
          <p:nvPr/>
        </p:nvSpPr>
        <p:spPr bwMode="auto">
          <a:xfrm flipH="1">
            <a:off x="-1073150" y="1139825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979" name="Text Box 211"/>
          <p:cNvSpPr txBox="1">
            <a:spLocks noChangeArrowheads="1"/>
          </p:cNvSpPr>
          <p:nvPr/>
        </p:nvSpPr>
        <p:spPr bwMode="auto">
          <a:xfrm>
            <a:off x="-2335213" y="1014413"/>
            <a:ext cx="21590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rgbClr val="CCFF99"/>
                </a:solidFill>
              </a:rPr>
              <a:t>Slide heading: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28pt Arial Regular, 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blue R120 | G137 | B251 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Maximum length: 2 lines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endParaRPr lang="en-US" altLang="en-US" sz="1200">
              <a:solidFill>
                <a:srgbClr val="CCFF99"/>
              </a:solidFill>
            </a:endParaRPr>
          </a:p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200">
              <a:solidFill>
                <a:srgbClr val="CCFF99"/>
              </a:solidFill>
            </a:endParaRPr>
          </a:p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200">
              <a:solidFill>
                <a:srgbClr val="CCFF99"/>
              </a:solidFill>
            </a:endParaRPr>
          </a:p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200">
              <a:solidFill>
                <a:srgbClr val="CCFF99"/>
              </a:solidFill>
            </a:endParaRPr>
          </a:p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endParaRPr lang="en-US" altLang="en-US" sz="1200">
              <a:solidFill>
                <a:srgbClr val="CCFF99"/>
              </a:solidFill>
            </a:endParaRPr>
          </a:p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rgbClr val="CCFF99"/>
                </a:solidFill>
              </a:rPr>
              <a:t>Slide body: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18pt Arial Regular, black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Square bullet color:</a:t>
            </a: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teal R045 | G182 | B179</a:t>
            </a:r>
            <a:br>
              <a:rPr lang="en-US" altLang="en-US" sz="1200">
                <a:solidFill>
                  <a:srgbClr val="CCFF99"/>
                </a:solidFill>
              </a:rPr>
            </a:br>
            <a:br>
              <a:rPr lang="en-US" altLang="en-US" sz="1200">
                <a:solidFill>
                  <a:srgbClr val="CCFF99"/>
                </a:solidFill>
              </a:rPr>
            </a:br>
            <a:r>
              <a:rPr lang="en-US" altLang="en-US" sz="1200">
                <a:solidFill>
                  <a:srgbClr val="CCFF99"/>
                </a:solidFill>
              </a:rPr>
              <a:t>Recommended maximum text length: 5 principal points</a:t>
            </a:r>
          </a:p>
        </p:txBody>
      </p:sp>
      <p:sp>
        <p:nvSpPr>
          <p:cNvPr id="32980" name="Text Box 212"/>
          <p:cNvSpPr txBox="1">
            <a:spLocks noChangeArrowheads="1"/>
          </p:cNvSpPr>
          <p:nvPr/>
        </p:nvSpPr>
        <p:spPr bwMode="auto">
          <a:xfrm>
            <a:off x="-2335213" y="15875"/>
            <a:ext cx="21590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22238" indent="-122238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5000"/>
              </a:spcAft>
              <a:buFontTx/>
              <a:buChar char="•"/>
            </a:pPr>
            <a:r>
              <a:rPr lang="en-US" altLang="en-US" sz="1200">
                <a:solidFill>
                  <a:schemeClr val="tx1"/>
                </a:solidFill>
              </a:rPr>
              <a:t>Group name:</a:t>
            </a: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14pt Arial Regular, white</a:t>
            </a:r>
            <a:br>
              <a:rPr lang="en-US" altLang="en-US" sz="1200">
                <a:solidFill>
                  <a:schemeClr val="tx1"/>
                </a:solidFill>
              </a:rPr>
            </a:br>
            <a:br>
              <a:rPr lang="en-US" altLang="en-US" sz="1200">
                <a:solidFill>
                  <a:schemeClr val="tx1"/>
                </a:solidFill>
              </a:rPr>
            </a:br>
            <a:r>
              <a:rPr lang="en-US" altLang="en-US" sz="1200">
                <a:solidFill>
                  <a:schemeClr val="tx1"/>
                </a:solidFill>
              </a:rPr>
              <a:t>Maximum length: 1 line</a:t>
            </a:r>
          </a:p>
        </p:txBody>
      </p:sp>
      <p:sp>
        <p:nvSpPr>
          <p:cNvPr id="32983" name="Text Box 215"/>
          <p:cNvSpPr txBox="1">
            <a:spLocks noChangeArrowheads="1"/>
          </p:cNvSpPr>
          <p:nvPr/>
        </p:nvSpPr>
        <p:spPr bwMode="auto">
          <a:xfrm>
            <a:off x="7613650" y="7072313"/>
            <a:ext cx="17351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en-US" sz="1200">
                <a:solidFill>
                  <a:schemeClr val="bg2"/>
                </a:solidFill>
              </a:rPr>
              <a:t>Copyright: 10pt Arial</a:t>
            </a:r>
            <a:br>
              <a:rPr lang="en-US" altLang="en-US" sz="1200">
                <a:solidFill>
                  <a:schemeClr val="bg2"/>
                </a:solidFill>
              </a:rPr>
            </a:br>
            <a:r>
              <a:rPr lang="en-US" altLang="en-US" sz="1200">
                <a:solidFill>
                  <a:schemeClr val="bg2"/>
                </a:solidFill>
              </a:rPr>
              <a:t>Regular, white</a:t>
            </a:r>
          </a:p>
        </p:txBody>
      </p:sp>
      <p:sp>
        <p:nvSpPr>
          <p:cNvPr id="32989" name="Text Box 221"/>
          <p:cNvSpPr txBox="1">
            <a:spLocks noChangeArrowheads="1"/>
          </p:cNvSpPr>
          <p:nvPr/>
        </p:nvSpPr>
        <p:spPr bwMode="auto">
          <a:xfrm>
            <a:off x="0" y="-636588"/>
            <a:ext cx="62277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600" b="1">
                <a:solidFill>
                  <a:schemeClr val="tx1"/>
                </a:solidFill>
                <a:ea typeface="Arial" charset="0"/>
              </a:rPr>
              <a:t>Template release: Oct 02</a:t>
            </a:r>
            <a:br>
              <a:rPr lang="en-US" altLang="en-US" sz="1600" b="1">
                <a:solidFill>
                  <a:schemeClr val="tx1"/>
                </a:solidFill>
                <a:ea typeface="Arial" charset="0"/>
              </a:rPr>
            </a:br>
            <a:r>
              <a:rPr lang="en-US" altLang="en-US" sz="1600" b="1">
                <a:solidFill>
                  <a:schemeClr val="tx1"/>
                </a:solidFill>
                <a:ea typeface="Arial" charset="0"/>
              </a:rPr>
              <a:t>For the latest, go to http://w3.ibm.com/ibm/presentations</a:t>
            </a:r>
          </a:p>
        </p:txBody>
      </p:sp>
      <p:sp>
        <p:nvSpPr>
          <p:cNvPr id="32990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1"/>
                </a:solidFill>
                <a:ea typeface="Arial" charset="0"/>
              </a:rPr>
              <a:t>ISC - Operations Singapore</a:t>
            </a:r>
          </a:p>
        </p:txBody>
      </p:sp>
      <p:sp>
        <p:nvSpPr>
          <p:cNvPr id="32992" name="Rectangle 224"/>
          <p:cNvSpPr>
            <a:spLocks noChangeArrowheads="1"/>
          </p:cNvSpPr>
          <p:nvPr/>
        </p:nvSpPr>
        <p:spPr bwMode="black">
          <a:xfrm>
            <a:off x="1447800" y="6502400"/>
            <a:ext cx="594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/>
            <a:r>
              <a:rPr lang="en-US" altLang="en-US" sz="1200" b="1">
                <a:solidFill>
                  <a:schemeClr val="tx1"/>
                </a:solidFill>
              </a:rPr>
              <a:t>DOX Green Belt Lean Sigma Project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993" name="Rectangle 225"/>
          <p:cNvSpPr>
            <a:spLocks noChangeArrowheads="1"/>
          </p:cNvSpPr>
          <p:nvPr/>
        </p:nvSpPr>
        <p:spPr bwMode="black">
          <a:xfrm>
            <a:off x="5672138" y="6499225"/>
            <a:ext cx="335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en-US" sz="1000">
                <a:solidFill>
                  <a:schemeClr val="tx1"/>
                </a:solidFill>
                <a:ea typeface="Arial" charset="0"/>
              </a:rPr>
              <a:t>© 2006 IBM Corporation</a:t>
            </a:r>
          </a:p>
        </p:txBody>
      </p:sp>
      <p:pic>
        <p:nvPicPr>
          <p:cNvPr id="32994" name="Picture 226" descr="ibm_light_gray_logo_300dpi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001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004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48" name="Group 238"/>
          <p:cNvGrpSpPr>
            <a:grpSpLocks/>
          </p:cNvGrpSpPr>
          <p:nvPr/>
        </p:nvGrpSpPr>
        <p:grpSpPr bwMode="auto">
          <a:xfrm>
            <a:off x="311150" y="6889750"/>
            <a:ext cx="2119313" cy="671513"/>
            <a:chOff x="26" y="4340"/>
            <a:chExt cx="1335" cy="423"/>
          </a:xfrm>
        </p:grpSpPr>
        <p:sp>
          <p:nvSpPr>
            <p:cNvPr id="33007" name="Text Box 239"/>
            <p:cNvSpPr txBox="1">
              <a:spLocks noChangeArrowheads="1"/>
            </p:cNvSpPr>
            <p:nvPr userDrawn="1"/>
          </p:nvSpPr>
          <p:spPr bwMode="auto">
            <a:xfrm>
              <a:off x="26" y="4452"/>
              <a:ext cx="133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lang="en-US" altLang="en-US" sz="1200">
                  <a:solidFill>
                    <a:schemeClr val="bg1"/>
                  </a:solidFill>
                  <a:ea typeface="Arial" charset="0"/>
                </a:rPr>
                <a:t>Optional slide number: </a:t>
              </a:r>
              <a:br>
                <a:rPr lang="en-US" altLang="en-US" sz="1200">
                  <a:solidFill>
                    <a:schemeClr val="bg1"/>
                  </a:solidFill>
                  <a:ea typeface="Arial" charset="0"/>
                </a:rPr>
              </a:br>
              <a:r>
                <a:rPr lang="en-US" altLang="en-US" sz="1200">
                  <a:solidFill>
                    <a:schemeClr val="bg1"/>
                  </a:solidFill>
                  <a:ea typeface="Arial" charset="0"/>
                </a:rPr>
                <a:t>10pt Arial Bold, white</a:t>
              </a:r>
            </a:p>
          </p:txBody>
        </p:sp>
        <p:sp>
          <p:nvSpPr>
            <p:cNvPr id="33008" name="Line 240"/>
            <p:cNvSpPr>
              <a:spLocks noChangeShapeType="1"/>
            </p:cNvSpPr>
            <p:nvPr userDrawn="1"/>
          </p:nvSpPr>
          <p:spPr bwMode="auto">
            <a:xfrm flipV="1">
              <a:off x="36" y="4340"/>
              <a:ext cx="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3009" name="Line 241"/>
          <p:cNvSpPr>
            <a:spLocks noChangeShapeType="1"/>
          </p:cNvSpPr>
          <p:nvPr/>
        </p:nvSpPr>
        <p:spPr bwMode="auto">
          <a:xfrm flipH="1">
            <a:off x="-1263650" y="3189288"/>
            <a:ext cx="1192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010" name="Line 242"/>
          <p:cNvSpPr>
            <a:spLocks noChangeShapeType="1"/>
          </p:cNvSpPr>
          <p:nvPr/>
        </p:nvSpPr>
        <p:spPr bwMode="auto">
          <a:xfrm flipH="1">
            <a:off x="9175750" y="1485900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6132513" y="-1327150"/>
            <a:ext cx="3016250" cy="1139825"/>
          </a:xfrm>
          <a:prstGeom prst="rect">
            <a:avLst/>
          </a:prstGeom>
          <a:noFill/>
          <a:ln w="9525">
            <a:solidFill>
              <a:srgbClr val="5A707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CCFF99"/>
                </a:solidFill>
              </a:rPr>
              <a:t>Indications in green = Live content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tx1"/>
                </a:solidFill>
              </a:rPr>
              <a:t>Indications in white  = Edit  in master</a:t>
            </a:r>
            <a:endParaRPr lang="en-US" altLang="en-US" sz="1200">
              <a:solidFill>
                <a:schemeClr val="tx2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2"/>
                </a:solidFill>
              </a:rPr>
              <a:t>Indications in blue    = Locked elements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</a:rPr>
              <a:t>Indications in black   = Optional elements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2"/>
        <a:buChar char="§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421813" y="6577013"/>
            <a:ext cx="14732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Title slide</a:t>
            </a:r>
          </a:p>
        </p:txBody>
      </p:sp>
      <p:pic>
        <p:nvPicPr>
          <p:cNvPr id="5122" name="Picture 11" descr="overview_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0" r="16878" b="3954"/>
          <a:stretch>
            <a:fillRect/>
          </a:stretch>
        </p:blipFill>
        <p:spPr bwMode="auto">
          <a:xfrm>
            <a:off x="7477125" y="1819275"/>
            <a:ext cx="15176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1541" name="Text Box 37"/>
          <p:cNvSpPr txBox="1">
            <a:spLocks noChangeArrowheads="1"/>
          </p:cNvSpPr>
          <p:nvPr/>
        </p:nvSpPr>
        <p:spPr bwMode="auto">
          <a:xfrm>
            <a:off x="7385050" y="3681413"/>
            <a:ext cx="13525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solidFill>
                  <a:schemeClr val="accent1"/>
                </a:solidFill>
                <a:latin typeface="Optima DemiBold" charset="0"/>
              </a:rPr>
              <a:t>Innovation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accent1"/>
                </a:solidFill>
                <a:latin typeface="Optima DemiBold" charset="0"/>
              </a:rPr>
              <a:t>Teamwork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accent1"/>
                </a:solidFill>
                <a:latin typeface="Optima DemiBold" charset="0"/>
              </a:rPr>
              <a:t>Inspiration</a:t>
            </a:r>
          </a:p>
          <a:p>
            <a:pPr eaLnBrk="1" hangingPunct="1">
              <a:defRPr/>
            </a:pPr>
            <a:endParaRPr lang="en-US" altLang="zh-CN" b="1">
              <a:solidFill>
                <a:schemeClr val="accent1"/>
              </a:solidFill>
              <a:latin typeface="Optima DemiBold" charset="0"/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accent1"/>
              </a:solidFill>
              <a:latin typeface="Optima DemiBold" charset="0"/>
            </a:endParaRPr>
          </a:p>
        </p:txBody>
      </p:sp>
      <p:sp>
        <p:nvSpPr>
          <p:cNvPr id="661542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0" y="1993900"/>
            <a:ext cx="7477125" cy="2370138"/>
          </a:xfrm>
        </p:spPr>
        <p:txBody>
          <a:bodyPr/>
          <a:lstStyle/>
          <a:p>
            <a:pPr eaLnBrk="1" hangingPunct="1"/>
            <a:r>
              <a:rPr lang="en-US" altLang="en-US" sz="2400"/>
              <a:t>DOX Project – Eliminate NDF From ECAT RMA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/>
            <a:fld id="{A57952E9-2E77-A14A-B1C5-A90CBBE6206C}" type="slidenum">
              <a:rPr lang="en-US" altLang="en-US">
                <a:solidFill>
                  <a:schemeClr val="tx1"/>
                </a:solidFill>
              </a:rPr>
              <a:pPr algn="l"/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23888"/>
            <a:ext cx="8245475" cy="4984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/>
              <a:t>Content</a:t>
            </a:r>
            <a:r>
              <a:rPr lang="en-US" altLang="en-US"/>
              <a:t>s</a:t>
            </a:r>
          </a:p>
        </p:txBody>
      </p:sp>
      <p:sp>
        <p:nvSpPr>
          <p:cNvPr id="1039363" name="Text Box 3"/>
          <p:cNvSpPr txBox="1">
            <a:spLocks noChangeArrowheads="1"/>
          </p:cNvSpPr>
          <p:nvPr/>
        </p:nvSpPr>
        <p:spPr bwMode="auto">
          <a:xfrm>
            <a:off x="479425" y="1104900"/>
            <a:ext cx="834548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Team Structure					Page 3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Business Problem &amp; Background			Page 4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Scope						Page 5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Objective					Page 6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Motivation					Page 6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DEFINE						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Project Plan					Page 8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Project Charter					Page 9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SIPOC					Page 10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MEASURE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Process Mapping				Page 12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Value Stream Mapping				Page 13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Identify Improvement Areas			Page 14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accent1"/>
                </a:solidFill>
                <a:ea typeface="SimSun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Data Collection Plan				Page 15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Gage R&amp;R Study				Page 16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Attribute Agreement Analysis Result			Page 17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ANALYZE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Identify opportunities for improvement at</a:t>
            </a:r>
            <a:r>
              <a:rPr lang="th-TH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FCT		Page 19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Identify potential cause for FCT low FPY		Page 20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Fishbone diagram				Page 22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Validate potential causes				Page 23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 Develop problem statement			Page 24</a:t>
            </a:r>
            <a:endParaRPr lang="en-US" altLang="zh-CN" sz="1400">
              <a:solidFill>
                <a:schemeClr val="bg1"/>
              </a:solidFill>
              <a:ea typeface="SimSun" charset="-122"/>
            </a:endParaRPr>
          </a:p>
          <a:p>
            <a:pPr eaLnBrk="1" hangingPunct="1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		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/>
            <a:fld id="{96DA11D2-756F-EA4C-8117-3171DD336222}" type="slidenum">
              <a:rPr lang="en-US" altLang="en-US">
                <a:solidFill>
                  <a:schemeClr val="tx1"/>
                </a:solidFill>
              </a:rPr>
              <a:pPr algn="l"/>
              <a:t>3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19235" name="Text Box 3"/>
          <p:cNvSpPr txBox="1">
            <a:spLocks noChangeArrowheads="1"/>
          </p:cNvSpPr>
          <p:nvPr/>
        </p:nvSpPr>
        <p:spPr bwMode="auto">
          <a:xfrm>
            <a:off x="479425" y="1104900"/>
            <a:ext cx="83454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IMPROVE						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Evaluate and select solutions</a:t>
            </a:r>
            <a:r>
              <a:rPr lang="th-TH" altLang="en-US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				Page 28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Design of Experiments Summary.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				Page 29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en-US" sz="1400">
                <a:solidFill>
                  <a:schemeClr val="bg1"/>
                </a:solidFill>
                <a:ea typeface="SimSun" charset="-122"/>
              </a:rPr>
              <a:t>Verify effectiveness of solution </a:t>
            </a: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				Page 34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None/>
              <a:defRPr/>
            </a:pPr>
            <a:endParaRPr lang="en-US" altLang="zh-CN" sz="1400">
              <a:solidFill>
                <a:schemeClr val="bg1"/>
              </a:solidFill>
              <a:ea typeface="SimSun" charset="-122"/>
            </a:endParaRP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CONTROL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GB" altLang="en-US" sz="1400">
                <a:solidFill>
                  <a:schemeClr val="bg1"/>
                </a:solidFill>
                <a:ea typeface="SimSun" charset="-122"/>
              </a:rPr>
              <a:t>Implementation Plan					Page 37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Process Control System					Page 38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Control Result						Page 40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 Cost Saving						Page 41</a:t>
            </a:r>
          </a:p>
          <a:p>
            <a:pPr lvl="1" eaLnBrk="1" hangingPunct="1">
              <a:buClr>
                <a:schemeClr val="accent2"/>
              </a:buClr>
              <a:buFont typeface="Wingdings" charset="2"/>
              <a:buNone/>
              <a:defRPr/>
            </a:pPr>
            <a:endParaRPr lang="en-US" altLang="zh-CN" sz="1400">
              <a:solidFill>
                <a:schemeClr val="bg1"/>
              </a:solidFill>
              <a:ea typeface="SimSun" charset="-122"/>
            </a:endParaRPr>
          </a:p>
          <a:p>
            <a:pPr eaLnBrk="1" hangingPunct="1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Project Status</a:t>
            </a:r>
          </a:p>
          <a:p>
            <a:pPr eaLnBrk="1" hangingPunct="1">
              <a:buClr>
                <a:schemeClr val="accent2"/>
              </a:buClr>
              <a:buFont typeface="Wingdings" charset="2"/>
              <a:buNone/>
              <a:defRPr/>
            </a:pPr>
            <a:r>
              <a:rPr lang="en-US" altLang="zh-CN" sz="1400">
                <a:solidFill>
                  <a:schemeClr val="bg1"/>
                </a:solidFill>
                <a:ea typeface="SimSun" charset="-122"/>
              </a:rPr>
              <a:t>			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/>
            <a:fld id="{2A4BA3D2-F1A7-9E4E-8E78-DBC7CB339D18}" type="slidenum">
              <a:rPr lang="en-US" altLang="en-US">
                <a:solidFill>
                  <a:schemeClr val="tx1"/>
                </a:solidFill>
              </a:rPr>
              <a:pPr algn="l"/>
              <a:t>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23888"/>
            <a:ext cx="8245475" cy="49847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charset="-122"/>
              </a:rPr>
              <a:t>Team Structure</a:t>
            </a:r>
            <a:endParaRPr lang="en-US" altLang="en-US"/>
          </a:p>
        </p:txBody>
      </p:sp>
      <p:graphicFrame>
        <p:nvGraphicFramePr>
          <p:cNvPr id="1035299" name="Group 3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4835883"/>
              </p:ext>
            </p:extLst>
          </p:nvPr>
        </p:nvGraphicFramePr>
        <p:xfrm>
          <a:off x="1236663" y="1212850"/>
          <a:ext cx="6846887" cy="5041901"/>
        </p:xfrm>
        <a:graphic>
          <a:graphicData uri="http://schemas.openxmlformats.org/drawingml/2006/table">
            <a:tbl>
              <a:tblPr/>
              <a:tblGrid>
                <a:gridCol w="45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Name (s)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Role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Jason Miller/Chin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Meng</a:t>
                      </a: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Tan/Casey 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Project Sponsor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IBM MFG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Process 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PQE &amp; MFG TEST ENGINEERING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Key Stakeholders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Ceriawati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 Ng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Finance Analyst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Celine Chong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MBB/BB Coach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Isaias Rafael Jr Burao Angeles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Project Lead / 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Ireneo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 Delco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Quesea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Thanabal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 Krishnan, Kumar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Thirumalai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Christian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Nugraha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Core Team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MFG Test, PQE, RCH ECAT Test </a:t>
                      </a:r>
                      <a:endParaRPr kumimoji="0" lang="th-T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Font typeface="Wingdings" charset="2"/>
                        <a:defRPr sz="16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40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SME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SimSun" charset="-122"/>
              </a:defRPr>
            </a:lvl9pPr>
          </a:lstStyle>
          <a:p>
            <a:pPr algn="l"/>
            <a:fld id="{D140E4EE-1A21-EB4B-AC16-F8BF225BD915}" type="slidenum">
              <a:rPr lang="en-US" altLang="en-US">
                <a:solidFill>
                  <a:schemeClr val="tx1"/>
                </a:solidFill>
              </a:rPr>
              <a:pPr algn="l"/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22300"/>
            <a:ext cx="8245475" cy="49847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charset="-122"/>
              </a:rPr>
              <a:t>Business Problem &amp; Background</a:t>
            </a:r>
            <a:r>
              <a:rPr lang="en-US" altLang="zh-CN">
                <a:solidFill>
                  <a:schemeClr val="bg1"/>
                </a:solidFill>
                <a:ea typeface="SimSun" charset="-122"/>
              </a:rPr>
              <a:t>	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9421813" y="6577013"/>
            <a:ext cx="19494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Agenda slide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385763" y="1120775"/>
            <a:ext cx="8385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bg1"/>
                </a:solidFill>
                <a:ea typeface="SimSun" charset="-122"/>
              </a:rPr>
              <a:t>In the ECAT RMA Analysis report on Power System in 2015,  the top defects are damage and NDF.   NDF parts contributes 33% to the total defective parts found in supplier</a:t>
            </a:r>
          </a:p>
        </p:txBody>
      </p:sp>
      <p:sp>
        <p:nvSpPr>
          <p:cNvPr id="1021412" name="Text Box 484"/>
          <p:cNvSpPr txBox="1">
            <a:spLocks noChangeArrowheads="1"/>
          </p:cNvSpPr>
          <p:nvPr/>
        </p:nvSpPr>
        <p:spPr bwMode="auto">
          <a:xfrm>
            <a:off x="4124842" y="5239550"/>
            <a:ext cx="44661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100" dirty="0">
                <a:solidFill>
                  <a:schemeClr val="bg1"/>
                </a:solidFill>
                <a:ea typeface="SimSun" charset="-122"/>
              </a:rPr>
              <a:t>Picture 2 – RMA Report for year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2097894"/>
            <a:ext cx="3464342" cy="2793206"/>
          </a:xfrm>
          <a:prstGeom prst="rect">
            <a:avLst/>
          </a:prstGeom>
        </p:spPr>
      </p:pic>
      <p:sp>
        <p:nvSpPr>
          <p:cNvPr id="14" name="Text Box 484"/>
          <p:cNvSpPr txBox="1">
            <a:spLocks noChangeArrowheads="1"/>
          </p:cNvSpPr>
          <p:nvPr/>
        </p:nvSpPr>
        <p:spPr bwMode="auto">
          <a:xfrm>
            <a:off x="385763" y="5239550"/>
            <a:ext cx="34643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100" dirty="0">
                <a:solidFill>
                  <a:schemeClr val="bg1"/>
                </a:solidFill>
                <a:ea typeface="SimSun" charset="-122"/>
              </a:rPr>
              <a:t>Picture 1 – Top three (3) Defects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2" y="2097894"/>
            <a:ext cx="4614672" cy="27919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Engineering Lean Sigma Project">
  <a:themeElements>
    <a:clrScheme name="Engineering Lean Sigma Project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Engineering Lean Sigma Projec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DDDDD"/>
            </a:gs>
            <a:gs pos="100000">
              <a:schemeClr val="bg1"/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46800" rIns="0" bIns="46800" numCol="1" anchor="ctr" anchorCtr="0" compatLnSpc="1">
        <a:prstTxWarp prst="textNoShape">
          <a:avLst/>
        </a:prstTxWarp>
      </a:bodyPr>
      <a:lstStyle>
        <a:defPPr marL="265113" marR="0" indent="-265113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  <a:ea typeface="SimSun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DDDDDD"/>
            </a:gs>
            <a:gs pos="100000">
              <a:schemeClr val="bg1"/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46800" rIns="0" bIns="46800" numCol="1" anchor="ctr" anchorCtr="0" compatLnSpc="1">
        <a:prstTxWarp prst="textNoShape">
          <a:avLst/>
        </a:prstTxWarp>
      </a:bodyPr>
      <a:lstStyle>
        <a:defPPr marL="265113" marR="0" indent="-265113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  <a:ea typeface="SimSun" charset="-122"/>
            <a:cs typeface="Arial" charset="0"/>
          </a:defRPr>
        </a:defPPr>
      </a:lstStyle>
    </a:lnDef>
  </a:objectDefaults>
  <a:extraClrSchemeLst>
    <a:extraClrScheme>
      <a:clrScheme name="Engineering Lean Sigma Project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29935</TotalTime>
  <Words>154</Words>
  <Application>Microsoft Office PowerPoint</Application>
  <PresentationFormat>On-screen Show (4:3)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SimSun</vt:lpstr>
      <vt:lpstr>Arial</vt:lpstr>
      <vt:lpstr>Optima DemiBold</vt:lpstr>
      <vt:lpstr>Wingdings</vt:lpstr>
      <vt:lpstr>Engineering Lean Sigma Project</vt:lpstr>
      <vt:lpstr>DOX Project – Eliminate NDF From ECAT RMA  </vt:lpstr>
      <vt:lpstr>Contents</vt:lpstr>
      <vt:lpstr>PowerPoint Presentation</vt:lpstr>
      <vt:lpstr>Team Structure</vt:lpstr>
      <vt:lpstr>Business Problem &amp; Background </vt:lpstr>
    </vt:vector>
  </TitlesOfParts>
  <Company>IBM International Holdings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DOX Lean Six Sigma Template</dc:title>
  <dc:subject>DOX Green Belt</dc:subject>
  <dc:creator>Kenneth Koh</dc:creator>
  <cp:lastModifiedBy>Isaias Rafael Jr Burao Ira</cp:lastModifiedBy>
  <cp:revision>907</cp:revision>
  <cp:lastPrinted>2016-08-19T06:18:08Z</cp:lastPrinted>
  <dcterms:created xsi:type="dcterms:W3CDTF">2002-08-23T15:26:08Z</dcterms:created>
  <dcterms:modified xsi:type="dcterms:W3CDTF">2017-03-09T00:24:31Z</dcterms:modified>
</cp:coreProperties>
</file>