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65" r:id="rId5"/>
    <p:sldId id="267" r:id="rId6"/>
    <p:sldId id="263" r:id="rId7"/>
    <p:sldId id="259" r:id="rId8"/>
    <p:sldId id="260" r:id="rId9"/>
    <p:sldId id="264" r:id="rId10"/>
    <p:sldId id="268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1F78-0364-4136-B112-A6882D103B94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21-7659-44E5-9E9E-8324C6AD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0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1F78-0364-4136-B112-A6882D103B94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21-7659-44E5-9E9E-8324C6AD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3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1F78-0364-4136-B112-A6882D103B94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21-7659-44E5-9E9E-8324C6AD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1F78-0364-4136-B112-A6882D103B94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21-7659-44E5-9E9E-8324C6AD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0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1F78-0364-4136-B112-A6882D103B94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21-7659-44E5-9E9E-8324C6AD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7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1F78-0364-4136-B112-A6882D103B94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21-7659-44E5-9E9E-8324C6AD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9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1F78-0364-4136-B112-A6882D103B94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21-7659-44E5-9E9E-8324C6AD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2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1F78-0364-4136-B112-A6882D103B94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21-7659-44E5-9E9E-8324C6AD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9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1F78-0364-4136-B112-A6882D103B94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21-7659-44E5-9E9E-8324C6AD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0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1F78-0364-4136-B112-A6882D103B94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21-7659-44E5-9E9E-8324C6AD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1F78-0364-4136-B112-A6882D103B94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21-7659-44E5-9E9E-8324C6AD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7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51F78-0364-4136-B112-A6882D103B94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E7F21-7659-44E5-9E9E-8324C6AD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7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80566" y="2595488"/>
            <a:ext cx="1110343" cy="80989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Quality Issue</a:t>
            </a:r>
          </a:p>
        </p:txBody>
      </p:sp>
      <p:sp>
        <p:nvSpPr>
          <p:cNvPr id="5" name="Oval 4"/>
          <p:cNvSpPr/>
          <p:nvPr/>
        </p:nvSpPr>
        <p:spPr>
          <a:xfrm>
            <a:off x="3853206" y="3897420"/>
            <a:ext cx="1206137" cy="809897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TechOps</a:t>
            </a:r>
          </a:p>
        </p:txBody>
      </p:sp>
      <p:sp>
        <p:nvSpPr>
          <p:cNvPr id="6" name="Oval 5"/>
          <p:cNvSpPr/>
          <p:nvPr/>
        </p:nvSpPr>
        <p:spPr>
          <a:xfrm>
            <a:off x="6752300" y="3891769"/>
            <a:ext cx="1206137" cy="809897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Tory’s QIR</a:t>
            </a:r>
          </a:p>
        </p:txBody>
      </p:sp>
      <p:sp>
        <p:nvSpPr>
          <p:cNvPr id="7" name="Oval 6"/>
          <p:cNvSpPr/>
          <p:nvPr/>
        </p:nvSpPr>
        <p:spPr>
          <a:xfrm>
            <a:off x="9438083" y="3913365"/>
            <a:ext cx="1206137" cy="809897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Spiro’s QIR</a:t>
            </a:r>
          </a:p>
        </p:txBody>
      </p:sp>
      <p:sp>
        <p:nvSpPr>
          <p:cNvPr id="8" name="Oval 7"/>
          <p:cNvSpPr/>
          <p:nvPr/>
        </p:nvSpPr>
        <p:spPr>
          <a:xfrm>
            <a:off x="3526635" y="1785591"/>
            <a:ext cx="1532708" cy="809897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Pre PS Assessment</a:t>
            </a:r>
          </a:p>
        </p:txBody>
      </p:sp>
      <p:sp>
        <p:nvSpPr>
          <p:cNvPr id="9" name="Oval 8"/>
          <p:cNvSpPr/>
          <p:nvPr/>
        </p:nvSpPr>
        <p:spPr>
          <a:xfrm>
            <a:off x="5612338" y="1785590"/>
            <a:ext cx="1532708" cy="809897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Prestop / Stops</a:t>
            </a:r>
          </a:p>
        </p:txBody>
      </p:sp>
      <p:sp>
        <p:nvSpPr>
          <p:cNvPr id="10" name="Oval 9"/>
          <p:cNvSpPr/>
          <p:nvPr/>
        </p:nvSpPr>
        <p:spPr>
          <a:xfrm>
            <a:off x="4292989" y="483657"/>
            <a:ext cx="1532708" cy="809897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Tracking</a:t>
            </a:r>
          </a:p>
        </p:txBody>
      </p:sp>
      <p:sp>
        <p:nvSpPr>
          <p:cNvPr id="11" name="Oval 10"/>
          <p:cNvSpPr/>
          <p:nvPr/>
        </p:nvSpPr>
        <p:spPr>
          <a:xfrm>
            <a:off x="7952766" y="1785590"/>
            <a:ext cx="1532708" cy="809897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PA</a:t>
            </a:r>
          </a:p>
        </p:txBody>
      </p:sp>
      <p:sp>
        <p:nvSpPr>
          <p:cNvPr id="12" name="Oval 11"/>
          <p:cNvSpPr/>
          <p:nvPr/>
        </p:nvSpPr>
        <p:spPr>
          <a:xfrm>
            <a:off x="10186514" y="1785589"/>
            <a:ext cx="1532708" cy="809897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CRB</a:t>
            </a:r>
          </a:p>
        </p:txBody>
      </p:sp>
      <p:cxnSp>
        <p:nvCxnSpPr>
          <p:cNvPr id="14" name="Straight Arrow Connector 13"/>
          <p:cNvCxnSpPr>
            <a:stCxn id="4" idx="7"/>
            <a:endCxn id="8" idx="2"/>
          </p:cNvCxnSpPr>
          <p:nvPr/>
        </p:nvCxnSpPr>
        <p:spPr>
          <a:xfrm flipV="1">
            <a:off x="2728303" y="2190540"/>
            <a:ext cx="798332" cy="52355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2"/>
          </p:cNvCxnSpPr>
          <p:nvPr/>
        </p:nvCxnSpPr>
        <p:spPr>
          <a:xfrm>
            <a:off x="2809606" y="3246454"/>
            <a:ext cx="1043600" cy="105591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6" idx="2"/>
          </p:cNvCxnSpPr>
          <p:nvPr/>
        </p:nvCxnSpPr>
        <p:spPr>
          <a:xfrm flipV="1">
            <a:off x="5059343" y="4296718"/>
            <a:ext cx="1692957" cy="565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6"/>
            <a:endCxn id="7" idx="2"/>
          </p:cNvCxnSpPr>
          <p:nvPr/>
        </p:nvCxnSpPr>
        <p:spPr>
          <a:xfrm>
            <a:off x="7958437" y="4296718"/>
            <a:ext cx="1479646" cy="21596"/>
          </a:xfrm>
          <a:prstGeom prst="straightConnector1">
            <a:avLst/>
          </a:prstGeom>
          <a:ln w="53975" cmpd="dbl">
            <a:solidFill>
              <a:srgbClr val="92D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6"/>
            <a:endCxn id="9" idx="2"/>
          </p:cNvCxnSpPr>
          <p:nvPr/>
        </p:nvCxnSpPr>
        <p:spPr>
          <a:xfrm flipV="1">
            <a:off x="5059343" y="2190539"/>
            <a:ext cx="552995" cy="1"/>
          </a:xfrm>
          <a:prstGeom prst="straightConnector1">
            <a:avLst/>
          </a:prstGeom>
          <a:ln w="57150" cmpd="thinThick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1" idx="2"/>
          </p:cNvCxnSpPr>
          <p:nvPr/>
        </p:nvCxnSpPr>
        <p:spPr>
          <a:xfrm flipV="1">
            <a:off x="7220157" y="2190539"/>
            <a:ext cx="732609" cy="2174"/>
          </a:xfrm>
          <a:prstGeom prst="straightConnector1">
            <a:avLst/>
          </a:prstGeom>
          <a:ln w="53975" cmpd="dbl">
            <a:solidFill>
              <a:schemeClr val="accent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9448296" y="2190538"/>
            <a:ext cx="732609" cy="2174"/>
          </a:xfrm>
          <a:prstGeom prst="straightConnector1">
            <a:avLst/>
          </a:prstGeom>
          <a:ln w="53975" cmpd="dbl">
            <a:solidFill>
              <a:schemeClr val="accent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840688" y="4396377"/>
            <a:ext cx="868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 </a:t>
            </a:r>
            <a:r>
              <a:rPr lang="en-US" sz="1400" dirty="0" err="1"/>
              <a:t>Prestop</a:t>
            </a:r>
            <a:r>
              <a:rPr lang="en-US" sz="1400" dirty="0"/>
              <a:t>/Stops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57326" y="1416257"/>
            <a:ext cx="868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 </a:t>
            </a:r>
            <a:r>
              <a:rPr lang="en-US" sz="1400" dirty="0" err="1"/>
              <a:t>Prestop</a:t>
            </a:r>
            <a:r>
              <a:rPr lang="en-US" sz="1400" dirty="0"/>
              <a:t>/Stops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646804" y="1451873"/>
            <a:ext cx="868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 </a:t>
            </a:r>
            <a:r>
              <a:rPr lang="en-US" sz="1400" dirty="0" err="1"/>
              <a:t>Prestop</a:t>
            </a:r>
            <a:r>
              <a:rPr lang="en-US" sz="1400" dirty="0"/>
              <a:t>/Stops</a:t>
            </a:r>
          </a:p>
        </p:txBody>
      </p:sp>
      <p:cxnSp>
        <p:nvCxnSpPr>
          <p:cNvPr id="30" name="Straight Arrow Connector 29"/>
          <p:cNvCxnSpPr>
            <a:endCxn id="10" idx="3"/>
          </p:cNvCxnSpPr>
          <p:nvPr/>
        </p:nvCxnSpPr>
        <p:spPr>
          <a:xfrm flipV="1">
            <a:off x="4179776" y="1174947"/>
            <a:ext cx="337673" cy="567101"/>
          </a:xfrm>
          <a:prstGeom prst="straightConnector1">
            <a:avLst/>
          </a:prstGeom>
          <a:ln w="57150" cmpd="thinThick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9" idx="0"/>
          </p:cNvCxnSpPr>
          <p:nvPr/>
        </p:nvCxnSpPr>
        <p:spPr>
          <a:xfrm>
            <a:off x="5825697" y="1013228"/>
            <a:ext cx="552995" cy="772362"/>
          </a:xfrm>
          <a:prstGeom prst="straightConnector1">
            <a:avLst/>
          </a:prstGeom>
          <a:ln w="57150" cmpd="thinThick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446648" y="1256022"/>
            <a:ext cx="337673" cy="567101"/>
          </a:xfrm>
          <a:prstGeom prst="straightConnector1">
            <a:avLst/>
          </a:prstGeom>
          <a:ln w="57150" cmpd="thinThick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127470" y="225082"/>
            <a:ext cx="4224248" cy="277535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750883" y="225082"/>
            <a:ext cx="4224248" cy="262109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695382" y="3393211"/>
            <a:ext cx="2273454" cy="233233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226773" y="323919"/>
            <a:ext cx="100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Prestop Process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791436" y="323919"/>
            <a:ext cx="1009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CRB Process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99297" y="3386124"/>
            <a:ext cx="194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Spiro QIR Process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880703" y="2342940"/>
            <a:ext cx="798332" cy="523555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5" idx="0"/>
          </p:cNvCxnSpPr>
          <p:nvPr/>
        </p:nvCxnSpPr>
        <p:spPr>
          <a:xfrm>
            <a:off x="4144985" y="2595487"/>
            <a:ext cx="311290" cy="1301933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014030" y="4186812"/>
            <a:ext cx="1738270" cy="0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890909" y="3130897"/>
            <a:ext cx="1043600" cy="1055915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053469" y="4412274"/>
            <a:ext cx="1756855" cy="24618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4400459" y="2589646"/>
            <a:ext cx="284120" cy="1315932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" idx="5"/>
          </p:cNvCxnSpPr>
          <p:nvPr/>
        </p:nvCxnSpPr>
        <p:spPr>
          <a:xfrm>
            <a:off x="2728303" y="3286778"/>
            <a:ext cx="1141647" cy="116443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" idx="5"/>
            <a:endCxn id="6" idx="3"/>
          </p:cNvCxnSpPr>
          <p:nvPr/>
        </p:nvCxnSpPr>
        <p:spPr>
          <a:xfrm flipV="1">
            <a:off x="4882708" y="4583059"/>
            <a:ext cx="2046227" cy="5651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" idx="1"/>
            <a:endCxn id="8" idx="5"/>
          </p:cNvCxnSpPr>
          <p:nvPr/>
        </p:nvCxnSpPr>
        <p:spPr>
          <a:xfrm flipH="1" flipV="1">
            <a:off x="4834883" y="2476881"/>
            <a:ext cx="2094052" cy="1533495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102194" y="576646"/>
            <a:ext cx="12495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Some Tracking items become PS/SS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2924420" y="5760048"/>
            <a:ext cx="970192" cy="0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924420" y="5420078"/>
            <a:ext cx="970192" cy="0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924420" y="6151599"/>
            <a:ext cx="970192" cy="0"/>
          </a:xfrm>
          <a:prstGeom prst="straightConnector1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924420" y="6571285"/>
            <a:ext cx="970192" cy="0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945749" y="5266189"/>
            <a:ext cx="4359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Concurrently decided for PrePrestop &amp; TechOps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957977" y="5602929"/>
            <a:ext cx="4359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PrePrestop triggers TechOps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957977" y="5978949"/>
            <a:ext cx="4359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TechOps triggers PrePrestop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957977" y="6388941"/>
            <a:ext cx="3259436" cy="307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Tory’s QIR triggers PrePrestop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2669687" y="3368838"/>
            <a:ext cx="1273110" cy="1264026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580824" y="6571285"/>
            <a:ext cx="970192" cy="0"/>
          </a:xfrm>
          <a:prstGeom prst="straightConnector1">
            <a:avLst/>
          </a:prstGeom>
          <a:ln w="222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639148" y="6410172"/>
            <a:ext cx="2003145" cy="307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Issues stops at TechOps</a:t>
            </a:r>
          </a:p>
        </p:txBody>
      </p:sp>
      <p:sp>
        <p:nvSpPr>
          <p:cNvPr id="51" name="Oval 50"/>
          <p:cNvSpPr/>
          <p:nvPr/>
        </p:nvSpPr>
        <p:spPr>
          <a:xfrm>
            <a:off x="7019409" y="3065767"/>
            <a:ext cx="1206137" cy="48698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SQID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598751" y="6302340"/>
            <a:ext cx="970192" cy="0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657075" y="6141227"/>
            <a:ext cx="2003145" cy="307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SQID Determination</a:t>
            </a:r>
          </a:p>
        </p:txBody>
      </p:sp>
      <p:cxnSp>
        <p:nvCxnSpPr>
          <p:cNvPr id="56" name="Straight Arrow Connector 55"/>
          <p:cNvCxnSpPr>
            <a:stCxn id="6" idx="0"/>
            <a:endCxn id="51" idx="4"/>
          </p:cNvCxnSpPr>
          <p:nvPr/>
        </p:nvCxnSpPr>
        <p:spPr>
          <a:xfrm flipV="1">
            <a:off x="7355369" y="3552747"/>
            <a:ext cx="267109" cy="339022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919805" y="5129139"/>
            <a:ext cx="970192" cy="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41134" y="4975250"/>
            <a:ext cx="4359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Sources of Information for Quality Issues</a:t>
            </a:r>
          </a:p>
        </p:txBody>
      </p:sp>
      <p:cxnSp>
        <p:nvCxnSpPr>
          <p:cNvPr id="60" name="Straight Arrow Connector 59"/>
          <p:cNvCxnSpPr>
            <a:stCxn id="63" idx="4"/>
            <a:endCxn id="4" idx="0"/>
          </p:cNvCxnSpPr>
          <p:nvPr/>
        </p:nvCxnSpPr>
        <p:spPr>
          <a:xfrm>
            <a:off x="1732309" y="1814061"/>
            <a:ext cx="603429" cy="781427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177137" y="1248878"/>
            <a:ext cx="1110343" cy="56518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Field </a:t>
            </a:r>
            <a:r>
              <a:rPr lang="en-US" sz="1400" dirty="0" err="1">
                <a:solidFill>
                  <a:sysClr val="windowText" lastClr="000000"/>
                </a:solidFill>
              </a:rPr>
              <a:t>Critsit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320459" y="1920205"/>
            <a:ext cx="1110343" cy="56913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Mfg Alert</a:t>
            </a:r>
          </a:p>
        </p:txBody>
      </p:sp>
      <p:cxnSp>
        <p:nvCxnSpPr>
          <p:cNvPr id="66" name="Straight Arrow Connector 65"/>
          <p:cNvCxnSpPr>
            <a:stCxn id="65" idx="6"/>
            <a:endCxn id="4" idx="1"/>
          </p:cNvCxnSpPr>
          <p:nvPr/>
        </p:nvCxnSpPr>
        <p:spPr>
          <a:xfrm>
            <a:off x="1430802" y="2204774"/>
            <a:ext cx="512370" cy="509321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214388" y="2589257"/>
            <a:ext cx="1110343" cy="56913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SupplierAlert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Straight Arrow Connector 69"/>
          <p:cNvCxnSpPr>
            <a:stCxn id="69" idx="6"/>
            <a:endCxn id="4" idx="2"/>
          </p:cNvCxnSpPr>
          <p:nvPr/>
        </p:nvCxnSpPr>
        <p:spPr>
          <a:xfrm>
            <a:off x="1324731" y="2873826"/>
            <a:ext cx="455835" cy="126611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323751" y="3495522"/>
            <a:ext cx="1513292" cy="96466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New Product Release Impact</a:t>
            </a:r>
          </a:p>
        </p:txBody>
      </p:sp>
      <p:cxnSp>
        <p:nvCxnSpPr>
          <p:cNvPr id="68" name="Straight Arrow Connector 67"/>
          <p:cNvCxnSpPr>
            <a:cxnSpLocks/>
          </p:cNvCxnSpPr>
          <p:nvPr/>
        </p:nvCxnSpPr>
        <p:spPr>
          <a:xfrm flipV="1">
            <a:off x="1766006" y="3400869"/>
            <a:ext cx="244261" cy="257064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14388" y="225082"/>
            <a:ext cx="263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Current Business Process</a:t>
            </a:r>
          </a:p>
        </p:txBody>
      </p:sp>
      <p:sp>
        <p:nvSpPr>
          <p:cNvPr id="75" name="Oval 74"/>
          <p:cNvSpPr/>
          <p:nvPr/>
        </p:nvSpPr>
        <p:spPr>
          <a:xfrm>
            <a:off x="1857350" y="3986883"/>
            <a:ext cx="1627383" cy="96466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Genie/QEWS Alert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77" name="Straight Arrow Connector 76"/>
          <p:cNvCxnSpPr>
            <a:cxnSpLocks/>
            <a:stCxn id="75" idx="0"/>
            <a:endCxn id="4" idx="4"/>
          </p:cNvCxnSpPr>
          <p:nvPr/>
        </p:nvCxnSpPr>
        <p:spPr>
          <a:xfrm flipH="1" flipV="1">
            <a:off x="2335738" y="3405385"/>
            <a:ext cx="335304" cy="581498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1965630" y="578735"/>
            <a:ext cx="1110343" cy="68845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QIN Audit Incident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86" name="Straight Arrow Connector 85"/>
          <p:cNvCxnSpPr>
            <a:stCxn id="83" idx="4"/>
          </p:cNvCxnSpPr>
          <p:nvPr/>
        </p:nvCxnSpPr>
        <p:spPr>
          <a:xfrm>
            <a:off x="2520802" y="1267187"/>
            <a:ext cx="148885" cy="1337786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75973" y="104643"/>
            <a:ext cx="0" cy="2961124"/>
          </a:xfrm>
          <a:prstGeom prst="line">
            <a:avLst/>
          </a:prstGeom>
          <a:ln w="22225" cmpd="thickThin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2094592" y="106568"/>
            <a:ext cx="0" cy="2961124"/>
          </a:xfrm>
          <a:prstGeom prst="line">
            <a:avLst/>
          </a:prstGeom>
          <a:ln w="22225" cmpd="thickThin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3066323" y="104643"/>
            <a:ext cx="9028269" cy="25076"/>
          </a:xfrm>
          <a:prstGeom prst="line">
            <a:avLst/>
          </a:prstGeom>
          <a:ln w="22225" cmpd="thickThin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079823" y="3046546"/>
            <a:ext cx="9028269" cy="25076"/>
          </a:xfrm>
          <a:prstGeom prst="line">
            <a:avLst/>
          </a:prstGeom>
          <a:ln w="22225" cmpd="thickThin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679035" y="3130897"/>
            <a:ext cx="748" cy="1846622"/>
          </a:xfrm>
          <a:prstGeom prst="line">
            <a:avLst/>
          </a:prstGeom>
          <a:ln w="22225" cmpd="thickThin">
            <a:solidFill>
              <a:srgbClr val="92D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287684" y="3109675"/>
            <a:ext cx="748" cy="1846622"/>
          </a:xfrm>
          <a:prstGeom prst="line">
            <a:avLst/>
          </a:prstGeom>
          <a:ln w="22225" cmpd="thickThin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679035" y="3130897"/>
            <a:ext cx="4608649" cy="0"/>
          </a:xfrm>
          <a:prstGeom prst="line">
            <a:avLst/>
          </a:prstGeom>
          <a:ln w="22225" cmpd="thickThin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679035" y="4957112"/>
            <a:ext cx="4617206" cy="5697"/>
          </a:xfrm>
          <a:prstGeom prst="line">
            <a:avLst/>
          </a:prstGeom>
          <a:ln w="22225" cmpd="thickThin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1532680" y="2060294"/>
            <a:ext cx="19968" cy="1464329"/>
          </a:xfrm>
          <a:prstGeom prst="line">
            <a:avLst/>
          </a:prstGeom>
          <a:ln w="38100" cmpd="thinThick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2958299" y="2085369"/>
            <a:ext cx="19968" cy="1464329"/>
          </a:xfrm>
          <a:prstGeom prst="line">
            <a:avLst/>
          </a:prstGeom>
          <a:ln w="38100" cmpd="thinThick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1532415" y="3515357"/>
            <a:ext cx="1404396" cy="5991"/>
          </a:xfrm>
          <a:prstGeom prst="line">
            <a:avLst/>
          </a:prstGeom>
          <a:ln w="38100" cmpd="thinThick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1533146" y="2082373"/>
            <a:ext cx="1404396" cy="5991"/>
          </a:xfrm>
          <a:prstGeom prst="line">
            <a:avLst/>
          </a:prstGeom>
          <a:ln w="38100" cmpd="thinThick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288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Security</a:t>
            </a: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1700213" y="609600"/>
            <a:ext cx="2608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SSO Application sign-in</a:t>
            </a: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1700214" y="1023939"/>
            <a:ext cx="4403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BlueGroup</a:t>
            </a:r>
            <a:r>
              <a:rPr lang="en-US" altLang="en-US" dirty="0"/>
              <a:t> Support for application sign-in</a:t>
            </a:r>
          </a:p>
        </p:txBody>
      </p:sp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1700214" y="1438275"/>
            <a:ext cx="304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BlueGroup</a:t>
            </a:r>
            <a:r>
              <a:rPr lang="en-US" altLang="en-US" dirty="0"/>
              <a:t> for Reader level</a:t>
            </a:r>
          </a:p>
        </p:txBody>
      </p:sp>
      <p:sp>
        <p:nvSpPr>
          <p:cNvPr id="4102" name="TextBox 6"/>
          <p:cNvSpPr txBox="1">
            <a:spLocks noChangeArrowheads="1"/>
          </p:cNvSpPr>
          <p:nvPr/>
        </p:nvSpPr>
        <p:spPr bwMode="auto">
          <a:xfrm>
            <a:off x="1700214" y="1851025"/>
            <a:ext cx="2352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BlueGroup for Author</a:t>
            </a:r>
          </a:p>
        </p:txBody>
      </p:sp>
      <p:sp>
        <p:nvSpPr>
          <p:cNvPr id="4103" name="TextBox 7"/>
          <p:cNvSpPr txBox="1">
            <a:spLocks noChangeArrowheads="1"/>
          </p:cNvSpPr>
          <p:nvPr/>
        </p:nvSpPr>
        <p:spPr bwMode="auto">
          <a:xfrm>
            <a:off x="1700213" y="2265364"/>
            <a:ext cx="5827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Authors can add owners, editors and readers to Forms </a:t>
            </a:r>
          </a:p>
        </p:txBody>
      </p:sp>
      <p:sp>
        <p:nvSpPr>
          <p:cNvPr id="4104" name="TextBox 8"/>
          <p:cNvSpPr txBox="1">
            <a:spLocks noChangeArrowheads="1"/>
          </p:cNvSpPr>
          <p:nvPr/>
        </p:nvSpPr>
        <p:spPr bwMode="auto">
          <a:xfrm>
            <a:off x="1700213" y="2679700"/>
            <a:ext cx="86026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Forms are access controlled so only people that are authorized can see sensitive documents</a:t>
            </a:r>
          </a:p>
        </p:txBody>
      </p:sp>
      <p:sp>
        <p:nvSpPr>
          <p:cNvPr id="4105" name="TextBox 5"/>
          <p:cNvSpPr txBox="1">
            <a:spLocks noChangeArrowheads="1"/>
          </p:cNvSpPr>
          <p:nvPr/>
        </p:nvSpPr>
        <p:spPr bwMode="auto">
          <a:xfrm>
            <a:off x="1700213" y="3062288"/>
            <a:ext cx="46212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BlueGroup for editor for backups / manager</a:t>
            </a:r>
          </a:p>
        </p:txBody>
      </p:sp>
      <p:sp>
        <p:nvSpPr>
          <p:cNvPr id="4106" name="TextBox 5"/>
          <p:cNvSpPr txBox="1">
            <a:spLocks noChangeArrowheads="1"/>
          </p:cNvSpPr>
          <p:nvPr/>
        </p:nvSpPr>
        <p:spPr bwMode="auto">
          <a:xfrm>
            <a:off x="1700214" y="3475039"/>
            <a:ext cx="2312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BlueGroup for admin</a:t>
            </a:r>
          </a:p>
        </p:txBody>
      </p:sp>
      <p:sp>
        <p:nvSpPr>
          <p:cNvPr id="4107" name="TextBox 5"/>
          <p:cNvSpPr txBox="1">
            <a:spLocks noChangeArrowheads="1"/>
          </p:cNvSpPr>
          <p:nvPr/>
        </p:nvSpPr>
        <p:spPr bwMode="auto">
          <a:xfrm>
            <a:off x="1700214" y="3887789"/>
            <a:ext cx="9712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BlueGroup</a:t>
            </a:r>
            <a:r>
              <a:rPr lang="en-US" altLang="en-US" dirty="0"/>
              <a:t> for stop ship coordinator -  can pull docs and also only ones to create </a:t>
            </a:r>
            <a:r>
              <a:rPr lang="en-US" altLang="en-US" dirty="0" err="1" smtClean="0"/>
              <a:t>ps</a:t>
            </a:r>
            <a:r>
              <a:rPr lang="en-US" altLang="en-US" dirty="0" smtClean="0"/>
              <a:t>/s/agenda</a:t>
            </a:r>
            <a:endParaRPr lang="en-US" altLang="en-US" dirty="0"/>
          </a:p>
        </p:txBody>
      </p:sp>
      <p:sp>
        <p:nvSpPr>
          <p:cNvPr id="4108" name="TextBox 11"/>
          <p:cNvSpPr txBox="1">
            <a:spLocks noChangeArrowheads="1"/>
          </p:cNvSpPr>
          <p:nvPr/>
        </p:nvSpPr>
        <p:spPr bwMode="auto">
          <a:xfrm>
            <a:off x="1700213" y="4302125"/>
            <a:ext cx="3168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Secure by brand, commodity</a:t>
            </a:r>
          </a:p>
        </p:txBody>
      </p:sp>
      <p:sp>
        <p:nvSpPr>
          <p:cNvPr id="4109" name="TextBox 12"/>
          <p:cNvSpPr txBox="1">
            <a:spLocks noChangeArrowheads="1"/>
          </p:cNvSpPr>
          <p:nvPr/>
        </p:nvSpPr>
        <p:spPr bwMode="auto">
          <a:xfrm>
            <a:off x="1700213" y="4714875"/>
            <a:ext cx="3479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Ability to mark sensitive / private</a:t>
            </a:r>
          </a:p>
        </p:txBody>
      </p:sp>
      <p:sp>
        <p:nvSpPr>
          <p:cNvPr id="4110" name="TextBox 13"/>
          <p:cNvSpPr txBox="1">
            <a:spLocks noChangeArrowheads="1"/>
          </p:cNvSpPr>
          <p:nvPr/>
        </p:nvSpPr>
        <p:spPr bwMode="auto">
          <a:xfrm>
            <a:off x="1700214" y="5129213"/>
            <a:ext cx="5083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QIR / SSC can create QIR forms from any issue</a:t>
            </a:r>
          </a:p>
        </p:txBody>
      </p:sp>
      <p:sp>
        <p:nvSpPr>
          <p:cNvPr id="4111" name="TextBox 15"/>
          <p:cNvSpPr txBox="1">
            <a:spLocks noChangeArrowheads="1"/>
          </p:cNvSpPr>
          <p:nvPr/>
        </p:nvSpPr>
        <p:spPr bwMode="auto">
          <a:xfrm>
            <a:off x="1700214" y="5541964"/>
            <a:ext cx="4802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SSC / CRB can create Preventive Action Doc</a:t>
            </a:r>
          </a:p>
        </p:txBody>
      </p:sp>
      <p:sp>
        <p:nvSpPr>
          <p:cNvPr id="4112" name="TextBox 16"/>
          <p:cNvSpPr txBox="1">
            <a:spLocks noChangeArrowheads="1"/>
          </p:cNvSpPr>
          <p:nvPr/>
        </p:nvSpPr>
        <p:spPr bwMode="auto">
          <a:xfrm>
            <a:off x="1695450" y="5954714"/>
            <a:ext cx="2800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BlueGroup for Executives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4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GUI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3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/>
          <p:cNvSpPr/>
          <p:nvPr/>
        </p:nvSpPr>
        <p:spPr>
          <a:xfrm>
            <a:off x="2959827" y="1663245"/>
            <a:ext cx="2591887" cy="3392076"/>
          </a:xfrm>
          <a:prstGeom prst="roundRect">
            <a:avLst/>
          </a:prstGeom>
          <a:solidFill>
            <a:schemeClr val="accent2">
              <a:lumMod val="75000"/>
              <a:alpha val="1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18" y="80237"/>
            <a:ext cx="8553994" cy="431708"/>
          </a:xfrm>
        </p:spPr>
        <p:txBody>
          <a:bodyPr>
            <a:normAutofit fontScale="90000"/>
          </a:bodyPr>
          <a:lstStyle/>
          <a:p>
            <a:r>
              <a:rPr lang="en-US" dirty="0"/>
              <a:t>High Level System Design</a:t>
            </a:r>
          </a:p>
        </p:txBody>
      </p:sp>
      <p:sp>
        <p:nvSpPr>
          <p:cNvPr id="4" name="Flowchart: Preparation 3"/>
          <p:cNvSpPr/>
          <p:nvPr/>
        </p:nvSpPr>
        <p:spPr>
          <a:xfrm>
            <a:off x="3435533" y="519242"/>
            <a:ext cx="1384663" cy="679269"/>
          </a:xfrm>
          <a:prstGeom prst="flowChartPrepa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Onset of Quality Issue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3435533" y="2240273"/>
            <a:ext cx="1606731" cy="881744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Quality Issue Entry Form (Unique ID)</a:t>
            </a:r>
          </a:p>
        </p:txBody>
      </p:sp>
      <p:sp>
        <p:nvSpPr>
          <p:cNvPr id="9" name="Flowchart: Display 8"/>
          <p:cNvSpPr/>
          <p:nvPr/>
        </p:nvSpPr>
        <p:spPr>
          <a:xfrm>
            <a:off x="143692" y="1843796"/>
            <a:ext cx="1940925" cy="1278221"/>
          </a:xfrm>
          <a:prstGeom prst="flowChartDisp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View for Executive Review  (</a:t>
            </a:r>
            <a:r>
              <a:rPr lang="en-US" sz="1400" dirty="0" err="1">
                <a:solidFill>
                  <a:schemeClr val="tx1"/>
                </a:solidFill>
              </a:rPr>
              <a:t>Techops</a:t>
            </a:r>
            <a:r>
              <a:rPr lang="en-US" sz="1400" dirty="0">
                <a:solidFill>
                  <a:schemeClr val="tx1"/>
                </a:solidFill>
              </a:rPr>
              <a:t>, QIR)</a:t>
            </a:r>
          </a:p>
        </p:txBody>
      </p:sp>
      <p:sp>
        <p:nvSpPr>
          <p:cNvPr id="32" name="Flowchart: Document 31"/>
          <p:cNvSpPr/>
          <p:nvPr/>
        </p:nvSpPr>
        <p:spPr>
          <a:xfrm>
            <a:off x="3461658" y="3560710"/>
            <a:ext cx="1606731" cy="1215934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Prestop</a:t>
            </a:r>
            <a:r>
              <a:rPr lang="en-US" sz="1400" dirty="0">
                <a:solidFill>
                  <a:schemeClr val="tx1"/>
                </a:solidFill>
              </a:rPr>
              <a:t> Form (Same Unique ID + TR/PS/SS flag)</a:t>
            </a:r>
          </a:p>
        </p:txBody>
      </p:sp>
      <p:cxnSp>
        <p:nvCxnSpPr>
          <p:cNvPr id="43" name="Straight Arrow Connector 42"/>
          <p:cNvCxnSpPr>
            <a:cxnSpLocks/>
            <a:stCxn id="4" idx="2"/>
          </p:cNvCxnSpPr>
          <p:nvPr/>
        </p:nvCxnSpPr>
        <p:spPr>
          <a:xfrm flipH="1">
            <a:off x="4127864" y="1198511"/>
            <a:ext cx="1" cy="102869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52348" y="1693812"/>
            <a:ext cx="125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Form</a:t>
            </a:r>
          </a:p>
        </p:txBody>
      </p:sp>
      <p:cxnSp>
        <p:nvCxnSpPr>
          <p:cNvPr id="49" name="Straight Arrow Connector 48"/>
          <p:cNvCxnSpPr>
            <a:cxnSpLocks/>
          </p:cNvCxnSpPr>
          <p:nvPr/>
        </p:nvCxnSpPr>
        <p:spPr>
          <a:xfrm flipH="1" flipV="1">
            <a:off x="2084617" y="2600673"/>
            <a:ext cx="834391" cy="491046"/>
          </a:xfrm>
          <a:prstGeom prst="straightConnector1">
            <a:avLst/>
          </a:prstGeom>
          <a:ln w="63500" cmpd="dbl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 flipH="1">
            <a:off x="2099858" y="3586751"/>
            <a:ext cx="855616" cy="585642"/>
          </a:xfrm>
          <a:prstGeom prst="straightConnector1">
            <a:avLst/>
          </a:prstGeom>
          <a:ln w="63500" cmpd="sng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ocument 53"/>
          <p:cNvSpPr/>
          <p:nvPr/>
        </p:nvSpPr>
        <p:spPr>
          <a:xfrm>
            <a:off x="473533" y="3694604"/>
            <a:ext cx="1606731" cy="1215934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8D Form (Both internal &amp; external)</a:t>
            </a:r>
          </a:p>
        </p:txBody>
      </p:sp>
      <p:sp>
        <p:nvSpPr>
          <p:cNvPr id="55" name="Flowchart: Document 54"/>
          <p:cNvSpPr/>
          <p:nvPr/>
        </p:nvSpPr>
        <p:spPr>
          <a:xfrm>
            <a:off x="3461658" y="5494014"/>
            <a:ext cx="1606731" cy="792615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Preventive Action Form</a:t>
            </a:r>
          </a:p>
        </p:txBody>
      </p:sp>
      <p:cxnSp>
        <p:nvCxnSpPr>
          <p:cNvPr id="57" name="Straight Arrow Connector 56"/>
          <p:cNvCxnSpPr>
            <a:stCxn id="32" idx="2"/>
            <a:endCxn id="55" idx="0"/>
          </p:cNvCxnSpPr>
          <p:nvPr/>
        </p:nvCxnSpPr>
        <p:spPr>
          <a:xfrm>
            <a:off x="4265024" y="4696257"/>
            <a:ext cx="0" cy="79775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/>
          <p:cNvCxnSpPr>
            <a:cxnSpLocks/>
            <a:stCxn id="54" idx="2"/>
            <a:endCxn id="55" idx="1"/>
          </p:cNvCxnSpPr>
          <p:nvPr/>
        </p:nvCxnSpPr>
        <p:spPr>
          <a:xfrm rot="16200000" flipH="1">
            <a:off x="1839193" y="4267856"/>
            <a:ext cx="1060171" cy="2184759"/>
          </a:xfrm>
          <a:prstGeom prst="bentConnector2">
            <a:avLst/>
          </a:prstGeom>
          <a:ln w="508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856617" y="2240273"/>
            <a:ext cx="77070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8856617" y="2926745"/>
            <a:ext cx="770709" cy="0"/>
          </a:xfrm>
          <a:prstGeom prst="straightConnector1">
            <a:avLst/>
          </a:prstGeom>
          <a:ln w="63500" cmpd="dbl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8856617" y="3724697"/>
            <a:ext cx="770709" cy="0"/>
          </a:xfrm>
          <a:prstGeom prst="straightConnector1">
            <a:avLst/>
          </a:prstGeom>
          <a:ln w="63500" cmpd="sng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856617" y="4477990"/>
            <a:ext cx="770709" cy="0"/>
          </a:xfrm>
          <a:prstGeom prst="straightConnector1">
            <a:avLst/>
          </a:prstGeom>
          <a:ln w="508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797143" y="2042544"/>
            <a:ext cx="189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Compulsory Flow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797143" y="2722387"/>
            <a:ext cx="189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Demand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797143" y="3510240"/>
            <a:ext cx="189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Optional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797143" y="429332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Optional (Data Push)</a:t>
            </a:r>
          </a:p>
        </p:txBody>
      </p:sp>
    </p:spTree>
    <p:extLst>
      <p:ext uri="{BB962C8B-B14F-4D97-AF65-F5344CB8AC3E}">
        <p14:creationId xmlns:p14="http://schemas.microsoft.com/office/powerpoint/2010/main" val="567434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776913" y="1600200"/>
            <a:ext cx="1828800" cy="9906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5776913" y="19050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Quality Issue Tool</a:t>
            </a:r>
          </a:p>
        </p:txBody>
      </p:sp>
      <p:sp>
        <p:nvSpPr>
          <p:cNvPr id="6" name="Oval 5"/>
          <p:cNvSpPr/>
          <p:nvPr/>
        </p:nvSpPr>
        <p:spPr>
          <a:xfrm>
            <a:off x="5014913" y="685800"/>
            <a:ext cx="838200" cy="381000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3" name="TextBox 6"/>
          <p:cNvSpPr txBox="1">
            <a:spLocks noChangeArrowheads="1"/>
          </p:cNvSpPr>
          <p:nvPr/>
        </p:nvSpPr>
        <p:spPr bwMode="auto">
          <a:xfrm>
            <a:off x="5014913" y="687389"/>
            <a:ext cx="823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Person</a:t>
            </a:r>
          </a:p>
        </p:txBody>
      </p:sp>
      <p:sp>
        <p:nvSpPr>
          <p:cNvPr id="8" name="Oval 7"/>
          <p:cNvSpPr/>
          <p:nvPr/>
        </p:nvSpPr>
        <p:spPr>
          <a:xfrm>
            <a:off x="6310313" y="685800"/>
            <a:ext cx="838200" cy="381000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5" name="TextBox 8"/>
          <p:cNvSpPr txBox="1">
            <a:spLocks noChangeArrowheads="1"/>
          </p:cNvSpPr>
          <p:nvPr/>
        </p:nvSpPr>
        <p:spPr bwMode="auto">
          <a:xfrm>
            <a:off x="6434139" y="685800"/>
            <a:ext cx="561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App</a:t>
            </a:r>
          </a:p>
        </p:txBody>
      </p:sp>
      <p:sp>
        <p:nvSpPr>
          <p:cNvPr id="10" name="Oval 9"/>
          <p:cNvSpPr/>
          <p:nvPr/>
        </p:nvSpPr>
        <p:spPr>
          <a:xfrm>
            <a:off x="7605713" y="685800"/>
            <a:ext cx="838200" cy="381000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7" name="TextBox 10"/>
          <p:cNvSpPr txBox="1">
            <a:spLocks noChangeArrowheads="1"/>
          </p:cNvSpPr>
          <p:nvPr/>
        </p:nvSpPr>
        <p:spPr bwMode="auto">
          <a:xfrm>
            <a:off x="7758113" y="687389"/>
            <a:ext cx="493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API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643313" y="4419600"/>
            <a:ext cx="1828800" cy="9906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776913" y="4419600"/>
            <a:ext cx="1828800" cy="9906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271713" y="5715000"/>
            <a:ext cx="1828800" cy="9906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61" name="TextBox 14"/>
          <p:cNvSpPr txBox="1">
            <a:spLocks noChangeArrowheads="1"/>
          </p:cNvSpPr>
          <p:nvPr/>
        </p:nvSpPr>
        <p:spPr bwMode="auto">
          <a:xfrm>
            <a:off x="4024313" y="4648200"/>
            <a:ext cx="1009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Pre/Stop</a:t>
            </a:r>
          </a:p>
        </p:txBody>
      </p:sp>
      <p:sp>
        <p:nvSpPr>
          <p:cNvPr id="2062" name="TextBox 16"/>
          <p:cNvSpPr txBox="1">
            <a:spLocks noChangeArrowheads="1"/>
          </p:cNvSpPr>
          <p:nvPr/>
        </p:nvSpPr>
        <p:spPr bwMode="auto">
          <a:xfrm>
            <a:off x="6386514" y="4724400"/>
            <a:ext cx="522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QIR</a:t>
            </a:r>
          </a:p>
        </p:txBody>
      </p:sp>
      <p:sp>
        <p:nvSpPr>
          <p:cNvPr id="2063" name="TextBox 18"/>
          <p:cNvSpPr txBox="1">
            <a:spLocks noChangeArrowheads="1"/>
          </p:cNvSpPr>
          <p:nvPr/>
        </p:nvSpPr>
        <p:spPr bwMode="auto">
          <a:xfrm>
            <a:off x="9082089" y="533400"/>
            <a:ext cx="547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QIN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776913" y="2895600"/>
            <a:ext cx="1828800" cy="9906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65" name="TextBox 20"/>
          <p:cNvSpPr txBox="1">
            <a:spLocks noChangeArrowheads="1"/>
          </p:cNvSpPr>
          <p:nvPr/>
        </p:nvSpPr>
        <p:spPr bwMode="auto">
          <a:xfrm>
            <a:off x="5999163" y="3200400"/>
            <a:ext cx="145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QIX (LEI/DB2)</a:t>
            </a:r>
          </a:p>
        </p:txBody>
      </p:sp>
      <p:sp>
        <p:nvSpPr>
          <p:cNvPr id="23" name="Oval 22"/>
          <p:cNvSpPr/>
          <p:nvPr/>
        </p:nvSpPr>
        <p:spPr>
          <a:xfrm>
            <a:off x="8740775" y="3408363"/>
            <a:ext cx="838200" cy="381000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67" name="TextBox 23"/>
          <p:cNvSpPr txBox="1">
            <a:spLocks noChangeArrowheads="1"/>
          </p:cNvSpPr>
          <p:nvPr/>
        </p:nvSpPr>
        <p:spPr bwMode="auto">
          <a:xfrm>
            <a:off x="8740775" y="3409950"/>
            <a:ext cx="812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Agenda</a:t>
            </a:r>
          </a:p>
        </p:txBody>
      </p:sp>
      <p:sp>
        <p:nvSpPr>
          <p:cNvPr id="25" name="Oval 24"/>
          <p:cNvSpPr/>
          <p:nvPr/>
        </p:nvSpPr>
        <p:spPr>
          <a:xfrm>
            <a:off x="8740775" y="3865563"/>
            <a:ext cx="838200" cy="381000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69" name="TextBox 25"/>
          <p:cNvSpPr txBox="1">
            <a:spLocks noChangeArrowheads="1"/>
          </p:cNvSpPr>
          <p:nvPr/>
        </p:nvSpPr>
        <p:spPr bwMode="auto">
          <a:xfrm>
            <a:off x="8789989" y="3867150"/>
            <a:ext cx="574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latin typeface="Calibri" panose="020F0502020204030204" pitchFamily="34" charset="0"/>
              </a:rPr>
              <a:t>Action</a:t>
            </a:r>
          </a:p>
          <a:p>
            <a:pPr eaLnBrk="1" hangingPunct="1"/>
            <a:r>
              <a:rPr lang="en-US" altLang="en-US" sz="1000">
                <a:latin typeface="Calibri" panose="020F0502020204030204" pitchFamily="34" charset="0"/>
              </a:rPr>
              <a:t>Tracker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520113" y="58674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71" name="TextBox 33"/>
          <p:cNvSpPr txBox="1">
            <a:spLocks noChangeArrowheads="1"/>
          </p:cNvSpPr>
          <p:nvPr/>
        </p:nvSpPr>
        <p:spPr bwMode="auto">
          <a:xfrm>
            <a:off x="8672513" y="5867400"/>
            <a:ext cx="646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SQID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271713" y="2895600"/>
            <a:ext cx="1828800" cy="9906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73" name="TextBox 37"/>
          <p:cNvSpPr txBox="1">
            <a:spLocks noChangeArrowheads="1"/>
          </p:cNvSpPr>
          <p:nvPr/>
        </p:nvSpPr>
        <p:spPr bwMode="auto">
          <a:xfrm>
            <a:off x="2805113" y="3200400"/>
            <a:ext cx="444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8D</a:t>
            </a:r>
          </a:p>
        </p:txBody>
      </p:sp>
      <p:sp>
        <p:nvSpPr>
          <p:cNvPr id="2074" name="TextBox 38"/>
          <p:cNvSpPr txBox="1">
            <a:spLocks noChangeArrowheads="1"/>
          </p:cNvSpPr>
          <p:nvPr/>
        </p:nvSpPr>
        <p:spPr bwMode="auto">
          <a:xfrm>
            <a:off x="2500313" y="6096000"/>
            <a:ext cx="132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CRB Process</a:t>
            </a:r>
          </a:p>
        </p:txBody>
      </p:sp>
      <p:cxnSp>
        <p:nvCxnSpPr>
          <p:cNvPr id="41" name="Straight Arrow Connector 40"/>
          <p:cNvCxnSpPr>
            <a:stCxn id="6" idx="4"/>
            <a:endCxn id="4" idx="0"/>
          </p:cNvCxnSpPr>
          <p:nvPr/>
        </p:nvCxnSpPr>
        <p:spPr>
          <a:xfrm>
            <a:off x="5434013" y="1066800"/>
            <a:ext cx="12573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55" idx="2"/>
            <a:endCxn id="4" idx="0"/>
          </p:cNvCxnSpPr>
          <p:nvPr/>
        </p:nvCxnSpPr>
        <p:spPr>
          <a:xfrm flipH="1">
            <a:off x="6691313" y="1055688"/>
            <a:ext cx="23812" cy="544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57" idx="2"/>
            <a:endCxn id="4" idx="0"/>
          </p:cNvCxnSpPr>
          <p:nvPr/>
        </p:nvCxnSpPr>
        <p:spPr>
          <a:xfrm flipH="1">
            <a:off x="6691313" y="1057276"/>
            <a:ext cx="1314450" cy="542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" idx="2"/>
            <a:endCxn id="20" idx="0"/>
          </p:cNvCxnSpPr>
          <p:nvPr/>
        </p:nvCxnSpPr>
        <p:spPr>
          <a:xfrm>
            <a:off x="6691313" y="2590800"/>
            <a:ext cx="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0" idx="1"/>
            <a:endCxn id="37" idx="3"/>
          </p:cNvCxnSpPr>
          <p:nvPr/>
        </p:nvCxnSpPr>
        <p:spPr>
          <a:xfrm flipH="1">
            <a:off x="4100513" y="3390900"/>
            <a:ext cx="1676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0" idx="2"/>
            <a:endCxn id="12" idx="0"/>
          </p:cNvCxnSpPr>
          <p:nvPr/>
        </p:nvCxnSpPr>
        <p:spPr>
          <a:xfrm flipH="1">
            <a:off x="4557713" y="3886200"/>
            <a:ext cx="213360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0" idx="2"/>
            <a:endCxn id="13" idx="0"/>
          </p:cNvCxnSpPr>
          <p:nvPr/>
        </p:nvCxnSpPr>
        <p:spPr>
          <a:xfrm>
            <a:off x="6691313" y="3886200"/>
            <a:ext cx="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2" idx="2"/>
            <a:endCxn id="14" idx="0"/>
          </p:cNvCxnSpPr>
          <p:nvPr/>
        </p:nvCxnSpPr>
        <p:spPr>
          <a:xfrm flipH="1">
            <a:off x="3186113" y="5410200"/>
            <a:ext cx="13716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0" idx="3"/>
            <a:endCxn id="2067" idx="1"/>
          </p:cNvCxnSpPr>
          <p:nvPr/>
        </p:nvCxnSpPr>
        <p:spPr>
          <a:xfrm>
            <a:off x="7605713" y="3390901"/>
            <a:ext cx="1135062" cy="188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0" idx="3"/>
            <a:endCxn id="25" idx="2"/>
          </p:cNvCxnSpPr>
          <p:nvPr/>
        </p:nvCxnSpPr>
        <p:spPr>
          <a:xfrm>
            <a:off x="7605713" y="3390901"/>
            <a:ext cx="1135062" cy="665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8740775" y="2951163"/>
            <a:ext cx="838200" cy="381000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86" name="TextBox 79"/>
          <p:cNvSpPr txBox="1">
            <a:spLocks noChangeArrowheads="1"/>
          </p:cNvSpPr>
          <p:nvPr/>
        </p:nvSpPr>
        <p:spPr bwMode="auto">
          <a:xfrm>
            <a:off x="8740775" y="2952751"/>
            <a:ext cx="793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Grouper</a:t>
            </a:r>
          </a:p>
        </p:txBody>
      </p:sp>
      <p:cxnSp>
        <p:nvCxnSpPr>
          <p:cNvPr id="82" name="Straight Arrow Connector 81"/>
          <p:cNvCxnSpPr>
            <a:stCxn id="20" idx="3"/>
            <a:endCxn id="2086" idx="1"/>
          </p:cNvCxnSpPr>
          <p:nvPr/>
        </p:nvCxnSpPr>
        <p:spPr>
          <a:xfrm flipV="1">
            <a:off x="7605713" y="3106738"/>
            <a:ext cx="1135062" cy="284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7377113" y="58674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89" name="TextBox 84"/>
          <p:cNvSpPr txBox="1">
            <a:spLocks noChangeArrowheads="1"/>
          </p:cNvSpPr>
          <p:nvPr/>
        </p:nvSpPr>
        <p:spPr bwMode="auto">
          <a:xfrm>
            <a:off x="7377114" y="5867400"/>
            <a:ext cx="97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TechOps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234113" y="58674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91" name="TextBox 86"/>
          <p:cNvSpPr txBox="1">
            <a:spLocks noChangeArrowheads="1"/>
          </p:cNvSpPr>
          <p:nvPr/>
        </p:nvSpPr>
        <p:spPr bwMode="auto">
          <a:xfrm>
            <a:off x="6234113" y="5867400"/>
            <a:ext cx="58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Tory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091113" y="58674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93" name="TextBox 88"/>
          <p:cNvSpPr txBox="1">
            <a:spLocks noChangeArrowheads="1"/>
          </p:cNvSpPr>
          <p:nvPr/>
        </p:nvSpPr>
        <p:spPr bwMode="auto">
          <a:xfrm>
            <a:off x="5091114" y="5867400"/>
            <a:ext cx="663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Spiro</a:t>
            </a:r>
          </a:p>
        </p:txBody>
      </p:sp>
      <p:sp>
        <p:nvSpPr>
          <p:cNvPr id="90" name="Oval 89"/>
          <p:cNvSpPr/>
          <p:nvPr/>
        </p:nvSpPr>
        <p:spPr>
          <a:xfrm>
            <a:off x="8763000" y="2493963"/>
            <a:ext cx="838200" cy="381000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95" name="TextBox 90"/>
          <p:cNvSpPr txBox="1">
            <a:spLocks noChangeArrowheads="1"/>
          </p:cNvSpPr>
          <p:nvPr/>
        </p:nvSpPr>
        <p:spPr bwMode="auto">
          <a:xfrm>
            <a:off x="8763000" y="2495550"/>
            <a:ext cx="71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latin typeface="Calibri" panose="020F0502020204030204" pitchFamily="34" charset="0"/>
              </a:rPr>
              <a:t>Issue </a:t>
            </a:r>
          </a:p>
          <a:p>
            <a:pPr eaLnBrk="1" hangingPunct="1"/>
            <a:r>
              <a:rPr lang="en-US" altLang="en-US" sz="1000">
                <a:latin typeface="Calibri" panose="020F0502020204030204" pitchFamily="34" charset="0"/>
              </a:rPr>
              <a:t>Attributes</a:t>
            </a:r>
          </a:p>
        </p:txBody>
      </p:sp>
      <p:cxnSp>
        <p:nvCxnSpPr>
          <p:cNvPr id="93" name="Straight Arrow Connector 92"/>
          <p:cNvCxnSpPr>
            <a:stCxn id="20" idx="3"/>
            <a:endCxn id="2095" idx="1"/>
          </p:cNvCxnSpPr>
          <p:nvPr/>
        </p:nvCxnSpPr>
        <p:spPr>
          <a:xfrm flipV="1">
            <a:off x="7605714" y="2695576"/>
            <a:ext cx="1157287" cy="695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3" idx="2"/>
          </p:cNvCxnSpPr>
          <p:nvPr/>
        </p:nvCxnSpPr>
        <p:spPr>
          <a:xfrm flipH="1">
            <a:off x="5624513" y="54102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3" idx="2"/>
          </p:cNvCxnSpPr>
          <p:nvPr/>
        </p:nvCxnSpPr>
        <p:spPr>
          <a:xfrm>
            <a:off x="6691313" y="5410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3" idx="2"/>
            <a:endCxn id="2089" idx="0"/>
          </p:cNvCxnSpPr>
          <p:nvPr/>
        </p:nvCxnSpPr>
        <p:spPr>
          <a:xfrm>
            <a:off x="6691313" y="5410200"/>
            <a:ext cx="1173162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3" idx="2"/>
          </p:cNvCxnSpPr>
          <p:nvPr/>
        </p:nvCxnSpPr>
        <p:spPr>
          <a:xfrm>
            <a:off x="6691313" y="5410200"/>
            <a:ext cx="2133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10" idx="5"/>
          </p:cNvCxnSpPr>
          <p:nvPr/>
        </p:nvCxnSpPr>
        <p:spPr>
          <a:xfrm flipH="1">
            <a:off x="8321676" y="762000"/>
            <a:ext cx="669925" cy="249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2" name="TextBox 67"/>
          <p:cNvSpPr txBox="1">
            <a:spLocks noChangeArrowheads="1"/>
          </p:cNvSpPr>
          <p:nvPr/>
        </p:nvSpPr>
        <p:spPr bwMode="auto">
          <a:xfrm>
            <a:off x="8736014" y="790576"/>
            <a:ext cx="13985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700"/>
              <a:t>Requires pre/stop assessment</a:t>
            </a:r>
          </a:p>
        </p:txBody>
      </p:sp>
      <p:sp>
        <p:nvSpPr>
          <p:cNvPr id="56" name="Oval 55"/>
          <p:cNvSpPr/>
          <p:nvPr/>
        </p:nvSpPr>
        <p:spPr>
          <a:xfrm>
            <a:off x="8686800" y="4398963"/>
            <a:ext cx="838200" cy="381000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04" name="TextBox 25"/>
          <p:cNvSpPr txBox="1">
            <a:spLocks noChangeArrowheads="1"/>
          </p:cNvSpPr>
          <p:nvPr/>
        </p:nvSpPr>
        <p:spPr bwMode="auto">
          <a:xfrm>
            <a:off x="8736014" y="4400550"/>
            <a:ext cx="884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Teams?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QIT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1371600"/>
            <a:ext cx="6858000" cy="51816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2286000" y="2057400"/>
            <a:ext cx="1428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Create Date</a:t>
            </a:r>
          </a:p>
        </p:txBody>
      </p:sp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2286000" y="2438400"/>
            <a:ext cx="86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Owner</a:t>
            </a:r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2435226" y="1524000"/>
            <a:ext cx="612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Title</a:t>
            </a:r>
          </a:p>
        </p:txBody>
      </p:sp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2286000" y="2819400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Status</a:t>
            </a:r>
          </a:p>
        </p:txBody>
      </p:sp>
      <p:sp>
        <p:nvSpPr>
          <p:cNvPr id="5128" name="TextBox 8"/>
          <p:cNvSpPr txBox="1">
            <a:spLocks noChangeArrowheads="1"/>
          </p:cNvSpPr>
          <p:nvPr/>
        </p:nvSpPr>
        <p:spPr bwMode="auto">
          <a:xfrm>
            <a:off x="2286000" y="3352800"/>
            <a:ext cx="2262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Problem Description</a:t>
            </a:r>
          </a:p>
        </p:txBody>
      </p:sp>
      <p:sp>
        <p:nvSpPr>
          <p:cNvPr id="5129" name="TextBox 9"/>
          <p:cNvSpPr txBox="1">
            <a:spLocks noChangeArrowheads="1"/>
          </p:cNvSpPr>
          <p:nvPr/>
        </p:nvSpPr>
        <p:spPr bwMode="auto">
          <a:xfrm>
            <a:off x="9144000" y="2690813"/>
            <a:ext cx="711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MTM</a:t>
            </a:r>
          </a:p>
        </p:txBody>
      </p:sp>
      <p:sp>
        <p:nvSpPr>
          <p:cNvPr id="5130" name="TextBox 10"/>
          <p:cNvSpPr txBox="1">
            <a:spLocks noChangeArrowheads="1"/>
          </p:cNvSpPr>
          <p:nvPr/>
        </p:nvSpPr>
        <p:spPr bwMode="auto">
          <a:xfrm>
            <a:off x="9144001" y="3143250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PN</a:t>
            </a:r>
          </a:p>
        </p:txBody>
      </p:sp>
      <p:sp>
        <p:nvSpPr>
          <p:cNvPr id="5131" name="TextBox 11"/>
          <p:cNvSpPr txBox="1">
            <a:spLocks noChangeArrowheads="1"/>
          </p:cNvSpPr>
          <p:nvPr/>
        </p:nvSpPr>
        <p:spPr bwMode="auto">
          <a:xfrm>
            <a:off x="9144001" y="3597275"/>
            <a:ext cx="1350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Commodity</a:t>
            </a:r>
          </a:p>
        </p:txBody>
      </p:sp>
      <p:sp>
        <p:nvSpPr>
          <p:cNvPr id="5132" name="TextBox 12"/>
          <p:cNvSpPr txBox="1">
            <a:spLocks noChangeArrowheads="1"/>
          </p:cNvSpPr>
          <p:nvPr/>
        </p:nvSpPr>
        <p:spPr bwMode="auto">
          <a:xfrm>
            <a:off x="9144000" y="4049714"/>
            <a:ext cx="1752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Supplier</a:t>
            </a:r>
          </a:p>
        </p:txBody>
      </p:sp>
      <p:sp>
        <p:nvSpPr>
          <p:cNvPr id="5133" name="TextBox 13"/>
          <p:cNvSpPr txBox="1">
            <a:spLocks noChangeArrowheads="1"/>
          </p:cNvSpPr>
          <p:nvPr/>
        </p:nvSpPr>
        <p:spPr bwMode="auto">
          <a:xfrm>
            <a:off x="6904038" y="2057400"/>
            <a:ext cx="1325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Close Date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438400" y="1905000"/>
            <a:ext cx="617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5" name="TextBox 16"/>
          <p:cNvSpPr txBox="1">
            <a:spLocks noChangeArrowheads="1"/>
          </p:cNvSpPr>
          <p:nvPr/>
        </p:nvSpPr>
        <p:spPr bwMode="auto">
          <a:xfrm>
            <a:off x="4564064" y="2057400"/>
            <a:ext cx="1608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Modified Date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2438400" y="3276600"/>
            <a:ext cx="617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7" name="TextBox 18"/>
          <p:cNvSpPr txBox="1">
            <a:spLocks noChangeArrowheads="1"/>
          </p:cNvSpPr>
          <p:nvPr/>
        </p:nvSpPr>
        <p:spPr bwMode="auto">
          <a:xfrm>
            <a:off x="9144001" y="2057400"/>
            <a:ext cx="1223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Attributes: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9220200" y="25908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9" name="TextBox 23"/>
          <p:cNvSpPr txBox="1">
            <a:spLocks noChangeArrowheads="1"/>
          </p:cNvSpPr>
          <p:nvPr/>
        </p:nvSpPr>
        <p:spPr bwMode="auto">
          <a:xfrm>
            <a:off x="2362201" y="4724400"/>
            <a:ext cx="1158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Attributes</a:t>
            </a:r>
          </a:p>
        </p:txBody>
      </p:sp>
      <p:sp>
        <p:nvSpPr>
          <p:cNvPr id="5140" name="TextBox 24"/>
          <p:cNvSpPr txBox="1">
            <a:spLocks noChangeArrowheads="1"/>
          </p:cNvSpPr>
          <p:nvPr/>
        </p:nvSpPr>
        <p:spPr bwMode="auto">
          <a:xfrm>
            <a:off x="2309814" y="4049714"/>
            <a:ext cx="1762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Problem Status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4876800" y="1371600"/>
            <a:ext cx="2209800" cy="1143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5" name="TextBox 47"/>
          <p:cNvSpPr txBox="1">
            <a:spLocks noChangeArrowheads="1"/>
          </p:cNvSpPr>
          <p:nvPr/>
        </p:nvSpPr>
        <p:spPr bwMode="auto">
          <a:xfrm>
            <a:off x="5029200" y="1600200"/>
            <a:ext cx="1765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Master Identifier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362200" y="3124200"/>
            <a:ext cx="2209800" cy="1143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7" name="TextBox 49"/>
          <p:cNvSpPr txBox="1">
            <a:spLocks noChangeArrowheads="1"/>
          </p:cNvSpPr>
          <p:nvPr/>
        </p:nvSpPr>
        <p:spPr bwMode="auto">
          <a:xfrm>
            <a:off x="2667001" y="3429000"/>
            <a:ext cx="1527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App Identifier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953000" y="3124200"/>
            <a:ext cx="2209800" cy="1143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9" name="TextBox 52"/>
          <p:cNvSpPr txBox="1">
            <a:spLocks noChangeArrowheads="1"/>
          </p:cNvSpPr>
          <p:nvPr/>
        </p:nvSpPr>
        <p:spPr bwMode="auto">
          <a:xfrm>
            <a:off x="5257801" y="3429000"/>
            <a:ext cx="1527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App Identifier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543800" y="3124200"/>
            <a:ext cx="2209800" cy="1143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81" name="TextBox 54"/>
          <p:cNvSpPr txBox="1">
            <a:spLocks noChangeArrowheads="1"/>
          </p:cNvSpPr>
          <p:nvPr/>
        </p:nvSpPr>
        <p:spPr bwMode="auto">
          <a:xfrm>
            <a:off x="7848601" y="3429000"/>
            <a:ext cx="1527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App Identifier</a:t>
            </a:r>
          </a:p>
        </p:txBody>
      </p:sp>
      <p:cxnSp>
        <p:nvCxnSpPr>
          <p:cNvPr id="58" name="Straight Arrow Connector 57"/>
          <p:cNvCxnSpPr>
            <a:stCxn id="49" idx="0"/>
            <a:endCxn id="46" idx="2"/>
          </p:cNvCxnSpPr>
          <p:nvPr/>
        </p:nvCxnSpPr>
        <p:spPr>
          <a:xfrm flipV="1">
            <a:off x="3467100" y="2514600"/>
            <a:ext cx="2514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1" idx="0"/>
            <a:endCxn id="46" idx="2"/>
          </p:cNvCxnSpPr>
          <p:nvPr/>
        </p:nvCxnSpPr>
        <p:spPr>
          <a:xfrm flipH="1" flipV="1">
            <a:off x="5981700" y="2514600"/>
            <a:ext cx="76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4" idx="0"/>
            <a:endCxn id="46" idx="2"/>
          </p:cNvCxnSpPr>
          <p:nvPr/>
        </p:nvCxnSpPr>
        <p:spPr>
          <a:xfrm flipH="1" flipV="1">
            <a:off x="5981700" y="2514600"/>
            <a:ext cx="2667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Grouper Concept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to Quality Incident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0127"/>
            <a:ext cx="10515600" cy="4351338"/>
          </a:xfrm>
        </p:spPr>
        <p:txBody>
          <a:bodyPr/>
          <a:lstStyle/>
          <a:p>
            <a:r>
              <a:rPr lang="en-US" dirty="0" smtClean="0"/>
              <a:t>API to be able to accept calls from different tools that can start the process.</a:t>
            </a:r>
          </a:p>
          <a:p>
            <a:r>
              <a:rPr lang="en-US" dirty="0" smtClean="0"/>
              <a:t>Three paths in</a:t>
            </a:r>
          </a:p>
          <a:p>
            <a:pPr lvl="1"/>
            <a:r>
              <a:rPr lang="en-US" dirty="0" smtClean="0"/>
              <a:t>Manual entry (people feeding the application)</a:t>
            </a:r>
          </a:p>
          <a:p>
            <a:pPr lvl="1"/>
            <a:r>
              <a:rPr lang="en-US" dirty="0" smtClean="0"/>
              <a:t>Application (another tool feeding the application) User says flag this as an incident and pops up a pre-populated window.</a:t>
            </a:r>
          </a:p>
          <a:p>
            <a:pPr lvl="1"/>
            <a:r>
              <a:rPr lang="en-US" dirty="0" smtClean="0"/>
              <a:t>Data driven API call (application uses business rules and prepopulates data)</a:t>
            </a:r>
          </a:p>
          <a:p>
            <a:r>
              <a:rPr lang="en-US" dirty="0" smtClean="0"/>
              <a:t>Need a spec to provide data needed to prepopulate the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92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34" y="143057"/>
            <a:ext cx="8044543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High Level System Design - Notes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8455" y="979714"/>
            <a:ext cx="107507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Entry Form shall have all fields currently required in QIRF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Entry From is owned by individual issue owner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SSC (Stop Ship Coordinator) has the authority to upgrade Entry From into </a:t>
            </a:r>
            <a:r>
              <a:rPr lang="en-US" dirty="0" err="1"/>
              <a:t>Prestop</a:t>
            </a:r>
            <a:r>
              <a:rPr lang="en-US" dirty="0"/>
              <a:t> Form (TR/PS/SS).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Once upgraded to </a:t>
            </a:r>
            <a:r>
              <a:rPr lang="en-US" dirty="0" err="1"/>
              <a:t>Prestop</a:t>
            </a:r>
            <a:r>
              <a:rPr lang="en-US" dirty="0"/>
              <a:t> Form, ownership is automatically transferred to SSC.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Prestop</a:t>
            </a:r>
            <a:r>
              <a:rPr lang="en-US" dirty="0"/>
              <a:t> Form shall have all necessary field from current SS </a:t>
            </a:r>
            <a:r>
              <a:rPr lang="en-US" dirty="0" err="1"/>
              <a:t>db</a:t>
            </a:r>
            <a:r>
              <a:rPr lang="en-US" dirty="0"/>
              <a:t> (current SS </a:t>
            </a:r>
            <a:r>
              <a:rPr lang="en-US" dirty="0" err="1"/>
              <a:t>db</a:t>
            </a:r>
            <a:r>
              <a:rPr lang="en-US" dirty="0"/>
              <a:t> will be reviewed to identify fields not required in the new system)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for Executive Review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At any point of time, issue owner and/or SSC shall have the ability to generate this view from main form, regardless the state of the main form (i.e. Entry Form or </a:t>
            </a:r>
            <a:r>
              <a:rPr lang="en-US" dirty="0" err="1"/>
              <a:t>Prestop</a:t>
            </a:r>
            <a:r>
              <a:rPr lang="en-US" dirty="0"/>
              <a:t> Form)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view shall follow the current PDF format generated from QIRF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8D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Optional form issued by issue owner, to either supplier or internal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Same function of current 8D form in SPL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 data push to PA form: option for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Preventive Action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Similar format of current Preventive Action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</a:t>
            </a:r>
            <a:r>
              <a:rPr lang="en-US" dirty="0" err="1"/>
              <a:t>Prestop</a:t>
            </a:r>
            <a:r>
              <a:rPr lang="en-US" dirty="0"/>
              <a:t> Form has the function to launch Preventive Action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SSC or CBR chair are able to launch the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34" y="143057"/>
            <a:ext cx="8044543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High Level System Design - Notes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8455" y="979714"/>
            <a:ext cx="1075073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YYYY&lt;Year&gt;-XX&lt;Type&gt;-SSSS&lt;Serial&gt; (Same as current SS </a:t>
            </a:r>
            <a:r>
              <a:rPr lang="en-US" dirty="0" err="1"/>
              <a:t>db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&lt;Type&gt;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QI: quality issue (for entry form)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TR: tracking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PS: </a:t>
            </a:r>
            <a:r>
              <a:rPr lang="en-US" dirty="0" err="1"/>
              <a:t>Prestop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SS: </a:t>
            </a:r>
            <a:r>
              <a:rPr lang="en-US" dirty="0" err="1"/>
              <a:t>Stopship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PI: Pervasive Issue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Pervasive Issue View (a different flow)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separate function to allow grouping multiple issues into one Pervasive issue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separate view to allow user to view Pervasive issue and drill down into individual 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Individual issue shall still its own form (either entry form or presto form)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only be closed when all child document is closed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Action Tracker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Keep track of individual actions needed, who owns and date due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 to use Master data – supplier name, commodity, MTM, PN – (FRU PN vs. consumed PN, Assembly PN vs. procured PN), brand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79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</a:p>
          <a:p>
            <a:pPr lvl="1"/>
            <a:r>
              <a:rPr lang="en-US" dirty="0" smtClean="0"/>
              <a:t>Reader – read only</a:t>
            </a:r>
          </a:p>
          <a:p>
            <a:pPr lvl="1"/>
            <a:r>
              <a:rPr lang="en-US" dirty="0" smtClean="0"/>
              <a:t>Author – create, edit own, read, ability to push issue to agenda. Note, cannot push to PS/S – only SSC/QIR can do that</a:t>
            </a:r>
          </a:p>
          <a:p>
            <a:pPr lvl="1"/>
            <a:r>
              <a:rPr lang="en-US" dirty="0" smtClean="0"/>
              <a:t>Admin – view everything, allowed to perform everything</a:t>
            </a:r>
          </a:p>
          <a:p>
            <a:pPr lvl="1"/>
            <a:r>
              <a:rPr lang="en-US" dirty="0" smtClean="0"/>
              <a:t>SSC/QIR – Ability to transfer ownership, ability to create PS/S, ability to launch PA form, Ability to view everything, including secure docs, ability to push issue to agenda</a:t>
            </a:r>
          </a:p>
          <a:p>
            <a:r>
              <a:rPr lang="en-US" dirty="0" smtClean="0"/>
              <a:t>Ability to secure a specific document to only allow it to be viewed by team members + Admin + SSC/QIR</a:t>
            </a:r>
          </a:p>
          <a:p>
            <a:pPr lvl="1"/>
            <a:r>
              <a:rPr lang="en-US" dirty="0" smtClean="0"/>
              <a:t>Team is owner, Exec Owner, Manager, Additional team members.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2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3918</TotalTime>
  <Words>844</Words>
  <Application>Microsoft Office PowerPoint</Application>
  <PresentationFormat>Widescreen</PresentationFormat>
  <Paragraphs>154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High Level System Design</vt:lpstr>
      <vt:lpstr>PowerPoint Presentation</vt:lpstr>
      <vt:lpstr>QIT</vt:lpstr>
      <vt:lpstr>Grouper Concept</vt:lpstr>
      <vt:lpstr>Trigger to Quality Incident</vt:lpstr>
      <vt:lpstr>High Level System Design - Notes</vt:lpstr>
      <vt:lpstr>High Level System Design - Notes</vt:lpstr>
      <vt:lpstr>Security</vt:lpstr>
      <vt:lpstr>Security</vt:lpstr>
      <vt:lpstr>Story Board</vt:lpstr>
      <vt:lpstr>Prototype GUI 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 Xue</dc:creator>
  <cp:lastModifiedBy>Paul A Zulpa</cp:lastModifiedBy>
  <cp:revision>38</cp:revision>
  <dcterms:created xsi:type="dcterms:W3CDTF">2016-10-02T23:39:55Z</dcterms:created>
  <dcterms:modified xsi:type="dcterms:W3CDTF">2017-02-25T04:05:28Z</dcterms:modified>
</cp:coreProperties>
</file>