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58" r:id="rId14"/>
    <p:sldId id="257" r:id="rId15"/>
    <p:sldId id="271"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42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D0ED592-AA17-4F4E-882A-31669A4737B2}" type="datetimeFigureOut">
              <a:rPr lang="ru-RU" smtClean="0"/>
              <a:t>16.04.2019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F61F5CF-08AF-4665-A0FD-DA61CA9C9CF2}" type="slidenum">
              <a:rPr lang="ru-RU" smtClean="0"/>
              <a:t>‹#›</a:t>
            </a:fld>
            <a:endParaRPr lang="ru-RU"/>
          </a:p>
        </p:txBody>
      </p:sp>
    </p:spTree>
    <p:extLst>
      <p:ext uri="{BB962C8B-B14F-4D97-AF65-F5344CB8AC3E}">
        <p14:creationId xmlns:p14="http://schemas.microsoft.com/office/powerpoint/2010/main" val="874784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D0ED592-AA17-4F4E-882A-31669A4737B2}" type="datetimeFigureOut">
              <a:rPr lang="ru-RU" smtClean="0"/>
              <a:t>16.04.2019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F61F5CF-08AF-4665-A0FD-DA61CA9C9CF2}" type="slidenum">
              <a:rPr lang="ru-RU" smtClean="0"/>
              <a:t>‹#›</a:t>
            </a:fld>
            <a:endParaRPr lang="ru-RU"/>
          </a:p>
        </p:txBody>
      </p:sp>
    </p:spTree>
    <p:extLst>
      <p:ext uri="{BB962C8B-B14F-4D97-AF65-F5344CB8AC3E}">
        <p14:creationId xmlns:p14="http://schemas.microsoft.com/office/powerpoint/2010/main" val="877726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D0ED592-AA17-4F4E-882A-31669A4737B2}" type="datetimeFigureOut">
              <a:rPr lang="ru-RU" smtClean="0"/>
              <a:t>16.04.2019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F61F5CF-08AF-4665-A0FD-DA61CA9C9CF2}" type="slidenum">
              <a:rPr lang="ru-RU" smtClean="0"/>
              <a:t>‹#›</a:t>
            </a:fld>
            <a:endParaRPr lang="ru-RU"/>
          </a:p>
        </p:txBody>
      </p:sp>
    </p:spTree>
    <p:extLst>
      <p:ext uri="{BB962C8B-B14F-4D97-AF65-F5344CB8AC3E}">
        <p14:creationId xmlns:p14="http://schemas.microsoft.com/office/powerpoint/2010/main" val="2266637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D0ED592-AA17-4F4E-882A-31669A4737B2}" type="datetimeFigureOut">
              <a:rPr lang="ru-RU" smtClean="0"/>
              <a:t>16.04.2019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F61F5CF-08AF-4665-A0FD-DA61CA9C9CF2}" type="slidenum">
              <a:rPr lang="ru-RU" smtClean="0"/>
              <a:t>‹#›</a:t>
            </a:fld>
            <a:endParaRPr lang="ru-RU"/>
          </a:p>
        </p:txBody>
      </p:sp>
    </p:spTree>
    <p:extLst>
      <p:ext uri="{BB962C8B-B14F-4D97-AF65-F5344CB8AC3E}">
        <p14:creationId xmlns:p14="http://schemas.microsoft.com/office/powerpoint/2010/main" val="2900141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D0ED592-AA17-4F4E-882A-31669A4737B2}" type="datetimeFigureOut">
              <a:rPr lang="ru-RU" smtClean="0"/>
              <a:t>16.04.2019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F61F5CF-08AF-4665-A0FD-DA61CA9C9CF2}" type="slidenum">
              <a:rPr lang="ru-RU" smtClean="0"/>
              <a:t>‹#›</a:t>
            </a:fld>
            <a:endParaRPr lang="ru-RU"/>
          </a:p>
        </p:txBody>
      </p:sp>
    </p:spTree>
    <p:extLst>
      <p:ext uri="{BB962C8B-B14F-4D97-AF65-F5344CB8AC3E}">
        <p14:creationId xmlns:p14="http://schemas.microsoft.com/office/powerpoint/2010/main" val="1427408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D0ED592-AA17-4F4E-882A-31669A4737B2}" type="datetimeFigureOut">
              <a:rPr lang="ru-RU" smtClean="0"/>
              <a:t>16.04.2019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F61F5CF-08AF-4665-A0FD-DA61CA9C9CF2}" type="slidenum">
              <a:rPr lang="ru-RU" smtClean="0"/>
              <a:t>‹#›</a:t>
            </a:fld>
            <a:endParaRPr lang="ru-RU"/>
          </a:p>
        </p:txBody>
      </p:sp>
    </p:spTree>
    <p:extLst>
      <p:ext uri="{BB962C8B-B14F-4D97-AF65-F5344CB8AC3E}">
        <p14:creationId xmlns:p14="http://schemas.microsoft.com/office/powerpoint/2010/main" val="87306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D0ED592-AA17-4F4E-882A-31669A4737B2}" type="datetimeFigureOut">
              <a:rPr lang="ru-RU" smtClean="0"/>
              <a:t>16.04.2019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F61F5CF-08AF-4665-A0FD-DA61CA9C9CF2}" type="slidenum">
              <a:rPr lang="ru-RU" smtClean="0"/>
              <a:t>‹#›</a:t>
            </a:fld>
            <a:endParaRPr lang="ru-RU"/>
          </a:p>
        </p:txBody>
      </p:sp>
    </p:spTree>
    <p:extLst>
      <p:ext uri="{BB962C8B-B14F-4D97-AF65-F5344CB8AC3E}">
        <p14:creationId xmlns:p14="http://schemas.microsoft.com/office/powerpoint/2010/main" val="3894693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D0ED592-AA17-4F4E-882A-31669A4737B2}" type="datetimeFigureOut">
              <a:rPr lang="ru-RU" smtClean="0"/>
              <a:t>16.04.2019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F61F5CF-08AF-4665-A0FD-DA61CA9C9CF2}" type="slidenum">
              <a:rPr lang="ru-RU" smtClean="0"/>
              <a:t>‹#›</a:t>
            </a:fld>
            <a:endParaRPr lang="ru-RU"/>
          </a:p>
        </p:txBody>
      </p:sp>
    </p:spTree>
    <p:extLst>
      <p:ext uri="{BB962C8B-B14F-4D97-AF65-F5344CB8AC3E}">
        <p14:creationId xmlns:p14="http://schemas.microsoft.com/office/powerpoint/2010/main" val="545448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D0ED592-AA17-4F4E-882A-31669A4737B2}" type="datetimeFigureOut">
              <a:rPr lang="ru-RU" smtClean="0"/>
              <a:t>16.04.2019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F61F5CF-08AF-4665-A0FD-DA61CA9C9CF2}" type="slidenum">
              <a:rPr lang="ru-RU" smtClean="0"/>
              <a:t>‹#›</a:t>
            </a:fld>
            <a:endParaRPr lang="ru-RU"/>
          </a:p>
        </p:txBody>
      </p:sp>
    </p:spTree>
    <p:extLst>
      <p:ext uri="{BB962C8B-B14F-4D97-AF65-F5344CB8AC3E}">
        <p14:creationId xmlns:p14="http://schemas.microsoft.com/office/powerpoint/2010/main" val="107057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D0ED592-AA17-4F4E-882A-31669A4737B2}" type="datetimeFigureOut">
              <a:rPr lang="ru-RU" smtClean="0"/>
              <a:t>16.04.2019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F61F5CF-08AF-4665-A0FD-DA61CA9C9CF2}" type="slidenum">
              <a:rPr lang="ru-RU" smtClean="0"/>
              <a:t>‹#›</a:t>
            </a:fld>
            <a:endParaRPr lang="ru-RU"/>
          </a:p>
        </p:txBody>
      </p:sp>
    </p:spTree>
    <p:extLst>
      <p:ext uri="{BB962C8B-B14F-4D97-AF65-F5344CB8AC3E}">
        <p14:creationId xmlns:p14="http://schemas.microsoft.com/office/powerpoint/2010/main" val="238196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D0ED592-AA17-4F4E-882A-31669A4737B2}" type="datetimeFigureOut">
              <a:rPr lang="ru-RU" smtClean="0"/>
              <a:t>16.04.2019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F61F5CF-08AF-4665-A0FD-DA61CA9C9CF2}" type="slidenum">
              <a:rPr lang="ru-RU" smtClean="0"/>
              <a:t>‹#›</a:t>
            </a:fld>
            <a:endParaRPr lang="ru-RU"/>
          </a:p>
        </p:txBody>
      </p:sp>
    </p:spTree>
    <p:extLst>
      <p:ext uri="{BB962C8B-B14F-4D97-AF65-F5344CB8AC3E}">
        <p14:creationId xmlns:p14="http://schemas.microsoft.com/office/powerpoint/2010/main" val="1992026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0ED592-AA17-4F4E-882A-31669A4737B2}" type="datetimeFigureOut">
              <a:rPr lang="ru-RU" smtClean="0"/>
              <a:t>16.04.2019</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1F5CF-08AF-4665-A0FD-DA61CA9C9CF2}" type="slidenum">
              <a:rPr lang="ru-RU" smtClean="0"/>
              <a:t>‹#›</a:t>
            </a:fld>
            <a:endParaRPr lang="ru-RU"/>
          </a:p>
        </p:txBody>
      </p:sp>
    </p:spTree>
    <p:extLst>
      <p:ext uri="{BB962C8B-B14F-4D97-AF65-F5344CB8AC3E}">
        <p14:creationId xmlns:p14="http://schemas.microsoft.com/office/powerpoint/2010/main" val="884132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83126" y="85754"/>
            <a:ext cx="11851179" cy="6597679"/>
          </a:xfrm>
        </p:spPr>
        <p:txBody>
          <a:bodyPr/>
          <a:lstStyle/>
          <a:p>
            <a:r>
              <a:rPr lang="ru-RU" b="1" dirty="0" smtClean="0"/>
              <a:t>Создание адаптивного макета с помощью Bootstrap 4</a:t>
            </a:r>
          </a:p>
          <a:p>
            <a:pPr algn="l"/>
            <a:endParaRPr lang="ru-RU" sz="2000" dirty="0"/>
          </a:p>
        </p:txBody>
      </p:sp>
      <p:pic>
        <p:nvPicPr>
          <p:cNvPr id="1030" name="Picture 6" descr="Bootstrap 4 - Сетк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780" y="813578"/>
            <a:ext cx="9972675" cy="5305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976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83126" y="85754"/>
            <a:ext cx="11851179" cy="6597679"/>
          </a:xfrm>
        </p:spPr>
        <p:txBody>
          <a:bodyPr/>
          <a:lstStyle/>
          <a:p>
            <a:r>
              <a:rPr lang="ru-RU" b="1" dirty="0" smtClean="0"/>
              <a:t>Создание адаптивного макета с помощью Bootstrap 4</a:t>
            </a:r>
          </a:p>
          <a:p>
            <a:pPr algn="l"/>
            <a:endParaRPr lang="ru-RU" sz="2000" dirty="0"/>
          </a:p>
        </p:txBody>
      </p:sp>
      <p:sp>
        <p:nvSpPr>
          <p:cNvPr id="9" name="Прямоугольник 8"/>
          <p:cNvSpPr/>
          <p:nvPr/>
        </p:nvSpPr>
        <p:spPr>
          <a:xfrm>
            <a:off x="8636924" y="6118167"/>
            <a:ext cx="3117272" cy="5652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3126" y="641773"/>
            <a:ext cx="11960173" cy="1993362"/>
          </a:xfrm>
          <a:prstGeom prst="rect">
            <a:avLst/>
          </a:prstGeom>
        </p:spPr>
      </p:pic>
      <p:sp>
        <p:nvSpPr>
          <p:cNvPr id="2" name="Прямоугольник 1"/>
          <p:cNvSpPr/>
          <p:nvPr/>
        </p:nvSpPr>
        <p:spPr>
          <a:xfrm>
            <a:off x="315883" y="2828836"/>
            <a:ext cx="11618421" cy="646331"/>
          </a:xfrm>
          <a:prstGeom prst="rect">
            <a:avLst/>
          </a:prstGeom>
          <a:ln w="38100">
            <a:solidFill>
              <a:srgbClr val="FF0000"/>
            </a:solidFill>
          </a:ln>
        </p:spPr>
        <p:txBody>
          <a:bodyPr wrap="square">
            <a:spAutoFit/>
          </a:bodyPr>
          <a:lstStyle/>
          <a:p>
            <a:r>
              <a:rPr lang="ru-RU" dirty="0" smtClean="0"/>
              <a:t>Вторая группа классов (</a:t>
            </a:r>
            <a:r>
              <a:rPr lang="ru-RU" dirty="0" err="1" smtClean="0"/>
              <a:t>col-auto</a:t>
            </a:r>
            <a:r>
              <a:rPr lang="ru-RU" dirty="0" smtClean="0"/>
              <a:t>, </a:t>
            </a:r>
            <a:r>
              <a:rPr lang="ru-RU" dirty="0" err="1" smtClean="0"/>
              <a:t>col-sm-auto</a:t>
            </a:r>
            <a:r>
              <a:rPr lang="ru-RU" dirty="0" smtClean="0"/>
              <a:t>, </a:t>
            </a:r>
            <a:r>
              <a:rPr lang="ru-RU" dirty="0" err="1" smtClean="0"/>
              <a:t>col-md-auto</a:t>
            </a:r>
            <a:r>
              <a:rPr lang="ru-RU" dirty="0" smtClean="0"/>
              <a:t>, </a:t>
            </a:r>
            <a:r>
              <a:rPr lang="ru-RU" dirty="0" err="1" smtClean="0"/>
              <a:t>col-lg-auto</a:t>
            </a:r>
            <a:r>
              <a:rPr lang="ru-RU" dirty="0" smtClean="0"/>
              <a:t> и </a:t>
            </a:r>
            <a:r>
              <a:rPr lang="ru-RU" dirty="0" err="1" smtClean="0"/>
              <a:t>col-xl-auto</a:t>
            </a:r>
            <a:r>
              <a:rPr lang="ru-RU" dirty="0" smtClean="0"/>
              <a:t>) предназначена для создания адаптивных блоков, ширина которых будет определяться в соответствии с их содержимым.</a:t>
            </a:r>
            <a:endParaRPr lang="ru-RU" dirty="0"/>
          </a:p>
        </p:txBody>
      </p:sp>
      <p:sp>
        <p:nvSpPr>
          <p:cNvPr id="4" name="Прямоугольник 3"/>
          <p:cNvSpPr/>
          <p:nvPr/>
        </p:nvSpPr>
        <p:spPr>
          <a:xfrm>
            <a:off x="186341" y="3587303"/>
            <a:ext cx="3917804" cy="338554"/>
          </a:xfrm>
          <a:prstGeom prst="rect">
            <a:avLst/>
          </a:prstGeom>
        </p:spPr>
        <p:txBody>
          <a:bodyPr wrap="none">
            <a:spAutoFit/>
          </a:bodyPr>
          <a:lstStyle/>
          <a:p>
            <a:r>
              <a:rPr lang="ru-RU" sz="1600" b="1" dirty="0" smtClean="0"/>
              <a:t>Расположение адаптивных блоков в ряду</a:t>
            </a:r>
            <a:endParaRPr lang="ru-RU" sz="1600" b="1" dirty="0"/>
          </a:p>
        </p:txBody>
      </p:sp>
      <p:pic>
        <p:nvPicPr>
          <p:cNvPr id="5" name="Рисунок 4"/>
          <p:cNvPicPr>
            <a:picLocks noChangeAspect="1"/>
          </p:cNvPicPr>
          <p:nvPr/>
        </p:nvPicPr>
        <p:blipFill>
          <a:blip r:embed="rId3"/>
          <a:stretch>
            <a:fillRect/>
          </a:stretch>
        </p:blipFill>
        <p:spPr>
          <a:xfrm>
            <a:off x="186341" y="4010109"/>
            <a:ext cx="5791200" cy="2867025"/>
          </a:xfrm>
          <a:prstGeom prst="rect">
            <a:avLst/>
          </a:prstGeom>
        </p:spPr>
      </p:pic>
      <p:sp>
        <p:nvSpPr>
          <p:cNvPr id="8" name="Прямоугольник 7"/>
          <p:cNvSpPr/>
          <p:nvPr/>
        </p:nvSpPr>
        <p:spPr>
          <a:xfrm>
            <a:off x="6941592" y="4154407"/>
            <a:ext cx="5047210" cy="2062103"/>
          </a:xfrm>
          <a:prstGeom prst="rect">
            <a:avLst/>
          </a:prstGeom>
          <a:ln w="38100">
            <a:solidFill>
              <a:schemeClr val="tx1"/>
            </a:solidFill>
          </a:ln>
        </p:spPr>
        <p:txBody>
          <a:bodyPr wrap="square">
            <a:spAutoFit/>
          </a:bodyPr>
          <a:lstStyle/>
          <a:p>
            <a:r>
              <a:rPr lang="ru-RU" sz="1600" dirty="0" smtClean="0"/>
              <a:t>Адаптивные блоки в ряду по умолчанию располагаются горизонтальными линиями. В пределах горизонтальной линии адаптивные блоки выстраиваются последовательно слева направо. В одну горизонтальную линию могут поместиться адаптивные блоки с суммарным числом колонок не более 12. Адаптивные блоки, которые не помещаются в текущую линию переходят на следующую.</a:t>
            </a:r>
            <a:endParaRPr lang="ru-RU" sz="1600" dirty="0"/>
          </a:p>
        </p:txBody>
      </p:sp>
    </p:spTree>
    <p:extLst>
      <p:ext uri="{BB962C8B-B14F-4D97-AF65-F5344CB8AC3E}">
        <p14:creationId xmlns:p14="http://schemas.microsoft.com/office/powerpoint/2010/main" val="1383942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83126" y="85754"/>
            <a:ext cx="11851179" cy="6597679"/>
          </a:xfrm>
        </p:spPr>
        <p:txBody>
          <a:bodyPr/>
          <a:lstStyle/>
          <a:p>
            <a:r>
              <a:rPr lang="ru-RU" b="1" dirty="0" smtClean="0"/>
              <a:t>Создание адаптивного макета с помощью Bootstrap 4</a:t>
            </a:r>
          </a:p>
          <a:p>
            <a:pPr algn="l"/>
            <a:endParaRPr lang="ru-RU" sz="2000" dirty="0"/>
          </a:p>
        </p:txBody>
      </p:sp>
      <p:sp>
        <p:nvSpPr>
          <p:cNvPr id="9" name="Прямоугольник 8"/>
          <p:cNvSpPr/>
          <p:nvPr/>
        </p:nvSpPr>
        <p:spPr>
          <a:xfrm>
            <a:off x="8636924" y="6118167"/>
            <a:ext cx="3117272" cy="5652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226599" y="584261"/>
            <a:ext cx="11779134" cy="1569660"/>
          </a:xfrm>
          <a:prstGeom prst="rect">
            <a:avLst/>
          </a:prstGeom>
        </p:spPr>
        <p:txBody>
          <a:bodyPr wrap="square">
            <a:spAutoFit/>
          </a:bodyPr>
          <a:lstStyle/>
          <a:p>
            <a:r>
              <a:rPr lang="ru-RU" sz="1600" b="1" dirty="0" smtClean="0"/>
              <a:t>Основной принцип верстки макета</a:t>
            </a:r>
            <a:endParaRPr lang="en-US" sz="1600" b="1" dirty="0" smtClean="0"/>
          </a:p>
          <a:p>
            <a:r>
              <a:rPr lang="ru-RU" sz="1600" dirty="0" smtClean="0"/>
              <a:t>Основной принцип верстки макета веб-страницы на сетке Bootstrap 4 заключается во вкладывании одних адаптивных блоков в другие.</a:t>
            </a:r>
          </a:p>
          <a:p>
            <a:r>
              <a:rPr lang="ru-RU" sz="1600" dirty="0" smtClean="0"/>
              <a:t>При этом ширина адаптивных блоков это всегда относительная величина, которая задаётся в колонках Bootstrap и зависит только от ширины родителя, т.е. ряда.</a:t>
            </a:r>
          </a:p>
          <a:p>
            <a:r>
              <a:rPr lang="ru-RU" sz="1600" dirty="0" smtClean="0"/>
              <a:t>Размещать контент веб-страницы следует только в адаптивных блоках.</a:t>
            </a:r>
            <a:endParaRPr lang="ru-RU" sz="1600" dirty="0"/>
          </a:p>
        </p:txBody>
      </p:sp>
      <p:pic>
        <p:nvPicPr>
          <p:cNvPr id="10" name="Рисунок 9"/>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269375" y="2153921"/>
            <a:ext cx="7922029" cy="4529512"/>
          </a:xfrm>
          <a:prstGeom prst="rect">
            <a:avLst/>
          </a:prstGeom>
        </p:spPr>
      </p:pic>
    </p:spTree>
    <p:extLst>
      <p:ext uri="{BB962C8B-B14F-4D97-AF65-F5344CB8AC3E}">
        <p14:creationId xmlns:p14="http://schemas.microsoft.com/office/powerpoint/2010/main" val="2403414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83126" y="85754"/>
            <a:ext cx="11851179" cy="6597679"/>
          </a:xfrm>
        </p:spPr>
        <p:txBody>
          <a:bodyPr/>
          <a:lstStyle/>
          <a:p>
            <a:r>
              <a:rPr lang="ru-RU" b="1" dirty="0" smtClean="0"/>
              <a:t>Создание адаптивного макета с помощью Bootstrap 4</a:t>
            </a:r>
          </a:p>
          <a:p>
            <a:pPr algn="l"/>
            <a:r>
              <a:rPr lang="ru-RU" sz="2000" dirty="0" smtClean="0">
                <a:solidFill>
                  <a:srgbClr val="FF0000"/>
                </a:solidFill>
              </a:rPr>
              <a:t>Практика</a:t>
            </a:r>
          </a:p>
          <a:p>
            <a:pPr algn="l"/>
            <a:r>
              <a:rPr lang="en-US" sz="1800" dirty="0" smtClean="0"/>
              <a:t>Task </a:t>
            </a:r>
            <a:r>
              <a:rPr lang="ru-RU" sz="1800" dirty="0" smtClean="0"/>
              <a:t>1. Создать </a:t>
            </a:r>
            <a:r>
              <a:rPr lang="ru-RU" sz="1800" dirty="0" smtClean="0"/>
              <a:t>адаптивную разметку блока веб-страницы, приведённого на рисунке, с помощью сетки Bootstrap 4 </a:t>
            </a:r>
            <a:r>
              <a:rPr lang="ru-RU" sz="1800" dirty="0" smtClean="0"/>
              <a:t>(1-шаблон</a:t>
            </a:r>
            <a:r>
              <a:rPr lang="en-US" sz="1800" dirty="0" smtClean="0"/>
              <a:t>.html</a:t>
            </a:r>
            <a:r>
              <a:rPr lang="ru-RU" sz="1800" dirty="0" smtClean="0"/>
              <a:t>). </a:t>
            </a:r>
            <a:endParaRPr lang="ru-RU" sz="1800" dirty="0"/>
          </a:p>
        </p:txBody>
      </p:sp>
      <p:sp>
        <p:nvSpPr>
          <p:cNvPr id="9" name="Прямоугольник 8"/>
          <p:cNvSpPr/>
          <p:nvPr/>
        </p:nvSpPr>
        <p:spPr>
          <a:xfrm>
            <a:off x="8636924" y="6118167"/>
            <a:ext cx="3117272" cy="5652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4338" name="Picture 2" descr="Bootstrap 4 - Пример адаптивной разметки блок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26" y="1460442"/>
            <a:ext cx="10363200" cy="465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296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83126" y="85754"/>
            <a:ext cx="11851179" cy="6597679"/>
          </a:xfrm>
        </p:spPr>
        <p:txBody>
          <a:bodyPr/>
          <a:lstStyle/>
          <a:p>
            <a:r>
              <a:rPr lang="ru-RU" b="1" dirty="0" smtClean="0"/>
              <a:t>Создание адаптивного макета с помощью Bootstrap 4</a:t>
            </a:r>
          </a:p>
          <a:p>
            <a:pPr algn="l"/>
            <a:r>
              <a:rPr lang="en-US" sz="2000" dirty="0" smtClean="0"/>
              <a:t>Task 2</a:t>
            </a:r>
            <a:r>
              <a:rPr lang="ru-RU" sz="2000" dirty="0" smtClean="0"/>
              <a:t>. Сверстать </a:t>
            </a:r>
            <a:r>
              <a:rPr lang="ru-RU" sz="2000" dirty="0" smtClean="0"/>
              <a:t>следующий макет (</a:t>
            </a:r>
            <a:r>
              <a:rPr lang="en-US" sz="2000" dirty="0" smtClean="0"/>
              <a:t>2</a:t>
            </a:r>
            <a:r>
              <a:rPr lang="ru-RU" sz="2000" dirty="0" smtClean="0"/>
              <a:t>-шаблон</a:t>
            </a:r>
            <a:r>
              <a:rPr lang="en-US" sz="2000" dirty="0" smtClean="0"/>
              <a:t>.html</a:t>
            </a:r>
            <a:r>
              <a:rPr lang="ru-RU" sz="2000" dirty="0" smtClean="0"/>
              <a:t>)</a:t>
            </a:r>
          </a:p>
          <a:p>
            <a:pPr algn="l"/>
            <a:endParaRPr lang="ru-RU" sz="2000" dirty="0"/>
          </a:p>
        </p:txBody>
      </p:sp>
      <p:pic>
        <p:nvPicPr>
          <p:cNvPr id="1028" name="Picture 4" descr="Пример того, как может выглядеть адаптивный макет"/>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493" y="1280419"/>
            <a:ext cx="7251880" cy="4804497"/>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171797" y="3787479"/>
            <a:ext cx="6096000" cy="646331"/>
          </a:xfrm>
          <a:prstGeom prst="rect">
            <a:avLst/>
          </a:prstGeom>
        </p:spPr>
        <p:txBody>
          <a:bodyPr>
            <a:spAutoFit/>
          </a:bodyPr>
          <a:lstStyle/>
          <a:p>
            <a:r>
              <a:rPr lang="ru-RU" b="1" smtClean="0"/>
              <a:t>Основные правила создания макета с помощью элементов сетки Bootstrap</a:t>
            </a:r>
            <a:endParaRPr lang="ru-RU"/>
          </a:p>
        </p:txBody>
      </p:sp>
      <p:sp>
        <p:nvSpPr>
          <p:cNvPr id="5" name="Прямоугольник 4"/>
          <p:cNvSpPr/>
          <p:nvPr/>
        </p:nvSpPr>
        <p:spPr>
          <a:xfrm>
            <a:off x="171797" y="4629849"/>
            <a:ext cx="8121536" cy="1754326"/>
          </a:xfrm>
          <a:prstGeom prst="rect">
            <a:avLst/>
          </a:prstGeom>
        </p:spPr>
        <p:txBody>
          <a:bodyPr wrap="square">
            <a:spAutoFit/>
          </a:bodyPr>
          <a:lstStyle/>
          <a:p>
            <a:pPr marL="228600" indent="-228600">
              <a:buFont typeface="+mj-lt"/>
              <a:buAutoNum type="arabicPeriod"/>
            </a:pPr>
            <a:r>
              <a:rPr lang="ru-RU" sz="1200" dirty="0" smtClean="0"/>
              <a:t>создать основные секции (например: </a:t>
            </a:r>
            <a:r>
              <a:rPr lang="ru-RU" sz="1200" dirty="0" err="1" smtClean="0"/>
              <a:t>header</a:t>
            </a:r>
            <a:r>
              <a:rPr lang="ru-RU" sz="1200" dirty="0" smtClean="0"/>
              <a:t>, </a:t>
            </a:r>
            <a:r>
              <a:rPr lang="ru-RU" sz="1200" dirty="0" err="1" smtClean="0"/>
              <a:t>main</a:t>
            </a:r>
            <a:r>
              <a:rPr lang="ru-RU" sz="1200" dirty="0" smtClean="0"/>
              <a:t>, </a:t>
            </a:r>
            <a:r>
              <a:rPr lang="ru-RU" sz="1200" dirty="0" err="1" smtClean="0"/>
              <a:t>footer</a:t>
            </a:r>
            <a:r>
              <a:rPr lang="ru-RU" sz="1200" dirty="0" smtClean="0"/>
              <a:t>);</a:t>
            </a:r>
          </a:p>
          <a:p>
            <a:pPr marL="228600" indent="-228600">
              <a:buFont typeface="+mj-lt"/>
              <a:buAutoNum type="arabicPeriod"/>
            </a:pPr>
            <a:r>
              <a:rPr lang="ru-RU" sz="1200" dirty="0" smtClean="0"/>
              <a:t>создать внутри каждой секции обёрточный контейнер;</a:t>
            </a:r>
          </a:p>
          <a:p>
            <a:pPr marL="228600" indent="-228600">
              <a:buFont typeface="+mj-lt"/>
              <a:buAutoNum type="arabicPeriod"/>
            </a:pPr>
            <a:r>
              <a:rPr lang="ru-RU" sz="1200" dirty="0" smtClean="0"/>
              <a:t>поместить внутрь каждого обёрточного контейнера, разметку которых необходимо произвести с помощью адаптивных блоков, элемент «ряд»;</a:t>
            </a:r>
          </a:p>
          <a:p>
            <a:pPr marL="228600" indent="-228600">
              <a:buFont typeface="+mj-lt"/>
              <a:buAutoNum type="arabicPeriod"/>
            </a:pPr>
            <a:r>
              <a:rPr lang="ru-RU" sz="1200" dirty="0" smtClean="0"/>
              <a:t>создать внутри каждого ряда необходимую структуру с помощью адаптивных блоков;</a:t>
            </a:r>
          </a:p>
          <a:p>
            <a:pPr marL="228600" indent="-228600">
              <a:buFont typeface="+mj-lt"/>
              <a:buAutoNum type="arabicPeriod"/>
            </a:pPr>
            <a:r>
              <a:rPr lang="ru-RU" sz="1200" dirty="0" smtClean="0"/>
              <a:t>поместить внутрь необходимых адаптивных блоков, разметку которых необходимо произвести с помощью адаптивных блоков, элемент «ряд»;</a:t>
            </a:r>
          </a:p>
          <a:p>
            <a:pPr marL="228600" indent="-228600">
              <a:buFont typeface="+mj-lt"/>
              <a:buAutoNum type="arabicPeriod"/>
            </a:pPr>
            <a:r>
              <a:rPr lang="ru-RU" sz="1200" dirty="0" smtClean="0"/>
              <a:t>выполнить пункт 5;</a:t>
            </a:r>
          </a:p>
          <a:p>
            <a:pPr marL="228600" indent="-228600">
              <a:buFont typeface="+mj-lt"/>
              <a:buAutoNum type="arabicPeriod"/>
            </a:pPr>
            <a:r>
              <a:rPr lang="ru-RU" sz="1200" dirty="0" smtClean="0"/>
              <a:t>выполнять пункты 6 и 7 до тех пор, пока не будет достигнута необходимая структура создаваемого макета.</a:t>
            </a:r>
            <a:endParaRPr lang="ru-RU" sz="1200" dirty="0"/>
          </a:p>
        </p:txBody>
      </p:sp>
    </p:spTree>
    <p:extLst>
      <p:ext uri="{BB962C8B-B14F-4D97-AF65-F5344CB8AC3E}">
        <p14:creationId xmlns:p14="http://schemas.microsoft.com/office/powerpoint/2010/main" val="3898265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203200" y="169094"/>
            <a:ext cx="11785600" cy="6597679"/>
          </a:xfrm>
        </p:spPr>
        <p:txBody>
          <a:bodyPr/>
          <a:lstStyle/>
          <a:p>
            <a:r>
              <a:rPr lang="en-US" sz="2000" dirty="0" smtClean="0"/>
              <a:t>Task 3. (</a:t>
            </a:r>
            <a:r>
              <a:rPr lang="ru-RU" sz="2000" dirty="0" smtClean="0"/>
              <a:t>3 – шаблон</a:t>
            </a:r>
            <a:r>
              <a:rPr lang="en-US" sz="2000" dirty="0" smtClean="0"/>
              <a:t>.html)</a:t>
            </a:r>
            <a:endParaRPr lang="ru-RU" sz="2000" dirty="0"/>
          </a:p>
        </p:txBody>
      </p:sp>
      <p:pic>
        <p:nvPicPr>
          <p:cNvPr id="2052" name="Picture 4" descr="Пример макета веб-страницы, который сверстаем как с помощью Bootstrap 3, так и Bootstrap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602" y="493755"/>
            <a:ext cx="8658225" cy="578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217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83126" y="85754"/>
            <a:ext cx="11851179" cy="6597679"/>
          </a:xfrm>
        </p:spPr>
        <p:txBody>
          <a:bodyPr/>
          <a:lstStyle/>
          <a:p>
            <a:r>
              <a:rPr lang="en-US" sz="2000" dirty="0" smtClean="0"/>
              <a:t>Task 4 </a:t>
            </a:r>
            <a:r>
              <a:rPr lang="ru-RU" sz="2000" dirty="0" smtClean="0"/>
              <a:t>– 4</a:t>
            </a:r>
            <a:r>
              <a:rPr lang="en-US" sz="2000" dirty="0" smtClean="0"/>
              <a:t> - </a:t>
            </a:r>
            <a:r>
              <a:rPr lang="ru-RU" sz="2000" dirty="0" smtClean="0"/>
              <a:t>шаблон</a:t>
            </a:r>
            <a:r>
              <a:rPr lang="en-US" sz="2000" dirty="0" smtClean="0"/>
              <a:t>.html</a:t>
            </a:r>
            <a:endParaRPr lang="ru-RU" sz="2000" dirty="0" smtClean="0"/>
          </a:p>
          <a:p>
            <a:pPr algn="l"/>
            <a:r>
              <a:rPr lang="ru-RU" sz="2000" dirty="0" smtClean="0"/>
              <a:t>Сверстать макет</a:t>
            </a:r>
            <a:endParaRPr lang="ru-RU" sz="2000" dirty="0"/>
          </a:p>
        </p:txBody>
      </p:sp>
      <p:pic>
        <p:nvPicPr>
          <p:cNvPr id="16386" name="Picture 2" descr="Bootstrap - Структура адаптивно-резинового макет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387" y="1365779"/>
            <a:ext cx="10575071" cy="4476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142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83126" y="85754"/>
            <a:ext cx="11851179" cy="6597679"/>
          </a:xfrm>
        </p:spPr>
        <p:txBody>
          <a:bodyPr/>
          <a:lstStyle/>
          <a:p>
            <a:r>
              <a:rPr lang="ru-RU" b="1" dirty="0" smtClean="0"/>
              <a:t>Создание адаптивного макета с помощью Bootstrap 4</a:t>
            </a:r>
          </a:p>
          <a:p>
            <a:pPr algn="l"/>
            <a:endParaRPr lang="ru-RU" sz="2000" dirty="0"/>
          </a:p>
        </p:txBody>
      </p:sp>
      <p:sp>
        <p:nvSpPr>
          <p:cNvPr id="2" name="Прямоугольник 1"/>
          <p:cNvSpPr/>
          <p:nvPr/>
        </p:nvSpPr>
        <p:spPr>
          <a:xfrm>
            <a:off x="196733" y="589895"/>
            <a:ext cx="11815157" cy="1754326"/>
          </a:xfrm>
          <a:prstGeom prst="rect">
            <a:avLst/>
          </a:prstGeom>
        </p:spPr>
        <p:txBody>
          <a:bodyPr wrap="square">
            <a:spAutoFit/>
          </a:bodyPr>
          <a:lstStyle/>
          <a:p>
            <a:r>
              <a:rPr lang="ru-RU" b="1" dirty="0" smtClean="0"/>
              <a:t>Назначение сетки</a:t>
            </a:r>
          </a:p>
          <a:p>
            <a:r>
              <a:rPr lang="ru-RU" dirty="0" smtClean="0"/>
              <a:t>Сетка </a:t>
            </a:r>
            <a:r>
              <a:rPr lang="ru-RU" dirty="0" err="1" smtClean="0"/>
              <a:t>фреймворка</a:t>
            </a:r>
            <a:r>
              <a:rPr lang="ru-RU" dirty="0" smtClean="0"/>
              <a:t> Bootstrap 4 предназначена для создания адаптивных макетов сайта.</a:t>
            </a:r>
            <a:endParaRPr lang="en-US" dirty="0" smtClean="0"/>
          </a:p>
          <a:p>
            <a:endParaRPr lang="en-US" dirty="0"/>
          </a:p>
          <a:p>
            <a:r>
              <a:rPr lang="ru-RU" b="1" dirty="0" smtClean="0"/>
              <a:t>Адаптивный макет</a:t>
            </a:r>
            <a:r>
              <a:rPr lang="ru-RU" dirty="0" smtClean="0"/>
              <a:t> – это такой макет, вид которого может изменяться в зависимости от того, какую ширину основной области (viewport) имеет браузер. Это означает, что при одних значениях ширины viewport адаптивный макет может выглядеть одним образом, а при иных – совершенно по-другому.</a:t>
            </a:r>
            <a:endParaRPr lang="ru-RU" dirty="0"/>
          </a:p>
        </p:txBody>
      </p:sp>
      <p:pic>
        <p:nvPicPr>
          <p:cNvPr id="4098" name="Picture 2" descr="Контрольные точки (названия устройств) сетки Bootstrap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44" b="18077"/>
          <a:stretch/>
        </p:blipFill>
        <p:spPr bwMode="auto">
          <a:xfrm>
            <a:off x="5541" y="2762006"/>
            <a:ext cx="8327969" cy="3503642"/>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8509462" y="3252785"/>
            <a:ext cx="3111731" cy="2308324"/>
          </a:xfrm>
          <a:prstGeom prst="rect">
            <a:avLst/>
          </a:prstGeom>
          <a:ln w="12700">
            <a:solidFill>
              <a:schemeClr val="tx1"/>
            </a:solidFill>
          </a:ln>
        </p:spPr>
        <p:txBody>
          <a:bodyPr wrap="square">
            <a:spAutoFit/>
          </a:bodyPr>
          <a:lstStyle/>
          <a:p>
            <a:r>
              <a:rPr lang="ru-RU" dirty="0" smtClean="0"/>
              <a:t>Фреймворк Bootstrap 4 имеет 5 контрольных точек или названий устройств (без обозначения, </a:t>
            </a:r>
            <a:r>
              <a:rPr lang="ru-RU" dirty="0" err="1" smtClean="0"/>
              <a:t>sm</a:t>
            </a:r>
            <a:r>
              <a:rPr lang="ru-RU" dirty="0" smtClean="0"/>
              <a:t>, </a:t>
            </a:r>
            <a:r>
              <a:rPr lang="ru-RU" dirty="0" err="1" smtClean="0"/>
              <a:t>md</a:t>
            </a:r>
            <a:r>
              <a:rPr lang="ru-RU" dirty="0" smtClean="0"/>
              <a:t>, </a:t>
            </a:r>
            <a:r>
              <a:rPr lang="ru-RU" dirty="0" err="1" smtClean="0"/>
              <a:t>lg</a:t>
            </a:r>
            <a:r>
              <a:rPr lang="ru-RU" dirty="0" smtClean="0"/>
              <a:t>, </a:t>
            </a:r>
            <a:r>
              <a:rPr lang="ru-RU" dirty="0" err="1" smtClean="0"/>
              <a:t>xl</a:t>
            </a:r>
            <a:r>
              <a:rPr lang="ru-RU" dirty="0" smtClean="0"/>
              <a:t>), и, следовательно, позволяет создать макет, который на каждой из них может выглядеть по-разному.</a:t>
            </a:r>
            <a:endParaRPr lang="ru-RU" dirty="0"/>
          </a:p>
        </p:txBody>
      </p:sp>
    </p:spTree>
    <p:extLst>
      <p:ext uri="{BB962C8B-B14F-4D97-AF65-F5344CB8AC3E}">
        <p14:creationId xmlns:p14="http://schemas.microsoft.com/office/powerpoint/2010/main" val="2579325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83126" y="85754"/>
            <a:ext cx="11851179" cy="6597679"/>
          </a:xfrm>
        </p:spPr>
        <p:txBody>
          <a:bodyPr/>
          <a:lstStyle/>
          <a:p>
            <a:r>
              <a:rPr lang="ru-RU" b="1" dirty="0" smtClean="0"/>
              <a:t>Создание адаптивного макета с помощью Bootstrap 4</a:t>
            </a:r>
          </a:p>
          <a:p>
            <a:pPr algn="l"/>
            <a:endParaRPr lang="ru-RU" sz="2000" dirty="0"/>
          </a:p>
        </p:txBody>
      </p:sp>
      <p:pic>
        <p:nvPicPr>
          <p:cNvPr id="6" name="Рисунок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21733" y="728133"/>
            <a:ext cx="10845799" cy="3598333"/>
          </a:xfrm>
          <a:prstGeom prst="rect">
            <a:avLst/>
          </a:prstGeom>
        </p:spPr>
      </p:pic>
      <p:sp>
        <p:nvSpPr>
          <p:cNvPr id="7" name="Прямоугольник 6"/>
          <p:cNvSpPr/>
          <p:nvPr/>
        </p:nvSpPr>
        <p:spPr>
          <a:xfrm>
            <a:off x="6316671" y="977915"/>
            <a:ext cx="4850861" cy="2031325"/>
          </a:xfrm>
          <a:prstGeom prst="rect">
            <a:avLst/>
          </a:prstGeom>
        </p:spPr>
        <p:txBody>
          <a:bodyPr wrap="square">
            <a:spAutoFit/>
          </a:bodyPr>
          <a:lstStyle/>
          <a:p>
            <a:r>
              <a:rPr lang="ru-RU" b="1" u="sng" dirty="0" smtClean="0"/>
              <a:t>Элементы сетки</a:t>
            </a:r>
          </a:p>
          <a:p>
            <a:r>
              <a:rPr lang="ru-RU" dirty="0" smtClean="0"/>
              <a:t>Сетка </a:t>
            </a:r>
            <a:r>
              <a:rPr lang="en-US" dirty="0" smtClean="0"/>
              <a:t>Bootstrap 4 </a:t>
            </a:r>
            <a:r>
              <a:rPr lang="ru-RU" dirty="0" smtClean="0"/>
              <a:t>состоит из следующих элементов:</a:t>
            </a:r>
          </a:p>
          <a:p>
            <a:pPr marL="342900" indent="-342900">
              <a:buFont typeface="+mj-lt"/>
              <a:buAutoNum type="arabicPeriod"/>
            </a:pPr>
            <a:r>
              <a:rPr lang="ru-RU" dirty="0" smtClean="0"/>
              <a:t>Обёрточные контейнеры (</a:t>
            </a:r>
            <a:r>
              <a:rPr lang="en-US" dirty="0" smtClean="0"/>
              <a:t>container </a:t>
            </a:r>
            <a:r>
              <a:rPr lang="ru-RU" dirty="0" smtClean="0"/>
              <a:t>и </a:t>
            </a:r>
            <a:r>
              <a:rPr lang="en-US" dirty="0" smtClean="0"/>
              <a:t>container-fluid);</a:t>
            </a:r>
          </a:p>
          <a:p>
            <a:pPr marL="342900" indent="-342900">
              <a:buFont typeface="+mj-lt"/>
              <a:buAutoNum type="arabicPeriod"/>
            </a:pPr>
            <a:r>
              <a:rPr lang="ru-RU" dirty="0" smtClean="0"/>
              <a:t>Ряды (</a:t>
            </a:r>
            <a:r>
              <a:rPr lang="en-US" dirty="0" smtClean="0"/>
              <a:t>row);</a:t>
            </a:r>
          </a:p>
          <a:p>
            <a:pPr marL="342900" indent="-342900">
              <a:buFont typeface="+mj-lt"/>
              <a:buAutoNum type="arabicPeriod"/>
            </a:pPr>
            <a:r>
              <a:rPr lang="ru-RU" dirty="0" smtClean="0"/>
              <a:t>Адаптивные блоки (</a:t>
            </a:r>
            <a:r>
              <a:rPr lang="en-US" dirty="0" smtClean="0"/>
              <a:t>col).</a:t>
            </a:r>
            <a:endParaRPr lang="ru-RU" dirty="0"/>
          </a:p>
        </p:txBody>
      </p:sp>
      <p:sp>
        <p:nvSpPr>
          <p:cNvPr id="8" name="Прямоугольник 7"/>
          <p:cNvSpPr/>
          <p:nvPr/>
        </p:nvSpPr>
        <p:spPr>
          <a:xfrm>
            <a:off x="362294" y="4505328"/>
            <a:ext cx="4658593" cy="2031325"/>
          </a:xfrm>
          <a:prstGeom prst="rect">
            <a:avLst/>
          </a:prstGeom>
        </p:spPr>
        <p:txBody>
          <a:bodyPr wrap="square">
            <a:spAutoFit/>
          </a:bodyPr>
          <a:lstStyle/>
          <a:p>
            <a:r>
              <a:rPr lang="ru-RU" b="1" dirty="0" smtClean="0"/>
              <a:t>Обёрточные контейнеры</a:t>
            </a:r>
          </a:p>
          <a:p>
            <a:r>
              <a:rPr lang="ru-RU" dirty="0" smtClean="0"/>
              <a:t>Обёрточный контейнер - это элемент сетки Bootstrap 4, с которого </a:t>
            </a:r>
            <a:r>
              <a:rPr lang="ru-RU" b="1" dirty="0" smtClean="0"/>
              <a:t>начинается создание адаптивного макета</a:t>
            </a:r>
            <a:r>
              <a:rPr lang="ru-RU" dirty="0" smtClean="0"/>
              <a:t> страницы или некоторого блока. Другие элементы сетки (ряды и адаптивные блоки) должны быть размещены внутри него.</a:t>
            </a:r>
            <a:endParaRPr lang="ru-RU" dirty="0"/>
          </a:p>
        </p:txBody>
      </p:sp>
      <p:pic>
        <p:nvPicPr>
          <p:cNvPr id="6146" name="Picture 2" descr="Bootstrap 4 - Обёрточный контейнер"/>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006" b="3363"/>
          <a:stretch/>
        </p:blipFill>
        <p:spPr bwMode="auto">
          <a:xfrm>
            <a:off x="5649653" y="4482110"/>
            <a:ext cx="5397962" cy="1976880"/>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8636924" y="6118167"/>
            <a:ext cx="3117272" cy="5652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68054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83126" y="85754"/>
            <a:ext cx="11851179" cy="6597679"/>
          </a:xfrm>
        </p:spPr>
        <p:txBody>
          <a:bodyPr/>
          <a:lstStyle/>
          <a:p>
            <a:r>
              <a:rPr lang="ru-RU" b="1" dirty="0" smtClean="0"/>
              <a:t>Создание адаптивного макета с помощью Bootstrap 4</a:t>
            </a:r>
          </a:p>
          <a:p>
            <a:pPr algn="l"/>
            <a:endParaRPr lang="ru-RU" sz="2000" dirty="0"/>
          </a:p>
        </p:txBody>
      </p:sp>
      <p:sp>
        <p:nvSpPr>
          <p:cNvPr id="9" name="Прямоугольник 8"/>
          <p:cNvSpPr/>
          <p:nvPr/>
        </p:nvSpPr>
        <p:spPr>
          <a:xfrm>
            <a:off x="8636924" y="6118167"/>
            <a:ext cx="3117272" cy="5652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1"/>
          <p:cNvSpPr/>
          <p:nvPr/>
        </p:nvSpPr>
        <p:spPr>
          <a:xfrm>
            <a:off x="257696" y="631458"/>
            <a:ext cx="11676609" cy="646331"/>
          </a:xfrm>
          <a:prstGeom prst="rect">
            <a:avLst/>
          </a:prstGeom>
        </p:spPr>
        <p:txBody>
          <a:bodyPr wrap="square">
            <a:spAutoFit/>
          </a:bodyPr>
          <a:lstStyle/>
          <a:p>
            <a:r>
              <a:rPr lang="ru-RU" smtClean="0"/>
              <a:t>В Bootstrap 4 имеются 2 вида обёрточных контейнеров: адаптивно-фиксированный и адаптивно-резиновый.</a:t>
            </a:r>
          </a:p>
          <a:p>
            <a:r>
              <a:rPr lang="ru-RU" dirty="0" smtClean="0"/>
              <a:t>HTML-разметка адаптивно-фиксированного контейнера:</a:t>
            </a:r>
            <a:endParaRPr lang="ru-RU" dirty="0"/>
          </a:p>
        </p:txBody>
      </p:sp>
      <p:sp>
        <p:nvSpPr>
          <p:cNvPr id="4" name="Прямоугольник 3"/>
          <p:cNvSpPr/>
          <p:nvPr/>
        </p:nvSpPr>
        <p:spPr>
          <a:xfrm>
            <a:off x="4051684" y="1390596"/>
            <a:ext cx="3207481" cy="369332"/>
          </a:xfrm>
          <a:prstGeom prst="rect">
            <a:avLst/>
          </a:prstGeom>
        </p:spPr>
        <p:txBody>
          <a:bodyPr wrap="none">
            <a:spAutoFit/>
          </a:bodyPr>
          <a:lstStyle/>
          <a:p>
            <a:r>
              <a:rPr lang="en-US" dirty="0" smtClean="0"/>
              <a:t>&lt;div class="container"&gt;...&lt;/div&gt; </a:t>
            </a:r>
            <a:endParaRPr lang="ru-RU" dirty="0"/>
          </a:p>
        </p:txBody>
      </p:sp>
      <p:sp>
        <p:nvSpPr>
          <p:cNvPr id="5" name="Прямоугольник 4"/>
          <p:cNvSpPr/>
          <p:nvPr/>
        </p:nvSpPr>
        <p:spPr>
          <a:xfrm>
            <a:off x="257696" y="1964174"/>
            <a:ext cx="5276444" cy="369332"/>
          </a:xfrm>
          <a:prstGeom prst="rect">
            <a:avLst/>
          </a:prstGeom>
        </p:spPr>
        <p:txBody>
          <a:bodyPr wrap="none">
            <a:spAutoFit/>
          </a:bodyPr>
          <a:lstStyle/>
          <a:p>
            <a:r>
              <a:rPr lang="en-US" dirty="0" smtClean="0"/>
              <a:t>HTML-</a:t>
            </a:r>
            <a:r>
              <a:rPr lang="ru-RU" dirty="0" smtClean="0"/>
              <a:t>разметка адаптивно-резинового контейнера:</a:t>
            </a:r>
            <a:endParaRPr lang="ru-RU" dirty="0"/>
          </a:p>
        </p:txBody>
      </p:sp>
      <p:sp>
        <p:nvSpPr>
          <p:cNvPr id="10" name="Прямоугольник 9"/>
          <p:cNvSpPr/>
          <p:nvPr/>
        </p:nvSpPr>
        <p:spPr>
          <a:xfrm>
            <a:off x="3881240" y="2480748"/>
            <a:ext cx="3698000" cy="369332"/>
          </a:xfrm>
          <a:prstGeom prst="rect">
            <a:avLst/>
          </a:prstGeom>
        </p:spPr>
        <p:txBody>
          <a:bodyPr wrap="none">
            <a:spAutoFit/>
          </a:bodyPr>
          <a:lstStyle/>
          <a:p>
            <a:r>
              <a:rPr lang="en-US" dirty="0" smtClean="0"/>
              <a:t>&lt;div class="container-fluid"&gt;...&lt;/div&gt; </a:t>
            </a:r>
            <a:endParaRPr lang="ru-RU" dirty="0"/>
          </a:p>
        </p:txBody>
      </p:sp>
      <p:sp>
        <p:nvSpPr>
          <p:cNvPr id="11" name="Прямоугольник 10"/>
          <p:cNvSpPr/>
          <p:nvPr/>
        </p:nvSpPr>
        <p:spPr>
          <a:xfrm>
            <a:off x="196734" y="2926656"/>
            <a:ext cx="11823470" cy="646331"/>
          </a:xfrm>
          <a:prstGeom prst="rect">
            <a:avLst/>
          </a:prstGeom>
        </p:spPr>
        <p:txBody>
          <a:bodyPr wrap="square">
            <a:spAutoFit/>
          </a:bodyPr>
          <a:lstStyle/>
          <a:p>
            <a:r>
              <a:rPr lang="ru-RU" b="1" dirty="0" smtClean="0"/>
              <a:t>Первый (адаптивно-фиксированный) контейнер</a:t>
            </a:r>
            <a:r>
              <a:rPr lang="ru-RU" dirty="0" smtClean="0"/>
              <a:t> используется тогда, когда необходимо создать </a:t>
            </a:r>
            <a:r>
              <a:rPr lang="ru-RU" b="1" dirty="0" smtClean="0"/>
              <a:t>макет с шириной, которая должна оставаться постоянной</a:t>
            </a:r>
            <a:r>
              <a:rPr lang="ru-RU" dirty="0" smtClean="0"/>
              <a:t> в пределах определённой ширины области просмотра (viewport) браузера.</a:t>
            </a:r>
            <a:endParaRPr lang="ru-RU" dirty="0"/>
          </a:p>
        </p:txBody>
      </p:sp>
      <p:pic>
        <p:nvPicPr>
          <p:cNvPr id="7170" name="Picture 2" descr="Bootstrap 4 - Ширина адаптивно-фиксированного контейнера (contai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824" y="3926024"/>
            <a:ext cx="4181303" cy="2706676"/>
          </a:xfrm>
          <a:prstGeom prst="rect">
            <a:avLst/>
          </a:prstGeom>
          <a:noFill/>
          <a:extLst>
            <a:ext uri="{909E8E84-426E-40DD-AFC4-6F175D3DCCD1}">
              <a14:hiddenFill xmlns:a14="http://schemas.microsoft.com/office/drawing/2010/main">
                <a:solidFill>
                  <a:srgbClr val="FFFFFF"/>
                </a:solidFill>
              </a14:hiddenFill>
            </a:ext>
          </a:extLst>
        </p:spPr>
      </p:pic>
      <p:pic>
        <p:nvPicPr>
          <p:cNvPr id="12" name="Рисунок 11"/>
          <p:cNvPicPr>
            <a:picLocks noChangeAspect="1"/>
          </p:cNvPicPr>
          <p:nvPr/>
        </p:nvPicPr>
        <p:blipFill rotWithShape="1">
          <a:blip r:embed="rId3"/>
          <a:srcRect l="5278" t="32716" r="35741" b="35020"/>
          <a:stretch/>
        </p:blipFill>
        <p:spPr>
          <a:xfrm>
            <a:off x="4655127" y="3928800"/>
            <a:ext cx="7431507" cy="2703900"/>
          </a:xfrm>
          <a:prstGeom prst="rect">
            <a:avLst/>
          </a:prstGeom>
        </p:spPr>
      </p:pic>
      <p:sp>
        <p:nvSpPr>
          <p:cNvPr id="14" name="Прямоугольник 13"/>
          <p:cNvSpPr/>
          <p:nvPr/>
        </p:nvSpPr>
        <p:spPr>
          <a:xfrm>
            <a:off x="9831114" y="4599379"/>
            <a:ext cx="1923082" cy="1938992"/>
          </a:xfrm>
          <a:prstGeom prst="rect">
            <a:avLst/>
          </a:prstGeom>
          <a:ln w="28575">
            <a:solidFill>
              <a:schemeClr val="tx1"/>
            </a:solidFill>
          </a:ln>
        </p:spPr>
        <p:txBody>
          <a:bodyPr wrap="square">
            <a:spAutoFit/>
          </a:bodyPr>
          <a:lstStyle/>
          <a:p>
            <a:r>
              <a:rPr lang="ru-RU" sz="1200" dirty="0" smtClean="0"/>
              <a:t>В горизонтальном направлении фиксированный-адаптивный контейнер позиционируется по центру, это осуществляется в bootstrap.css посредством CSS свойств </a:t>
            </a:r>
            <a:r>
              <a:rPr lang="ru-RU" sz="1200" dirty="0" err="1" smtClean="0"/>
              <a:t>margin-left</a:t>
            </a:r>
            <a:r>
              <a:rPr lang="ru-RU" sz="1200" dirty="0" smtClean="0"/>
              <a:t>: </a:t>
            </a:r>
            <a:r>
              <a:rPr lang="ru-RU" sz="1200" dirty="0" err="1" smtClean="0"/>
              <a:t>auto</a:t>
            </a:r>
            <a:r>
              <a:rPr lang="ru-RU" sz="1200" dirty="0" smtClean="0"/>
              <a:t> и </a:t>
            </a:r>
            <a:r>
              <a:rPr lang="ru-RU" sz="1200" dirty="0" err="1" smtClean="0"/>
              <a:t>margin-right</a:t>
            </a:r>
            <a:r>
              <a:rPr lang="ru-RU" sz="1200" dirty="0" smtClean="0"/>
              <a:t>: </a:t>
            </a:r>
            <a:r>
              <a:rPr lang="ru-RU" sz="1200" dirty="0" err="1" smtClean="0"/>
              <a:t>auto</a:t>
            </a:r>
            <a:r>
              <a:rPr lang="ru-RU" sz="1200" dirty="0" smtClean="0"/>
              <a:t>.</a:t>
            </a:r>
            <a:endParaRPr lang="ru-RU" sz="1200" dirty="0"/>
          </a:p>
        </p:txBody>
      </p:sp>
    </p:spTree>
    <p:extLst>
      <p:ext uri="{BB962C8B-B14F-4D97-AF65-F5344CB8AC3E}">
        <p14:creationId xmlns:p14="http://schemas.microsoft.com/office/powerpoint/2010/main" val="3593798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83126" y="85754"/>
            <a:ext cx="11851179" cy="6597679"/>
          </a:xfrm>
        </p:spPr>
        <p:txBody>
          <a:bodyPr/>
          <a:lstStyle/>
          <a:p>
            <a:r>
              <a:rPr lang="ru-RU" b="1" dirty="0" smtClean="0"/>
              <a:t>Создание адаптивного макета с помощью Bootstrap 4</a:t>
            </a:r>
          </a:p>
          <a:p>
            <a:pPr algn="l"/>
            <a:endParaRPr lang="ru-RU" sz="2000" dirty="0"/>
          </a:p>
        </p:txBody>
      </p:sp>
      <p:sp>
        <p:nvSpPr>
          <p:cNvPr id="9" name="Прямоугольник 8"/>
          <p:cNvSpPr/>
          <p:nvPr/>
        </p:nvSpPr>
        <p:spPr>
          <a:xfrm>
            <a:off x="8636924" y="6118167"/>
            <a:ext cx="3117272" cy="5652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83126" y="492959"/>
            <a:ext cx="11978640" cy="646331"/>
          </a:xfrm>
          <a:prstGeom prst="rect">
            <a:avLst/>
          </a:prstGeom>
        </p:spPr>
        <p:txBody>
          <a:bodyPr wrap="square">
            <a:spAutoFit/>
          </a:bodyPr>
          <a:lstStyle/>
          <a:p>
            <a:r>
              <a:rPr lang="ru-RU" dirty="0" smtClean="0"/>
              <a:t>Второй (адаптивно-резиновый) контейнер применяется тогда, когда вам необходимо создать полностью гибкий макет страницы или некоторого блока. Данный контейнер имеет 100% ширину при любой ширине viewport.</a:t>
            </a:r>
            <a:endParaRPr lang="ru-RU" dirty="0"/>
          </a:p>
        </p:txBody>
      </p:sp>
      <p:pic>
        <p:nvPicPr>
          <p:cNvPr id="8194" name="Picture 2" descr="Bootstrap 4 - Ширина адаптивно-резинового контейнера (contai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816" y="1267518"/>
            <a:ext cx="3710479" cy="2401899"/>
          </a:xfrm>
          <a:prstGeom prst="rect">
            <a:avLst/>
          </a:prstGeom>
          <a:noFill/>
          <a:extLst>
            <a:ext uri="{909E8E84-426E-40DD-AFC4-6F175D3DCCD1}">
              <a14:hiddenFill xmlns:a14="http://schemas.microsoft.com/office/drawing/2010/main">
                <a:solidFill>
                  <a:srgbClr val="FFFFFF"/>
                </a:solidFill>
              </a14:hiddenFill>
            </a:ext>
          </a:extLst>
        </p:spPr>
      </p:pic>
      <p:pic>
        <p:nvPicPr>
          <p:cNvPr id="7" name="Рисунок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04816" y="3818080"/>
            <a:ext cx="10701866" cy="2929467"/>
          </a:xfrm>
          <a:prstGeom prst="rect">
            <a:avLst/>
          </a:prstGeom>
        </p:spPr>
      </p:pic>
      <p:sp>
        <p:nvSpPr>
          <p:cNvPr id="8" name="Прямоугольник 7"/>
          <p:cNvSpPr/>
          <p:nvPr/>
        </p:nvSpPr>
        <p:spPr>
          <a:xfrm>
            <a:off x="4702233" y="1634620"/>
            <a:ext cx="6096000" cy="1477328"/>
          </a:xfrm>
          <a:prstGeom prst="rect">
            <a:avLst/>
          </a:prstGeom>
          <a:ln w="28575">
            <a:solidFill>
              <a:srgbClr val="FF0000"/>
            </a:solidFill>
          </a:ln>
        </p:spPr>
        <p:txBody>
          <a:bodyPr>
            <a:spAutoFit/>
          </a:bodyPr>
          <a:lstStyle/>
          <a:p>
            <a:r>
              <a:rPr lang="ru-RU" dirty="0" smtClean="0"/>
              <a:t>Кроме этого</a:t>
            </a:r>
            <a:r>
              <a:rPr lang="en-US" dirty="0" smtClean="0"/>
              <a:t>,</a:t>
            </a:r>
            <a:r>
              <a:rPr lang="ru-RU" dirty="0" smtClean="0"/>
              <a:t> обёрточные контейнеры (</a:t>
            </a:r>
            <a:r>
              <a:rPr lang="en-US" dirty="0" smtClean="0"/>
              <a:t>container </a:t>
            </a:r>
            <a:r>
              <a:rPr lang="ru-RU" dirty="0" smtClean="0"/>
              <a:t>и </a:t>
            </a:r>
            <a:r>
              <a:rPr lang="en-US" dirty="0" smtClean="0"/>
              <a:t>container-fluid) </a:t>
            </a:r>
            <a:r>
              <a:rPr lang="ru-RU" dirty="0" smtClean="0"/>
              <a:t>имеют ещё внутренние отступы (</a:t>
            </a:r>
            <a:r>
              <a:rPr lang="en-US" dirty="0" smtClean="0"/>
              <a:t>padding) </a:t>
            </a:r>
            <a:r>
              <a:rPr lang="ru-RU" dirty="0" smtClean="0"/>
              <a:t>слева и справа по 15</a:t>
            </a:r>
            <a:r>
              <a:rPr lang="en-US" dirty="0" err="1" smtClean="0"/>
              <a:t>px</a:t>
            </a:r>
            <a:r>
              <a:rPr lang="en-US" dirty="0" smtClean="0"/>
              <a:t>. </a:t>
            </a:r>
            <a:r>
              <a:rPr lang="ru-RU" dirty="0" smtClean="0"/>
              <a:t>Установка внутренних отступов обёрточным контейнерам осуществляется в </a:t>
            </a:r>
            <a:r>
              <a:rPr lang="en-US" dirty="0" smtClean="0"/>
              <a:t>CSS </a:t>
            </a:r>
            <a:r>
              <a:rPr lang="ru-RU" dirty="0" smtClean="0"/>
              <a:t>файле </a:t>
            </a:r>
            <a:r>
              <a:rPr lang="en-US" dirty="0" smtClean="0"/>
              <a:t>Bootstrap 4 </a:t>
            </a:r>
            <a:r>
              <a:rPr lang="ru-RU" dirty="0" smtClean="0"/>
              <a:t>с помощью свойств </a:t>
            </a:r>
            <a:r>
              <a:rPr lang="en-US" dirty="0" smtClean="0"/>
              <a:t>padding-left: 15px </a:t>
            </a:r>
            <a:r>
              <a:rPr lang="ru-RU" dirty="0" smtClean="0"/>
              <a:t>и </a:t>
            </a:r>
            <a:r>
              <a:rPr lang="en-US" dirty="0" smtClean="0"/>
              <a:t>padding-right: 15px.</a:t>
            </a:r>
            <a:endParaRPr lang="ru-RU" dirty="0"/>
          </a:p>
        </p:txBody>
      </p:sp>
      <p:sp>
        <p:nvSpPr>
          <p:cNvPr id="13" name="Прямоугольник 12"/>
          <p:cNvSpPr/>
          <p:nvPr/>
        </p:nvSpPr>
        <p:spPr>
          <a:xfrm>
            <a:off x="4702233" y="3171749"/>
            <a:ext cx="7376160" cy="646331"/>
          </a:xfrm>
          <a:prstGeom prst="rect">
            <a:avLst/>
          </a:prstGeom>
          <a:ln w="28575">
            <a:solidFill>
              <a:srgbClr val="FFC000"/>
            </a:solidFill>
          </a:ln>
        </p:spPr>
        <p:txBody>
          <a:bodyPr wrap="square">
            <a:spAutoFit/>
          </a:bodyPr>
          <a:lstStyle/>
          <a:p>
            <a:r>
              <a:rPr lang="ru-RU" dirty="0" smtClean="0"/>
              <a:t>При создании макета с помощью сетки Bootstrap 4 не помещайте одни обёрточные контейнеры внутри других.</a:t>
            </a:r>
            <a:endParaRPr lang="ru-RU" dirty="0"/>
          </a:p>
        </p:txBody>
      </p:sp>
    </p:spTree>
    <p:extLst>
      <p:ext uri="{BB962C8B-B14F-4D97-AF65-F5344CB8AC3E}">
        <p14:creationId xmlns:p14="http://schemas.microsoft.com/office/powerpoint/2010/main" val="1488293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83126" y="85754"/>
            <a:ext cx="11851179" cy="6597679"/>
          </a:xfrm>
        </p:spPr>
        <p:txBody>
          <a:bodyPr/>
          <a:lstStyle/>
          <a:p>
            <a:r>
              <a:rPr lang="ru-RU" b="1" dirty="0" smtClean="0"/>
              <a:t>Создание адаптивного макета с помощью Bootstrap 4</a:t>
            </a:r>
          </a:p>
          <a:p>
            <a:pPr algn="l"/>
            <a:endParaRPr lang="ru-RU" sz="2000" dirty="0"/>
          </a:p>
        </p:txBody>
      </p:sp>
      <p:sp>
        <p:nvSpPr>
          <p:cNvPr id="9" name="Прямоугольник 8"/>
          <p:cNvSpPr/>
          <p:nvPr/>
        </p:nvSpPr>
        <p:spPr>
          <a:xfrm>
            <a:off x="8636924" y="6118167"/>
            <a:ext cx="3117272" cy="5652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1"/>
          <p:cNvSpPr/>
          <p:nvPr/>
        </p:nvSpPr>
        <p:spPr>
          <a:xfrm>
            <a:off x="155170" y="498593"/>
            <a:ext cx="11939847" cy="923330"/>
          </a:xfrm>
          <a:prstGeom prst="rect">
            <a:avLst/>
          </a:prstGeom>
        </p:spPr>
        <p:txBody>
          <a:bodyPr wrap="square">
            <a:spAutoFit/>
          </a:bodyPr>
          <a:lstStyle/>
          <a:p>
            <a:r>
              <a:rPr lang="ru-RU" b="1" dirty="0" smtClean="0"/>
              <a:t>Ряд </a:t>
            </a:r>
            <a:r>
              <a:rPr lang="ru-RU" dirty="0" smtClean="0"/>
              <a:t>– это специальный элемент сетки (</a:t>
            </a:r>
            <a:r>
              <a:rPr lang="ru-RU" dirty="0" err="1" smtClean="0"/>
              <a:t>row</a:t>
            </a:r>
            <a:r>
              <a:rPr lang="ru-RU" dirty="0" smtClean="0"/>
              <a:t>), который используется при создании макета в следующих случаях:</a:t>
            </a:r>
          </a:p>
          <a:p>
            <a:pPr>
              <a:buFont typeface="Arial" panose="020B0604020202020204" pitchFamily="34" charset="0"/>
              <a:buChar char="•"/>
            </a:pPr>
            <a:r>
              <a:rPr lang="en-US" dirty="0" smtClean="0"/>
              <a:t> </a:t>
            </a:r>
            <a:r>
              <a:rPr lang="ru-RU" dirty="0" smtClean="0"/>
              <a:t>между контейнером и адаптивными блоками, которые надо в него поместить;</a:t>
            </a:r>
          </a:p>
          <a:p>
            <a:pPr>
              <a:buFont typeface="Arial" panose="020B0604020202020204" pitchFamily="34" charset="0"/>
              <a:buChar char="•"/>
            </a:pPr>
            <a:r>
              <a:rPr lang="en-US" dirty="0" smtClean="0"/>
              <a:t> </a:t>
            </a:r>
            <a:r>
              <a:rPr lang="ru-RU" dirty="0" smtClean="0"/>
              <a:t>между одним и другими адаптивными блоками, которые надо поместить в первый адаптивный блок.</a:t>
            </a:r>
            <a:endParaRPr lang="ru-RU" dirty="0"/>
          </a:p>
        </p:txBody>
      </p:sp>
      <p:sp>
        <p:nvSpPr>
          <p:cNvPr id="4" name="Прямоугольник 3"/>
          <p:cNvSpPr/>
          <p:nvPr/>
        </p:nvSpPr>
        <p:spPr>
          <a:xfrm>
            <a:off x="4669951" y="1650096"/>
            <a:ext cx="2677528" cy="369332"/>
          </a:xfrm>
          <a:prstGeom prst="rect">
            <a:avLst/>
          </a:prstGeom>
        </p:spPr>
        <p:txBody>
          <a:bodyPr wrap="none">
            <a:spAutoFit/>
          </a:bodyPr>
          <a:lstStyle/>
          <a:p>
            <a:r>
              <a:rPr lang="en-US" dirty="0" smtClean="0"/>
              <a:t>&lt;div class="row"&gt;...&lt;/div&gt; </a:t>
            </a:r>
            <a:endParaRPr lang="ru-RU" dirty="0"/>
          </a:p>
        </p:txBody>
      </p:sp>
      <p:sp>
        <p:nvSpPr>
          <p:cNvPr id="5" name="Прямоугольник 4"/>
          <p:cNvSpPr/>
          <p:nvPr/>
        </p:nvSpPr>
        <p:spPr>
          <a:xfrm>
            <a:off x="271549" y="2099995"/>
            <a:ext cx="11424458" cy="369332"/>
          </a:xfrm>
          <a:prstGeom prst="rect">
            <a:avLst/>
          </a:prstGeom>
          <a:ln w="38100">
            <a:solidFill>
              <a:srgbClr val="FF0000"/>
            </a:solidFill>
          </a:ln>
        </p:spPr>
        <p:txBody>
          <a:bodyPr wrap="square">
            <a:spAutoFit/>
          </a:bodyPr>
          <a:lstStyle/>
          <a:p>
            <a:r>
              <a:rPr lang="ru-RU" dirty="0" smtClean="0"/>
              <a:t>В Bootstrap 4 адаптивные блоки должны обязательно находиться в блоке с классом </a:t>
            </a:r>
            <a:r>
              <a:rPr lang="ru-RU" dirty="0" err="1" smtClean="0"/>
              <a:t>row</a:t>
            </a:r>
            <a:r>
              <a:rPr lang="ru-RU" dirty="0" smtClean="0"/>
              <a:t>. </a:t>
            </a:r>
            <a:endParaRPr lang="ru-RU" dirty="0"/>
          </a:p>
        </p:txBody>
      </p:sp>
      <p:sp>
        <p:nvSpPr>
          <p:cNvPr id="10" name="Прямоугольник 9"/>
          <p:cNvSpPr/>
          <p:nvPr/>
        </p:nvSpPr>
        <p:spPr>
          <a:xfrm>
            <a:off x="271550" y="2551837"/>
            <a:ext cx="11424458" cy="923330"/>
          </a:xfrm>
          <a:prstGeom prst="rect">
            <a:avLst/>
          </a:prstGeom>
          <a:ln w="38100">
            <a:solidFill>
              <a:srgbClr val="FF0000"/>
            </a:solidFill>
          </a:ln>
        </p:spPr>
        <p:txBody>
          <a:bodyPr wrap="square">
            <a:spAutoFit/>
          </a:bodyPr>
          <a:lstStyle/>
          <a:p>
            <a:r>
              <a:rPr lang="ru-RU" dirty="0" smtClean="0"/>
              <a:t>Кроме этого</a:t>
            </a:r>
            <a:r>
              <a:rPr lang="en-US" dirty="0" smtClean="0"/>
              <a:t>,</a:t>
            </a:r>
            <a:r>
              <a:rPr lang="ru-RU" dirty="0" smtClean="0"/>
              <a:t> адаптивные блоки логически не связанные между собой не обязательно помещать в один ряд в рамках какого-то обёрточного контейнера или другого адаптивного блока. Наиболее корректно их разбить на отдельные логические группы и поместить каждую из них в отдельный ряд (</a:t>
            </a:r>
            <a:r>
              <a:rPr lang="ru-RU" dirty="0" err="1" smtClean="0"/>
              <a:t>row</a:t>
            </a:r>
            <a:r>
              <a:rPr lang="ru-RU" dirty="0" smtClean="0"/>
              <a:t>).</a:t>
            </a:r>
            <a:endParaRPr lang="ru-RU" dirty="0"/>
          </a:p>
        </p:txBody>
      </p:sp>
      <p:pic>
        <p:nvPicPr>
          <p:cNvPr id="12" name="Рисунок 1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983192" y="3801233"/>
            <a:ext cx="5493020" cy="2802467"/>
          </a:xfrm>
          <a:prstGeom prst="rect">
            <a:avLst/>
          </a:prstGeom>
        </p:spPr>
      </p:pic>
    </p:spTree>
    <p:extLst>
      <p:ext uri="{BB962C8B-B14F-4D97-AF65-F5344CB8AC3E}">
        <p14:creationId xmlns:p14="http://schemas.microsoft.com/office/powerpoint/2010/main" val="1014982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83126" y="85754"/>
            <a:ext cx="11851179" cy="6597679"/>
          </a:xfrm>
        </p:spPr>
        <p:txBody>
          <a:bodyPr/>
          <a:lstStyle/>
          <a:p>
            <a:r>
              <a:rPr lang="ru-RU" b="1" dirty="0" smtClean="0"/>
              <a:t>Создание адаптивного макета с помощью Bootstrap 4</a:t>
            </a:r>
          </a:p>
          <a:p>
            <a:pPr algn="l"/>
            <a:endParaRPr lang="ru-RU" sz="2000" dirty="0"/>
          </a:p>
        </p:txBody>
      </p:sp>
      <p:sp>
        <p:nvSpPr>
          <p:cNvPr id="9" name="Прямоугольник 8"/>
          <p:cNvSpPr/>
          <p:nvPr/>
        </p:nvSpPr>
        <p:spPr>
          <a:xfrm>
            <a:off x="8636924" y="6118167"/>
            <a:ext cx="3117272" cy="5652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83126" y="501134"/>
            <a:ext cx="2094676" cy="646331"/>
          </a:xfrm>
          <a:prstGeom prst="rect">
            <a:avLst/>
          </a:prstGeom>
        </p:spPr>
        <p:txBody>
          <a:bodyPr wrap="none">
            <a:spAutoFit/>
          </a:bodyPr>
          <a:lstStyle/>
          <a:p>
            <a:r>
              <a:rPr lang="ru-RU" b="1" dirty="0" smtClean="0"/>
              <a:t>Адаптивные блоки</a:t>
            </a:r>
            <a:endParaRPr lang="en-US" b="1" dirty="0" smtClean="0"/>
          </a:p>
          <a:p>
            <a:endParaRPr lang="ru-RU" dirty="0"/>
          </a:p>
        </p:txBody>
      </p:sp>
      <p:sp>
        <p:nvSpPr>
          <p:cNvPr id="7" name="Прямоугольник 6"/>
          <p:cNvSpPr/>
          <p:nvPr/>
        </p:nvSpPr>
        <p:spPr>
          <a:xfrm>
            <a:off x="83125" y="891970"/>
            <a:ext cx="11978641" cy="646331"/>
          </a:xfrm>
          <a:prstGeom prst="rect">
            <a:avLst/>
          </a:prstGeom>
        </p:spPr>
        <p:txBody>
          <a:bodyPr wrap="square">
            <a:spAutoFit/>
          </a:bodyPr>
          <a:lstStyle/>
          <a:p>
            <a:r>
              <a:rPr lang="ru-RU" dirty="0" smtClean="0"/>
              <a:t>Адаптивные блоки – это основные строительные элементы адаптивного макета, именно от них будет зависеть, как будет выглядеть макет веб-страницы на разных контрольных точках (без обозначения, </a:t>
            </a:r>
            <a:r>
              <a:rPr lang="ru-RU" dirty="0" err="1" smtClean="0"/>
              <a:t>sm</a:t>
            </a:r>
            <a:r>
              <a:rPr lang="ru-RU" dirty="0" smtClean="0"/>
              <a:t>, </a:t>
            </a:r>
            <a:r>
              <a:rPr lang="ru-RU" dirty="0" err="1" smtClean="0"/>
              <a:t>md</a:t>
            </a:r>
            <a:r>
              <a:rPr lang="ru-RU" dirty="0" smtClean="0"/>
              <a:t>, </a:t>
            </a:r>
            <a:r>
              <a:rPr lang="ru-RU" dirty="0" err="1" smtClean="0"/>
              <a:t>lg</a:t>
            </a:r>
            <a:r>
              <a:rPr lang="ru-RU" dirty="0" smtClean="0"/>
              <a:t> и </a:t>
            </a:r>
            <a:r>
              <a:rPr lang="ru-RU" dirty="0" err="1" smtClean="0"/>
              <a:t>xl</a:t>
            </a:r>
            <a:r>
              <a:rPr lang="ru-RU" dirty="0" smtClean="0"/>
              <a:t>).</a:t>
            </a:r>
            <a:endParaRPr lang="ru-RU" dirty="0"/>
          </a:p>
        </p:txBody>
      </p:sp>
      <p:pic>
        <p:nvPicPr>
          <p:cNvPr id="9218" name="Picture 2" descr="Bootstrap 4 - Адаптивные блоки (col)"/>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021" b="26970"/>
          <a:stretch/>
        </p:blipFill>
        <p:spPr bwMode="auto">
          <a:xfrm>
            <a:off x="1241249" y="1562845"/>
            <a:ext cx="9662391" cy="3016233"/>
          </a:xfrm>
          <a:prstGeom prst="rect">
            <a:avLst/>
          </a:prstGeom>
          <a:noFill/>
          <a:extLst>
            <a:ext uri="{909E8E84-426E-40DD-AFC4-6F175D3DCCD1}">
              <a14:hiddenFill xmlns:a14="http://schemas.microsoft.com/office/drawing/2010/main">
                <a:solidFill>
                  <a:srgbClr val="FFFFFF"/>
                </a:solidFill>
              </a14:hiddenFill>
            </a:ext>
          </a:extLst>
        </p:spPr>
      </p:pic>
      <p:sp>
        <p:nvSpPr>
          <p:cNvPr id="11" name="Прямоугольник 10"/>
          <p:cNvSpPr/>
          <p:nvPr/>
        </p:nvSpPr>
        <p:spPr>
          <a:xfrm>
            <a:off x="174567" y="4702291"/>
            <a:ext cx="11676607" cy="584775"/>
          </a:xfrm>
          <a:prstGeom prst="rect">
            <a:avLst/>
          </a:prstGeom>
        </p:spPr>
        <p:txBody>
          <a:bodyPr wrap="square">
            <a:spAutoFit/>
          </a:bodyPr>
          <a:lstStyle/>
          <a:p>
            <a:r>
              <a:rPr lang="ru-RU" sz="1600" dirty="0" smtClean="0"/>
              <a:t>Создаётся адаптивный блок очень просто: с помощью добавления одного или нескольких классов </a:t>
            </a:r>
            <a:r>
              <a:rPr lang="ru-RU" sz="1600" dirty="0" err="1" smtClean="0">
                <a:solidFill>
                  <a:srgbClr val="FF0000"/>
                </a:solidFill>
              </a:rPr>
              <a:t>col</a:t>
            </a:r>
            <a:r>
              <a:rPr lang="ru-RU" sz="1600" dirty="0" smtClean="0">
                <a:solidFill>
                  <a:srgbClr val="FF0000"/>
                </a:solidFill>
              </a:rPr>
              <a:t>-?-? </a:t>
            </a:r>
            <a:r>
              <a:rPr lang="ru-RU" sz="1600" dirty="0" smtClean="0"/>
              <a:t>к необходимому HTML элементу.</a:t>
            </a:r>
            <a:endParaRPr lang="ru-RU" sz="1600" dirty="0"/>
          </a:p>
        </p:txBody>
      </p:sp>
      <p:sp>
        <p:nvSpPr>
          <p:cNvPr id="13" name="Прямоугольник 12"/>
          <p:cNvSpPr/>
          <p:nvPr/>
        </p:nvSpPr>
        <p:spPr>
          <a:xfrm>
            <a:off x="174567" y="5200471"/>
            <a:ext cx="11887199" cy="830997"/>
          </a:xfrm>
          <a:prstGeom prst="rect">
            <a:avLst/>
          </a:prstGeom>
        </p:spPr>
        <p:txBody>
          <a:bodyPr wrap="square">
            <a:spAutoFit/>
          </a:bodyPr>
          <a:lstStyle/>
          <a:p>
            <a:r>
              <a:rPr lang="ru-RU" sz="1600" dirty="0" smtClean="0"/>
              <a:t>В классе вместо первого знака вопроса указывается название контрольной точки: без обозначения, </a:t>
            </a:r>
            <a:r>
              <a:rPr lang="ru-RU" sz="1600" dirty="0" err="1" smtClean="0"/>
              <a:t>sm</a:t>
            </a:r>
            <a:r>
              <a:rPr lang="ru-RU" sz="1600" dirty="0" smtClean="0"/>
              <a:t>, </a:t>
            </a:r>
            <a:r>
              <a:rPr lang="ru-RU" sz="1600" dirty="0" err="1" smtClean="0"/>
              <a:t>md</a:t>
            </a:r>
            <a:r>
              <a:rPr lang="ru-RU" sz="1600" dirty="0" smtClean="0"/>
              <a:t>, </a:t>
            </a:r>
            <a:r>
              <a:rPr lang="ru-RU" sz="1600" dirty="0" err="1" smtClean="0"/>
              <a:t>lg</a:t>
            </a:r>
            <a:r>
              <a:rPr lang="ru-RU" sz="1600" dirty="0" smtClean="0"/>
              <a:t> или </a:t>
            </a:r>
            <a:r>
              <a:rPr lang="ru-RU" sz="1600" dirty="0" err="1" smtClean="0"/>
              <a:t>xl</a:t>
            </a:r>
            <a:r>
              <a:rPr lang="ru-RU" sz="1600" dirty="0" smtClean="0"/>
              <a:t>. Вместо второго знака вопроса указывается ширина адаптивного блока, которую он должен иметь на указанной контрольной точке. Ширина адаптивного блока задаётся в относительной форме с помощью числа от 1 до 12 (колонок Bootstrap).</a:t>
            </a:r>
            <a:endParaRPr lang="ru-RU" sz="1600" dirty="0"/>
          </a:p>
        </p:txBody>
      </p:sp>
      <p:sp>
        <p:nvSpPr>
          <p:cNvPr id="14" name="Прямоугольник 13"/>
          <p:cNvSpPr/>
          <p:nvPr/>
        </p:nvSpPr>
        <p:spPr>
          <a:xfrm>
            <a:off x="174567" y="6001689"/>
            <a:ext cx="11945389" cy="584775"/>
          </a:xfrm>
          <a:prstGeom prst="rect">
            <a:avLst/>
          </a:prstGeom>
        </p:spPr>
        <p:txBody>
          <a:bodyPr wrap="square">
            <a:spAutoFit/>
          </a:bodyPr>
          <a:lstStyle/>
          <a:p>
            <a:r>
              <a:rPr lang="ru-RU" sz="1600" dirty="0" smtClean="0"/>
              <a:t>Данное число определяет, какую часть ширины будет занимать адаптивный блок на указанной контрольной точке от ширины родительского блока, т.е. ряда. Ширина ряда в числовом выражении (колонках Bootstrap) равна 12.</a:t>
            </a:r>
            <a:endParaRPr lang="ru-RU" sz="1600" dirty="0"/>
          </a:p>
        </p:txBody>
      </p:sp>
    </p:spTree>
    <p:extLst>
      <p:ext uri="{BB962C8B-B14F-4D97-AF65-F5344CB8AC3E}">
        <p14:creationId xmlns:p14="http://schemas.microsoft.com/office/powerpoint/2010/main" val="362948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83126" y="85754"/>
            <a:ext cx="11851179" cy="6597679"/>
          </a:xfrm>
        </p:spPr>
        <p:txBody>
          <a:bodyPr/>
          <a:lstStyle/>
          <a:p>
            <a:r>
              <a:rPr lang="ru-RU" b="1" dirty="0" smtClean="0"/>
              <a:t>Создание адаптивного макета с помощью Bootstrap 4</a:t>
            </a:r>
          </a:p>
          <a:p>
            <a:pPr algn="l"/>
            <a:endParaRPr lang="ru-RU" sz="2000" dirty="0"/>
          </a:p>
        </p:txBody>
      </p:sp>
      <p:sp>
        <p:nvSpPr>
          <p:cNvPr id="9" name="Прямоугольник 8"/>
          <p:cNvSpPr/>
          <p:nvPr/>
        </p:nvSpPr>
        <p:spPr>
          <a:xfrm>
            <a:off x="8636924" y="6118167"/>
            <a:ext cx="3117272" cy="5652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 name="Рисунок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13265" y="567267"/>
            <a:ext cx="11621040" cy="3292780"/>
          </a:xfrm>
          <a:prstGeom prst="rect">
            <a:avLst/>
          </a:prstGeom>
        </p:spPr>
      </p:pic>
      <p:sp>
        <p:nvSpPr>
          <p:cNvPr id="5" name="Прямоугольник 4"/>
          <p:cNvSpPr/>
          <p:nvPr/>
        </p:nvSpPr>
        <p:spPr>
          <a:xfrm>
            <a:off x="8905701" y="1628881"/>
            <a:ext cx="2848495" cy="1169551"/>
          </a:xfrm>
          <a:prstGeom prst="rect">
            <a:avLst/>
          </a:prstGeom>
          <a:ln w="38100">
            <a:solidFill>
              <a:srgbClr val="FF0000"/>
            </a:solidFill>
          </a:ln>
        </p:spPr>
        <p:txBody>
          <a:bodyPr wrap="square">
            <a:spAutoFit/>
          </a:bodyPr>
          <a:lstStyle/>
          <a:p>
            <a:r>
              <a:rPr lang="ru-RU" sz="1400" dirty="0" smtClean="0"/>
              <a:t>Размещать адаптивные блоки необходимо в ряду. Т.е. у любого адаптивного блока в качестве родителя должен быть блок с классом </a:t>
            </a:r>
            <a:r>
              <a:rPr lang="ru-RU" sz="1400" dirty="0" err="1" smtClean="0"/>
              <a:t>row</a:t>
            </a:r>
            <a:r>
              <a:rPr lang="ru-RU" sz="1400" dirty="0" smtClean="0"/>
              <a:t>.</a:t>
            </a:r>
            <a:endParaRPr lang="ru-RU" sz="1400" dirty="0"/>
          </a:p>
        </p:txBody>
      </p:sp>
      <p:pic>
        <p:nvPicPr>
          <p:cNvPr id="8" name="Рисунок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75225" y="3860047"/>
            <a:ext cx="6149970" cy="1795395"/>
          </a:xfrm>
          <a:prstGeom prst="rect">
            <a:avLst/>
          </a:prstGeom>
        </p:spPr>
      </p:pic>
      <p:sp>
        <p:nvSpPr>
          <p:cNvPr id="10" name="Прямоугольник 9"/>
          <p:cNvSpPr/>
          <p:nvPr/>
        </p:nvSpPr>
        <p:spPr>
          <a:xfrm>
            <a:off x="6734410" y="3860046"/>
            <a:ext cx="5269633" cy="1938992"/>
          </a:xfrm>
          <a:prstGeom prst="rect">
            <a:avLst/>
          </a:prstGeom>
          <a:ln w="38100">
            <a:solidFill>
              <a:srgbClr val="00B050"/>
            </a:solidFill>
          </a:ln>
        </p:spPr>
        <p:txBody>
          <a:bodyPr wrap="square">
            <a:spAutoFit/>
          </a:bodyPr>
          <a:lstStyle/>
          <a:p>
            <a:r>
              <a:rPr lang="ru-RU" sz="1200" dirty="0" smtClean="0"/>
              <a:t>до </a:t>
            </a:r>
            <a:r>
              <a:rPr lang="ru-RU" sz="1200" dirty="0" err="1" smtClean="0"/>
              <a:t>sm</a:t>
            </a:r>
            <a:r>
              <a:rPr lang="ru-RU" sz="1200" dirty="0" smtClean="0"/>
              <a:t> (на </a:t>
            </a:r>
            <a:r>
              <a:rPr lang="ru-RU" sz="1200" dirty="0" err="1" smtClean="0"/>
              <a:t>xs</a:t>
            </a:r>
            <a:r>
              <a:rPr lang="ru-RU" sz="1200" dirty="0" smtClean="0"/>
              <a:t>) ширину, равную 12 колонкам Bootstrap (т.е. 12/12*100%=100% от ширины ряда);</a:t>
            </a:r>
          </a:p>
          <a:p>
            <a:r>
              <a:rPr lang="ru-RU" sz="1200" dirty="0" smtClean="0"/>
              <a:t>на устройстве </a:t>
            </a:r>
            <a:r>
              <a:rPr lang="ru-RU" sz="1200" dirty="0" err="1" smtClean="0"/>
              <a:t>sm</a:t>
            </a:r>
            <a:r>
              <a:rPr lang="ru-RU" sz="1200" dirty="0" smtClean="0"/>
              <a:t> ширину, равную 9 колонкам Bootstrap (т.е. 9/12*100%=75% от ширины ряда);</a:t>
            </a:r>
          </a:p>
          <a:p>
            <a:r>
              <a:rPr lang="ru-RU" sz="1200" dirty="0" smtClean="0"/>
              <a:t>на устройстве </a:t>
            </a:r>
            <a:r>
              <a:rPr lang="ru-RU" sz="1200" dirty="0" err="1" smtClean="0"/>
              <a:t>md</a:t>
            </a:r>
            <a:r>
              <a:rPr lang="ru-RU" sz="1200" dirty="0" smtClean="0"/>
              <a:t> ширину, равную 7 колонкам Bootstrap (т.е. 7/12*100%=58,3% от ширины ряда);</a:t>
            </a:r>
          </a:p>
          <a:p>
            <a:r>
              <a:rPr lang="ru-RU" sz="1200" dirty="0" smtClean="0"/>
              <a:t>на устройстве </a:t>
            </a:r>
            <a:r>
              <a:rPr lang="ru-RU" sz="1200" dirty="0" err="1" smtClean="0"/>
              <a:t>lg</a:t>
            </a:r>
            <a:r>
              <a:rPr lang="ru-RU" sz="1200" dirty="0" smtClean="0"/>
              <a:t> ширину, равную 5 колонок Bootstrap (т.е. 5/12*100%=41,6% от ширины ряда);</a:t>
            </a:r>
          </a:p>
          <a:p>
            <a:r>
              <a:rPr lang="ru-RU" sz="1200" dirty="0" smtClean="0"/>
              <a:t>на устройстве </a:t>
            </a:r>
            <a:r>
              <a:rPr lang="ru-RU" sz="1200" dirty="0" err="1" smtClean="0"/>
              <a:t>xl</a:t>
            </a:r>
            <a:r>
              <a:rPr lang="ru-RU" sz="1200" dirty="0" smtClean="0"/>
              <a:t> ширину, равную 3 колонкам Bootstrap (т.е. 3/12*100%=25% от ширины ряда).</a:t>
            </a:r>
            <a:endParaRPr lang="ru-RU" sz="1200" dirty="0"/>
          </a:p>
        </p:txBody>
      </p:sp>
      <p:sp>
        <p:nvSpPr>
          <p:cNvPr id="12" name="Прямоугольник 11"/>
          <p:cNvSpPr/>
          <p:nvPr/>
        </p:nvSpPr>
        <p:spPr>
          <a:xfrm>
            <a:off x="254923" y="5964711"/>
            <a:ext cx="11749120" cy="646331"/>
          </a:xfrm>
          <a:prstGeom prst="rect">
            <a:avLst/>
          </a:prstGeom>
          <a:ln w="38100">
            <a:solidFill>
              <a:srgbClr val="0070C0"/>
            </a:solidFill>
          </a:ln>
        </p:spPr>
        <p:txBody>
          <a:bodyPr wrap="square">
            <a:spAutoFit/>
          </a:bodyPr>
          <a:lstStyle/>
          <a:p>
            <a:r>
              <a:rPr lang="ru-RU" dirty="0" smtClean="0"/>
              <a:t>Кроме этого </a:t>
            </a:r>
            <a:r>
              <a:rPr lang="ru-RU" b="1" dirty="0" smtClean="0"/>
              <a:t>при указании ширины адаптивному блоку</a:t>
            </a:r>
            <a:r>
              <a:rPr lang="ru-RU" dirty="0" smtClean="0"/>
              <a:t> для какой-то контрольной точки, она будет распространяться </a:t>
            </a:r>
            <a:r>
              <a:rPr lang="ru-RU" b="1" dirty="0" smtClean="0"/>
              <a:t>не только на эту точку, но и на все следующие</a:t>
            </a:r>
            <a:r>
              <a:rPr lang="ru-RU" dirty="0" smtClean="0"/>
              <a:t>, если они не заданы.</a:t>
            </a:r>
            <a:endParaRPr lang="ru-RU" dirty="0"/>
          </a:p>
        </p:txBody>
      </p:sp>
    </p:spTree>
    <p:extLst>
      <p:ext uri="{BB962C8B-B14F-4D97-AF65-F5344CB8AC3E}">
        <p14:creationId xmlns:p14="http://schemas.microsoft.com/office/powerpoint/2010/main" val="1546990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83126" y="85754"/>
            <a:ext cx="11851179" cy="6597679"/>
          </a:xfrm>
        </p:spPr>
        <p:txBody>
          <a:bodyPr/>
          <a:lstStyle/>
          <a:p>
            <a:r>
              <a:rPr lang="ru-RU" b="1" dirty="0" smtClean="0"/>
              <a:t>Создание адаптивного макета с помощью Bootstrap 4</a:t>
            </a:r>
          </a:p>
          <a:p>
            <a:pPr algn="l"/>
            <a:endParaRPr lang="ru-RU" sz="2000" dirty="0"/>
          </a:p>
        </p:txBody>
      </p:sp>
      <p:sp>
        <p:nvSpPr>
          <p:cNvPr id="9" name="Прямоугольник 8"/>
          <p:cNvSpPr/>
          <p:nvPr/>
        </p:nvSpPr>
        <p:spPr>
          <a:xfrm>
            <a:off x="8636924" y="6118167"/>
            <a:ext cx="3117272" cy="5652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3126" y="641773"/>
            <a:ext cx="11960173" cy="1993362"/>
          </a:xfrm>
          <a:prstGeom prst="rect">
            <a:avLst/>
          </a:prstGeom>
        </p:spPr>
      </p:pic>
      <p:sp>
        <p:nvSpPr>
          <p:cNvPr id="7" name="Прямоугольник 6"/>
          <p:cNvSpPr/>
          <p:nvPr/>
        </p:nvSpPr>
        <p:spPr>
          <a:xfrm>
            <a:off x="161634" y="2627958"/>
            <a:ext cx="11827168" cy="1169551"/>
          </a:xfrm>
          <a:prstGeom prst="rect">
            <a:avLst/>
          </a:prstGeom>
        </p:spPr>
        <p:txBody>
          <a:bodyPr wrap="square">
            <a:spAutoFit/>
          </a:bodyPr>
          <a:lstStyle/>
          <a:p>
            <a:r>
              <a:rPr lang="ru-RU" sz="1400" dirty="0" smtClean="0"/>
              <a:t>Адаптивные блоки без колонок</a:t>
            </a:r>
          </a:p>
          <a:p>
            <a:r>
              <a:rPr lang="ru-RU" sz="1400" dirty="0" smtClean="0"/>
              <a:t>В сетку Bootstrap 4 добавлены специальные классы </a:t>
            </a:r>
            <a:r>
              <a:rPr lang="ru-RU" sz="1400" dirty="0" err="1" smtClean="0"/>
              <a:t>col</a:t>
            </a:r>
            <a:r>
              <a:rPr lang="ru-RU" sz="1400" dirty="0" smtClean="0"/>
              <a:t>, </a:t>
            </a:r>
            <a:r>
              <a:rPr lang="ru-RU" sz="1400" dirty="0" err="1" smtClean="0"/>
              <a:t>col-sm</a:t>
            </a:r>
            <a:r>
              <a:rPr lang="ru-RU" sz="1400" dirty="0" smtClean="0"/>
              <a:t>, </a:t>
            </a:r>
            <a:r>
              <a:rPr lang="ru-RU" sz="1400" dirty="0" err="1" smtClean="0"/>
              <a:t>col-md</a:t>
            </a:r>
            <a:r>
              <a:rPr lang="ru-RU" sz="1400" dirty="0" smtClean="0"/>
              <a:t>, </a:t>
            </a:r>
            <a:r>
              <a:rPr lang="ru-RU" sz="1400" dirty="0" err="1" smtClean="0"/>
              <a:t>col-lg</a:t>
            </a:r>
            <a:r>
              <a:rPr lang="ru-RU" sz="1400" dirty="0" smtClean="0"/>
              <a:t>, </a:t>
            </a:r>
            <a:r>
              <a:rPr lang="ru-RU" sz="1400" dirty="0" err="1" smtClean="0"/>
              <a:t>col-xl</a:t>
            </a:r>
            <a:r>
              <a:rPr lang="ru-RU" sz="1400" dirty="0" smtClean="0"/>
              <a:t>, </a:t>
            </a:r>
            <a:r>
              <a:rPr lang="ru-RU" sz="1400" dirty="0" err="1" smtClean="0"/>
              <a:t>col-auto</a:t>
            </a:r>
            <a:r>
              <a:rPr lang="ru-RU" sz="1400" dirty="0" smtClean="0"/>
              <a:t>, </a:t>
            </a:r>
            <a:r>
              <a:rPr lang="ru-RU" sz="1400" dirty="0" err="1" smtClean="0"/>
              <a:t>col-sm-auto</a:t>
            </a:r>
            <a:r>
              <a:rPr lang="ru-RU" sz="1400" dirty="0" smtClean="0"/>
              <a:t>, </a:t>
            </a:r>
            <a:r>
              <a:rPr lang="ru-RU" sz="1400" dirty="0" err="1" smtClean="0"/>
              <a:t>col-md-auto</a:t>
            </a:r>
            <a:r>
              <a:rPr lang="ru-RU" sz="1400" dirty="0" smtClean="0"/>
              <a:t>, </a:t>
            </a:r>
            <a:r>
              <a:rPr lang="ru-RU" sz="1400" dirty="0" err="1" smtClean="0"/>
              <a:t>col-lg-auto</a:t>
            </a:r>
            <a:r>
              <a:rPr lang="ru-RU" sz="1400" dirty="0" smtClean="0"/>
              <a:t> и </a:t>
            </a:r>
            <a:r>
              <a:rPr lang="ru-RU" sz="1400" dirty="0" err="1" smtClean="0"/>
              <a:t>col-xl-auto</a:t>
            </a:r>
            <a:r>
              <a:rPr lang="ru-RU" sz="1400" dirty="0" smtClean="0"/>
              <a:t>.</a:t>
            </a:r>
          </a:p>
          <a:p>
            <a:r>
              <a:rPr lang="ru-RU" sz="1400" dirty="0" smtClean="0"/>
              <a:t>Первая группа классов (</a:t>
            </a:r>
            <a:r>
              <a:rPr lang="ru-RU" sz="1400" dirty="0" err="1" smtClean="0"/>
              <a:t>col</a:t>
            </a:r>
            <a:r>
              <a:rPr lang="ru-RU" sz="1400" dirty="0" smtClean="0"/>
              <a:t>, </a:t>
            </a:r>
            <a:r>
              <a:rPr lang="ru-RU" sz="1400" dirty="0" err="1" smtClean="0"/>
              <a:t>col-sm</a:t>
            </a:r>
            <a:r>
              <a:rPr lang="ru-RU" sz="1400" dirty="0" smtClean="0"/>
              <a:t>, </a:t>
            </a:r>
            <a:r>
              <a:rPr lang="ru-RU" sz="1400" dirty="0" err="1" smtClean="0"/>
              <a:t>col-md</a:t>
            </a:r>
            <a:r>
              <a:rPr lang="ru-RU" sz="1400" dirty="0" smtClean="0"/>
              <a:t>, </a:t>
            </a:r>
            <a:r>
              <a:rPr lang="ru-RU" sz="1400" dirty="0" err="1" smtClean="0"/>
              <a:t>col-lg</a:t>
            </a:r>
            <a:r>
              <a:rPr lang="ru-RU" sz="1400" dirty="0" smtClean="0"/>
              <a:t>, </a:t>
            </a:r>
            <a:r>
              <a:rPr lang="ru-RU" sz="1400" dirty="0" err="1" smtClean="0"/>
              <a:t>col-xl</a:t>
            </a:r>
            <a:r>
              <a:rPr lang="ru-RU" sz="1400" dirty="0" smtClean="0"/>
              <a:t>) предназначена для создания адаптивных блоков, ширина которых будет зависеть от свободного пространства линии. Распределение не занятой ширины (свободного пространства) линии между всеми такими блоками осуществляется равномерно. Кроме этого данные адаптивные блоки перед распределением свободного пространства линии (по умолчанию) имеют нулевую ширину.</a:t>
            </a:r>
            <a:endParaRPr lang="ru-RU" sz="1400" dirty="0"/>
          </a:p>
        </p:txBody>
      </p:sp>
      <p:pic>
        <p:nvPicPr>
          <p:cNvPr id="11" name="Рисунок 1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01726" y="3829661"/>
            <a:ext cx="4432004" cy="2774449"/>
          </a:xfrm>
          <a:prstGeom prst="rect">
            <a:avLst/>
          </a:prstGeom>
        </p:spPr>
      </p:pic>
      <p:pic>
        <p:nvPicPr>
          <p:cNvPr id="12" name="Рисунок 11"/>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138035" y="3829661"/>
            <a:ext cx="6796270" cy="2844575"/>
          </a:xfrm>
          <a:prstGeom prst="rect">
            <a:avLst/>
          </a:prstGeom>
        </p:spPr>
      </p:pic>
    </p:spTree>
    <p:extLst>
      <p:ext uri="{BB962C8B-B14F-4D97-AF65-F5344CB8AC3E}">
        <p14:creationId xmlns:p14="http://schemas.microsoft.com/office/powerpoint/2010/main" val="360632651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1252</Words>
  <Application>Microsoft Office PowerPoint</Application>
  <PresentationFormat>Широкоэкранный</PresentationFormat>
  <Paragraphs>77</Paragraphs>
  <Slides>15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15</vt:i4>
      </vt:variant>
    </vt:vector>
  </HeadingPairs>
  <TitlesOfParts>
    <vt:vector size="19" baseType="lpstr">
      <vt:lpstr>Arial</vt:lpstr>
      <vt:lpstr>Calibri</vt:lpstr>
      <vt:lpstr>Calibri Light</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Diakov</dc:creator>
  <cp:lastModifiedBy>admin</cp:lastModifiedBy>
  <cp:revision>16</cp:revision>
  <dcterms:created xsi:type="dcterms:W3CDTF">2019-04-15T11:48:21Z</dcterms:created>
  <dcterms:modified xsi:type="dcterms:W3CDTF">2019-04-16T20:41:02Z</dcterms:modified>
</cp:coreProperties>
</file>