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797675" cy="9926625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Tj09zjt7xuakEuHpmOvpR5UfL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f7cc91d408_0_4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f7cc91d408_0_4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8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8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9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9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/>
          <p:nvPr>
            <p:ph type="ctrTitle"/>
          </p:nvPr>
        </p:nvSpPr>
        <p:spPr>
          <a:xfrm>
            <a:off x="1968300" y="4476400"/>
            <a:ext cx="8255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6363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FFFFFF"/>
                </a:solidFill>
              </a:rPr>
              <a:t>WEB SCRAPING TO GAIN COMPANY INSIGHTS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1917150" y="190574"/>
            <a:ext cx="83577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 sz="1500"/>
              <a:t>FOR PURPOSES OF FORAGE VIRTUAL WORK EXPERIENCE PROGRAM</a:t>
            </a:r>
            <a:endParaRPr sz="1500"/>
          </a:p>
        </p:txBody>
      </p:sp>
      <p:sp>
        <p:nvSpPr>
          <p:cNvPr id="34" name="Google Shape;34;p1"/>
          <p:cNvSpPr txBox="1"/>
          <p:nvPr>
            <p:ph idx="2" type="body"/>
          </p:nvPr>
        </p:nvSpPr>
        <p:spPr>
          <a:xfrm>
            <a:off x="1524000" y="6230124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GB" sz="1300"/>
              <a:t>22.04.2024</a:t>
            </a:r>
            <a:endParaRPr sz="1300"/>
          </a:p>
        </p:txBody>
      </p:sp>
      <p:pic>
        <p:nvPicPr>
          <p:cNvPr id="35" name="Google Shape;3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975" y="2456600"/>
            <a:ext cx="10210800" cy="15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672600" y="5468875"/>
            <a:ext cx="34071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</a:rPr>
              <a:t>MADE BY: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GB" sz="1300">
                <a:solidFill>
                  <a:schemeClr val="lt1"/>
                </a:solidFill>
              </a:rPr>
              <a:t>IRA SAFONIK</a:t>
            </a:r>
            <a:br>
              <a:rPr lang="en-GB" sz="1500">
                <a:solidFill>
                  <a:schemeClr val="lt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f7cc91d408_0_4"/>
          <p:cNvSpPr txBox="1"/>
          <p:nvPr>
            <p:ph type="title"/>
          </p:nvPr>
        </p:nvSpPr>
        <p:spPr>
          <a:xfrm>
            <a:off x="343672" y="323488"/>
            <a:ext cx="8797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>
                <a:solidFill>
                  <a:srgbClr val="F6F6F6"/>
                </a:solidFill>
              </a:rPr>
              <a:t>INSIGHTS FROM CUSTOMER REVIEWS - Key Topics</a:t>
            </a:r>
            <a:endParaRPr/>
          </a:p>
        </p:txBody>
      </p:sp>
      <p:sp>
        <p:nvSpPr>
          <p:cNvPr id="42" name="Google Shape;42;g1f7cc91d408_0_4"/>
          <p:cNvSpPr txBox="1"/>
          <p:nvPr/>
        </p:nvSpPr>
        <p:spPr>
          <a:xfrm>
            <a:off x="6702337" y="2453951"/>
            <a:ext cx="455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" name="Google Shape;43;g1f7cc91d40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75" y="2212275"/>
            <a:ext cx="7758160" cy="42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g1f7cc91d408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4235" y="2490288"/>
            <a:ext cx="3785365" cy="372138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1f7cc91d408_0_4"/>
          <p:cNvSpPr txBox="1"/>
          <p:nvPr/>
        </p:nvSpPr>
        <p:spPr>
          <a:xfrm>
            <a:off x="380700" y="1217175"/>
            <a:ext cx="114306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The findings reveal that customers are actively discussing several key topics in their reviews. "</a:t>
            </a:r>
            <a:r>
              <a:rPr b="1" lang="en-GB" sz="1700"/>
              <a:t>Seat</a:t>
            </a:r>
            <a:r>
              <a:rPr lang="en-GB" sz="1700"/>
              <a:t>" stands out as the predominant subject, trailed by "</a:t>
            </a:r>
            <a:r>
              <a:rPr b="1" lang="en-GB" sz="1700"/>
              <a:t>Service</a:t>
            </a:r>
            <a:r>
              <a:rPr lang="en-GB" sz="1700"/>
              <a:t>", "</a:t>
            </a:r>
            <a:r>
              <a:rPr b="1" lang="en-GB" sz="1700"/>
              <a:t>Time</a:t>
            </a:r>
            <a:r>
              <a:rPr lang="en-GB" sz="1700"/>
              <a:t>," and "</a:t>
            </a:r>
            <a:r>
              <a:rPr b="1" lang="en-GB" sz="1700"/>
              <a:t>Food</a:t>
            </a:r>
            <a:r>
              <a:rPr lang="en-GB" sz="1700"/>
              <a:t>", all integral elements of the customer experience.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>
                <a:solidFill>
                  <a:srgbClr val="F6F6F6"/>
                </a:solidFill>
              </a:rPr>
              <a:t>INSIGHTS FROM CUSTOMER REVIEWS - Sentiment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6702337" y="2453951"/>
            <a:ext cx="455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275" y="1801875"/>
            <a:ext cx="5086776" cy="43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 txBox="1"/>
          <p:nvPr/>
        </p:nvSpPr>
        <p:spPr>
          <a:xfrm>
            <a:off x="365575" y="1272175"/>
            <a:ext cx="6097500" cy="22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12121"/>
                </a:solidFill>
              </a:rPr>
              <a:t>The obtained analysis results show that out of </a:t>
            </a:r>
            <a:r>
              <a:rPr b="1" lang="en-GB" sz="1800">
                <a:solidFill>
                  <a:srgbClr val="212121"/>
                </a:solidFill>
              </a:rPr>
              <a:t>3 500</a:t>
            </a:r>
            <a:r>
              <a:rPr lang="en-GB" sz="1800">
                <a:solidFill>
                  <a:srgbClr val="212121"/>
                </a:solidFill>
              </a:rPr>
              <a:t> </a:t>
            </a:r>
            <a:r>
              <a:rPr b="1" lang="en-GB" sz="1800">
                <a:solidFill>
                  <a:srgbClr val="212121"/>
                </a:solidFill>
              </a:rPr>
              <a:t>airline reviews</a:t>
            </a:r>
            <a:r>
              <a:rPr lang="en-GB" sz="1800">
                <a:solidFill>
                  <a:srgbClr val="212121"/>
                </a:solidFill>
              </a:rPr>
              <a:t>. </a:t>
            </a:r>
            <a:endParaRPr sz="1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12121"/>
                </a:solidFill>
              </a:rPr>
              <a:t>The majority are </a:t>
            </a:r>
            <a:r>
              <a:rPr b="1" lang="en-GB" sz="1800">
                <a:solidFill>
                  <a:srgbClr val="212121"/>
                </a:solidFill>
              </a:rPr>
              <a:t>positive </a:t>
            </a:r>
            <a:r>
              <a:rPr lang="en-GB" sz="1800">
                <a:solidFill>
                  <a:srgbClr val="212121"/>
                </a:solidFill>
              </a:rPr>
              <a:t>(</a:t>
            </a:r>
            <a:r>
              <a:rPr b="1" lang="en-GB" sz="1800">
                <a:solidFill>
                  <a:srgbClr val="212121"/>
                </a:solidFill>
              </a:rPr>
              <a:t>1 956</a:t>
            </a:r>
            <a:r>
              <a:rPr lang="en-GB" sz="1800">
                <a:solidFill>
                  <a:srgbClr val="212121"/>
                </a:solidFill>
              </a:rPr>
              <a:t>), while less than a third of the reviews are </a:t>
            </a:r>
            <a:r>
              <a:rPr b="1" lang="en-GB" sz="1800">
                <a:solidFill>
                  <a:srgbClr val="212121"/>
                </a:solidFill>
              </a:rPr>
              <a:t>negative</a:t>
            </a:r>
            <a:r>
              <a:rPr lang="en-GB" sz="1800">
                <a:solidFill>
                  <a:srgbClr val="212121"/>
                </a:solidFill>
              </a:rPr>
              <a:t> (</a:t>
            </a:r>
            <a:r>
              <a:rPr b="1" lang="en-GB" sz="1800">
                <a:solidFill>
                  <a:srgbClr val="212121"/>
                </a:solidFill>
              </a:rPr>
              <a:t>1 169</a:t>
            </a:r>
            <a:r>
              <a:rPr lang="en-GB" sz="1800">
                <a:solidFill>
                  <a:srgbClr val="212121"/>
                </a:solidFill>
              </a:rPr>
              <a:t>). Only </a:t>
            </a:r>
            <a:r>
              <a:rPr b="1" lang="en-GB" sz="1800">
                <a:solidFill>
                  <a:srgbClr val="212121"/>
                </a:solidFill>
              </a:rPr>
              <a:t>370</a:t>
            </a:r>
            <a:r>
              <a:rPr lang="en-GB" sz="1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800">
                <a:solidFill>
                  <a:srgbClr val="212121"/>
                </a:solidFill>
              </a:rPr>
              <a:t>of the reviews are </a:t>
            </a:r>
            <a:r>
              <a:rPr b="1" lang="en-GB" sz="1800">
                <a:solidFill>
                  <a:srgbClr val="212121"/>
                </a:solidFill>
              </a:rPr>
              <a:t>neutral</a:t>
            </a:r>
            <a:r>
              <a:rPr lang="en-GB" sz="1800">
                <a:solidFill>
                  <a:srgbClr val="212121"/>
                </a:solidFill>
              </a:rPr>
              <a:t>.</a:t>
            </a:r>
            <a:endParaRPr sz="2000">
              <a:solidFill>
                <a:srgbClr val="212121"/>
              </a:solidFill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599525" y="3312025"/>
            <a:ext cx="53079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76E048"/>
                </a:solidFill>
              </a:rPr>
              <a:t> </a:t>
            </a:r>
            <a:r>
              <a:rPr b="1" lang="en-GB" sz="3300">
                <a:solidFill>
                  <a:srgbClr val="76E048"/>
                </a:solidFill>
              </a:rPr>
              <a:t>56%</a:t>
            </a:r>
            <a:endParaRPr b="1" sz="3300">
              <a:solidFill>
                <a:srgbClr val="76E04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76E048"/>
                </a:solidFill>
              </a:rPr>
              <a:t>     </a:t>
            </a:r>
            <a:r>
              <a:rPr b="1" lang="en-GB" sz="2500">
                <a:solidFill>
                  <a:srgbClr val="76E048"/>
                </a:solidFill>
              </a:rPr>
              <a:t>positive</a:t>
            </a:r>
            <a:endParaRPr sz="2200"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12121"/>
                </a:solidFill>
              </a:rPr>
              <a:t>                    </a:t>
            </a:r>
            <a:r>
              <a:rPr b="1" lang="en-GB" sz="3300">
                <a:solidFill>
                  <a:srgbClr val="E47874"/>
                </a:solidFill>
              </a:rPr>
              <a:t>33.4%</a:t>
            </a:r>
            <a:endParaRPr b="1" sz="3000">
              <a:solidFill>
                <a:srgbClr val="E4787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E47874"/>
                </a:solidFill>
              </a:rPr>
              <a:t>              </a:t>
            </a:r>
            <a:r>
              <a:rPr b="1" lang="en-GB" sz="2500">
                <a:solidFill>
                  <a:srgbClr val="E47874"/>
                </a:solidFill>
              </a:rPr>
              <a:t>negative</a:t>
            </a:r>
            <a:endParaRPr sz="2200">
              <a:solidFill>
                <a:srgbClr val="21212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212121"/>
                </a:solidFill>
              </a:rPr>
              <a:t>                                </a:t>
            </a:r>
            <a:r>
              <a:rPr lang="en-GB" sz="3000">
                <a:solidFill>
                  <a:srgbClr val="212121"/>
                </a:solidFill>
              </a:rPr>
              <a:t>   </a:t>
            </a:r>
            <a:r>
              <a:rPr b="1" lang="en-GB" sz="3000">
                <a:solidFill>
                  <a:srgbClr val="212121"/>
                </a:solidFill>
              </a:rPr>
              <a:t> </a:t>
            </a:r>
            <a:r>
              <a:rPr b="1" lang="en-GB" sz="3300">
                <a:solidFill>
                  <a:srgbClr val="ADD1D7"/>
                </a:solidFill>
              </a:rPr>
              <a:t>10.6%</a:t>
            </a:r>
            <a:endParaRPr b="1" sz="3300">
              <a:solidFill>
                <a:srgbClr val="ADD1D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ADD1D7"/>
                </a:solidFill>
              </a:rPr>
              <a:t>                                       </a:t>
            </a:r>
            <a:r>
              <a:rPr b="1" lang="en-GB" sz="2500">
                <a:solidFill>
                  <a:srgbClr val="ADD1D7"/>
                </a:solidFill>
              </a:rPr>
              <a:t>neutral</a:t>
            </a:r>
            <a:endParaRPr b="1" sz="2500">
              <a:solidFill>
                <a:srgbClr val="ADD1D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