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9" roundtripDataSignature="AMtx7mh/5pvGW6lP4EmCI1pV3dCrQ2an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f7cc91d408_0_4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g1f7cc91d408_0_4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117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8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14" name="Google Shape;1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8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9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hape, rectangle&#10;&#10;Description automatically generated" id="22" name="Google Shape;22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/>
          <p:nvPr>
            <p:ph type="ctrTitle"/>
          </p:nvPr>
        </p:nvSpPr>
        <p:spPr>
          <a:xfrm>
            <a:off x="1968300" y="4476400"/>
            <a:ext cx="82554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6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FF"/>
                </a:solidFill>
              </a:rPr>
              <a:t>CUSTOMER PREDICTION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idx="1" type="subTitle"/>
          </p:nvPr>
        </p:nvSpPr>
        <p:spPr>
          <a:xfrm>
            <a:off x="1917150" y="190574"/>
            <a:ext cx="83577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GB" sz="1500"/>
              <a:t>FOR PURPOSES OF FORAGE VIRTUAL WORK EXPERIENCE PROGRAM</a:t>
            </a:r>
            <a:endParaRPr sz="1500"/>
          </a:p>
        </p:txBody>
      </p:sp>
      <p:sp>
        <p:nvSpPr>
          <p:cNvPr id="34" name="Google Shape;34;p1"/>
          <p:cNvSpPr txBox="1"/>
          <p:nvPr>
            <p:ph idx="2" type="body"/>
          </p:nvPr>
        </p:nvSpPr>
        <p:spPr>
          <a:xfrm>
            <a:off x="1524000" y="6230124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GB" sz="1300"/>
              <a:t>22.04.2024</a:t>
            </a:r>
            <a:endParaRPr sz="1300"/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975" y="2456600"/>
            <a:ext cx="10210800" cy="15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 txBox="1"/>
          <p:nvPr/>
        </p:nvSpPr>
        <p:spPr>
          <a:xfrm>
            <a:off x="672600" y="5468875"/>
            <a:ext cx="34071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MADE BY: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IRA SAFONIK</a:t>
            </a:r>
            <a:b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f7cc91d408_0_4"/>
          <p:cNvSpPr txBox="1"/>
          <p:nvPr>
            <p:ph type="title"/>
          </p:nvPr>
        </p:nvSpPr>
        <p:spPr>
          <a:xfrm>
            <a:off x="343672" y="323488"/>
            <a:ext cx="8797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GB">
                <a:solidFill>
                  <a:srgbClr val="F6F6F6"/>
                </a:solidFill>
              </a:rPr>
              <a:t>INSIGHTS FROM CUSTOMER PREDICTION </a:t>
            </a:r>
            <a:endParaRPr/>
          </a:p>
        </p:txBody>
      </p:sp>
      <p:sp>
        <p:nvSpPr>
          <p:cNvPr id="42" name="Google Shape;42;g1f7cc91d408_0_4"/>
          <p:cNvSpPr txBox="1"/>
          <p:nvPr/>
        </p:nvSpPr>
        <p:spPr>
          <a:xfrm>
            <a:off x="6702337" y="2453951"/>
            <a:ext cx="455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f7cc91d408_0_4"/>
          <p:cNvSpPr txBox="1"/>
          <p:nvPr/>
        </p:nvSpPr>
        <p:spPr>
          <a:xfrm>
            <a:off x="380700" y="1217175"/>
            <a:ext cx="114306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g1f7cc91d408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350" y="1327750"/>
            <a:ext cx="6896951" cy="457845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1f7cc91d408_0_4"/>
          <p:cNvSpPr txBox="1"/>
          <p:nvPr/>
        </p:nvSpPr>
        <p:spPr>
          <a:xfrm>
            <a:off x="219250" y="1023225"/>
            <a:ext cx="4336500" cy="5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12121"/>
                </a:solidFill>
              </a:rPr>
              <a:t>Evaluation:</a:t>
            </a:r>
            <a:endParaRPr b="1" sz="1500">
              <a:solidFill>
                <a:srgbClr val="21212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212121"/>
                </a:solidFill>
              </a:rPr>
              <a:t>The primary predictor in the model was the </a:t>
            </a:r>
            <a:r>
              <a:rPr b="1" lang="en-GB" sz="1500">
                <a:solidFill>
                  <a:srgbClr val="212121"/>
                </a:solidFill>
              </a:rPr>
              <a:t>purchase_lead</a:t>
            </a:r>
            <a:r>
              <a:rPr lang="en-GB" sz="1500">
                <a:solidFill>
                  <a:srgbClr val="212121"/>
                </a:solidFill>
              </a:rPr>
              <a:t> variable, representing the time between purchase and departure.</a:t>
            </a:r>
            <a:endParaRPr sz="1500">
              <a:solidFill>
                <a:srgbClr val="21212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212121"/>
                </a:solidFill>
              </a:rPr>
              <a:t>Flight-related information such as </a:t>
            </a:r>
            <a:r>
              <a:rPr b="1" lang="en-GB" sz="1500">
                <a:solidFill>
                  <a:srgbClr val="212121"/>
                </a:solidFill>
              </a:rPr>
              <a:t>flight time and duration</a:t>
            </a:r>
            <a:r>
              <a:rPr lang="en-GB" sz="1500">
                <a:solidFill>
                  <a:srgbClr val="212121"/>
                </a:solidFill>
              </a:rPr>
              <a:t> also exhibited significance in predicting outcomes.</a:t>
            </a:r>
            <a:endParaRPr sz="1500">
              <a:solidFill>
                <a:srgbClr val="21212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212121"/>
                </a:solidFill>
              </a:rPr>
              <a:t>Conversely, the </a:t>
            </a:r>
            <a:r>
              <a:rPr b="1" lang="en-GB" sz="1500">
                <a:solidFill>
                  <a:srgbClr val="212121"/>
                </a:solidFill>
              </a:rPr>
              <a:t>booking</a:t>
            </a:r>
            <a:r>
              <a:rPr lang="en-GB" sz="1500">
                <a:solidFill>
                  <a:srgbClr val="212121"/>
                </a:solidFill>
              </a:rPr>
              <a:t> origin of the customer appeared to be less influential.</a:t>
            </a:r>
            <a:endParaRPr sz="1500">
              <a:solidFill>
                <a:srgbClr val="21212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212121"/>
                </a:solidFill>
              </a:rPr>
              <a:t>The model achieved an accuracy of approximately 70% (</a:t>
            </a:r>
            <a:r>
              <a:rPr b="1" lang="en-GB" sz="1500">
                <a:solidFill>
                  <a:srgbClr val="212121"/>
                </a:solidFill>
              </a:rPr>
              <a:t>Precision</a:t>
            </a:r>
            <a:r>
              <a:rPr lang="en-GB" sz="1500">
                <a:solidFill>
                  <a:srgbClr val="212121"/>
                </a:solidFill>
              </a:rPr>
              <a:t>) and a </a:t>
            </a:r>
            <a:r>
              <a:rPr b="1" lang="en-GB" sz="1500">
                <a:solidFill>
                  <a:srgbClr val="212121"/>
                </a:solidFill>
              </a:rPr>
              <a:t>recall</a:t>
            </a:r>
            <a:r>
              <a:rPr lang="en-GB" sz="1500">
                <a:solidFill>
                  <a:srgbClr val="212121"/>
                </a:solidFill>
              </a:rPr>
              <a:t> of only 0.3%, indicating the need for further refinement.</a:t>
            </a:r>
            <a:endParaRPr sz="1500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212121"/>
                </a:solidFill>
              </a:rPr>
              <a:t>To enhance model performance, I recommend incorporating additional customer-centric features.</a:t>
            </a:r>
            <a:endParaRPr sz="1500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</a:rPr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</a:endParaRPr>
          </a:p>
        </p:txBody>
      </p:sp>
      <p:sp>
        <p:nvSpPr>
          <p:cNvPr id="46" name="Google Shape;46;g1f7cc91d408_0_4"/>
          <p:cNvSpPr/>
          <p:nvPr/>
        </p:nvSpPr>
        <p:spPr>
          <a:xfrm>
            <a:off x="2801650" y="4712650"/>
            <a:ext cx="1754100" cy="706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</a:rPr>
              <a:t>        </a:t>
            </a:r>
            <a:r>
              <a:rPr b="1" lang="en-GB" sz="1500">
                <a:solidFill>
                  <a:srgbClr val="212121"/>
                </a:solidFill>
              </a:rPr>
              <a:t> </a:t>
            </a:r>
            <a:r>
              <a:rPr b="1" lang="en-GB" sz="1500">
                <a:solidFill>
                  <a:srgbClr val="212121"/>
                </a:solidFill>
              </a:rPr>
              <a:t>Recall </a:t>
            </a:r>
            <a:endParaRPr b="1" sz="1500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12121"/>
                </a:solidFill>
              </a:rPr>
              <a:t>          0.3%</a:t>
            </a:r>
            <a:endParaRPr b="1" sz="1500">
              <a:solidFill>
                <a:srgbClr val="212121"/>
              </a:solidFill>
            </a:endParaRPr>
          </a:p>
        </p:txBody>
      </p:sp>
      <p:sp>
        <p:nvSpPr>
          <p:cNvPr id="47" name="Google Shape;47;g1f7cc91d408_0_4"/>
          <p:cNvSpPr/>
          <p:nvPr/>
        </p:nvSpPr>
        <p:spPr>
          <a:xfrm>
            <a:off x="380700" y="4774900"/>
            <a:ext cx="1754100" cy="706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</a:rPr>
              <a:t>     </a:t>
            </a:r>
            <a:r>
              <a:rPr b="1" lang="en-GB" sz="1500">
                <a:solidFill>
                  <a:srgbClr val="212121"/>
                </a:solidFill>
              </a:rPr>
              <a:t>Precision</a:t>
            </a:r>
            <a:endParaRPr b="1" sz="1500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12121"/>
                </a:solidFill>
              </a:rPr>
              <a:t>           70%</a:t>
            </a:r>
            <a:endParaRPr b="1" sz="15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2022-02-22T07:39:05Z</dcterms:created>
  <dc:creator>Jake Pearce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