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Roboto Medium"/>
      <p:regular r:id="rId21"/>
      <p:bold r:id="rId22"/>
      <p:italic r:id="rId23"/>
      <p:boldItalic r:id="rId24"/>
    </p:embeddedFont>
    <p:embeddedFont>
      <p:font typeface="Roboto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h9GA3djcG5H2vZG2tN0zemnBd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Medium-bold.fntdata"/><Relationship Id="rId21" Type="http://schemas.openxmlformats.org/officeDocument/2006/relationships/font" Target="fonts/RobotoMedium-regular.fntdata"/><Relationship Id="rId24" Type="http://schemas.openxmlformats.org/officeDocument/2006/relationships/font" Target="fonts/RobotoMedium-boldItalic.fntdata"/><Relationship Id="rId23" Type="http://schemas.openxmlformats.org/officeDocument/2006/relationships/font" Target="fonts/Roboto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Zq1QDAkoRzU" TargetMode="External"/><Relationship Id="rId3" Type="http://schemas.openxmlformats.org/officeDocument/2006/relationships/hyperlink" Target="about:blank"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To view Privacy video explaining how important data privacy is to Quantium, please click here: </a:t>
            </a:r>
            <a:r>
              <a:rPr lang="en-AU" sz="1200" u="sng">
                <a:solidFill>
                  <a:srgbClr val="000005"/>
                </a:solidFill>
                <a:latin typeface="Roboto Light"/>
                <a:ea typeface="Roboto Light"/>
                <a:cs typeface="Roboto Light"/>
                <a:sym typeface="Roboto Light"/>
                <a:hlinkClick r:id="rId2">
                  <a:extLst>
                    <a:ext uri="{A12FA001-AC4F-418D-AE19-62706E023703}">
                      <ahyp:hlinkClr val="tx"/>
                    </a:ext>
                  </a:extLst>
                </a:hlinkClick>
              </a:rPr>
              <a:t>https://www.youtube.com/watch?v=Zq1QDAkoRzU</a:t>
            </a:r>
            <a:endParaRPr sz="1200">
              <a:solidFill>
                <a:srgbClr val="000005"/>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or here </a:t>
            </a:r>
            <a:r>
              <a:rPr lang="en-AU" sz="1200" u="sng">
                <a:solidFill>
                  <a:srgbClr val="000005"/>
                </a:solidFill>
                <a:latin typeface="Roboto Light"/>
                <a:ea typeface="Roboto Light"/>
                <a:cs typeface="Roboto Light"/>
                <a:sym typeface="Roboto Light"/>
                <a:hlinkClick r:id="rId3">
                  <a:extLst>
                    <a:ext uri="{A12FA001-AC4F-418D-AE19-62706E023703}">
                      <ahyp:hlinkClr val="tx"/>
                    </a:ext>
                  </a:extLst>
                </a:hlinkClick>
              </a:rPr>
              <a:t>Q:\Company Reference\Brand &amp; Design\Brand videos\Q Privacy.mp4</a:t>
            </a:r>
            <a:endParaRPr sz="1200">
              <a:solidFill>
                <a:srgbClr val="000005"/>
              </a:solidFill>
              <a:latin typeface="Roboto Light"/>
              <a:ea typeface="Roboto Light"/>
              <a:cs typeface="Roboto Light"/>
              <a:sym typeface="Roboto Light"/>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At Quantium, we believe that data is the behavioural footprint of humanity and that it has to be treated with the utmost care and responsibility.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Histories, attitudes, indeed lives are stored within it in ways that aren’t always apparent – and that’s what makes its potential so powerful.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To work with it responsibly, sensitively, we set ourselves the highest data privacy protection and governance standards.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have spent 17 years perfecting privacy-by-design and secure-by-design principles. Central to this is not holding any personally identifiable information about people –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neither receive it, and put the necessary protections in place to be unable to decipher it.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Every aspect of handling data is safeguarded: from its de-identification, to its encryption – data security is paramount and of the highest grade.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pride ourselves on gaining the trust of iconic organisations around the world through years of securely working with their data,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and in turn the trust that builds with their stakeholders.</a:t>
            </a:r>
            <a:endParaRPr/>
          </a:p>
          <a:p>
            <a:pPr indent="0" lvl="0" marL="0" rtl="0" algn="l">
              <a:spcBef>
                <a:spcPts val="0"/>
              </a:spcBef>
              <a:spcAft>
                <a:spcPts val="0"/>
              </a:spcAft>
              <a:buNone/>
            </a:pPr>
            <a:r>
              <a:t/>
            </a:r>
            <a:endParaRPr i="0"/>
          </a:p>
        </p:txBody>
      </p:sp>
      <p:sp>
        <p:nvSpPr>
          <p:cNvPr id="79" name="Google Shape;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Roboto Light"/>
              <a:buNone/>
            </a:pPr>
            <a:fld id="{00000000-1234-1234-1234-123412341234}" type="slidenum">
              <a:rPr b="0" i="0" lang="en-AU" sz="1200" u="none" cap="none" strike="noStrike">
                <a:solidFill>
                  <a:srgbClr val="000000"/>
                </a:solidFill>
                <a:latin typeface="Roboto Light"/>
                <a:ea typeface="Roboto Light"/>
                <a:cs typeface="Roboto Light"/>
                <a:sym typeface="Roboto Light"/>
              </a:rPr>
              <a:t>‹#›</a:t>
            </a:fld>
            <a:endParaRPr b="0" i="0" sz="1200" u="none" cap="none" strike="noStrike">
              <a:solidFill>
                <a:srgbClr val="000000"/>
              </a:solidFill>
              <a:latin typeface="Roboto Light"/>
              <a:ea typeface="Roboto Light"/>
              <a:cs typeface="Roboto Light"/>
              <a:sym typeface="Roboto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44c824b5d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c44c824b5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each">
  <p:cSld name="Title beach">
    <p:spTree>
      <p:nvGrpSpPr>
        <p:cNvPr id="31" name="Shape 31"/>
        <p:cNvGrpSpPr/>
        <p:nvPr/>
      </p:nvGrpSpPr>
      <p:grpSpPr>
        <a:xfrm>
          <a:off x="0" y="0"/>
          <a:ext cx="0" cy="0"/>
          <a:chOff x="0" y="0"/>
          <a:chExt cx="0" cy="0"/>
        </a:xfrm>
      </p:grpSpPr>
      <p:sp>
        <p:nvSpPr>
          <p:cNvPr id="32" name="Google Shape;32;p13"/>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lvl1pPr lvl="0" marR="0" rtl="0" algn="l">
              <a:lnSpc>
                <a:spcPct val="100000"/>
              </a:lnSpc>
              <a:spcBef>
                <a:spcPts val="0"/>
              </a:spcBef>
              <a:spcAft>
                <a:spcPts val="0"/>
              </a:spcAft>
              <a:buClr>
                <a:srgbClr val="000005"/>
              </a:buClr>
              <a:buSzPts val="2700"/>
              <a:buFont typeface="Roboto Medium"/>
              <a:buNone/>
              <a:defRPr b="0" i="0" sz="2700" u="none" cap="none" strike="noStrike">
                <a:solidFill>
                  <a:srgbClr val="000005"/>
                </a:solidFill>
                <a:latin typeface="Roboto Medium"/>
                <a:ea typeface="Roboto Medium"/>
                <a:cs typeface="Roboto Medium"/>
                <a:sym typeface="Roboto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13"/>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lvl1pPr lvl="0" marR="0" rtl="0" algn="l">
              <a:lnSpc>
                <a:spcPct val="100000"/>
              </a:lnSpc>
              <a:spcBef>
                <a:spcPts val="1000"/>
              </a:spcBef>
              <a:spcAft>
                <a:spcPts val="0"/>
              </a:spcAft>
              <a:buClr>
                <a:srgbClr val="000005"/>
              </a:buClr>
              <a:buSzPts val="1800"/>
              <a:buFont typeface="Arial"/>
              <a:buNone/>
              <a:defRPr b="0" i="0" sz="1800" u="none" cap="none" strike="noStrike">
                <a:solidFill>
                  <a:srgbClr val="000005"/>
                </a:solidFill>
                <a:latin typeface="Roboto Light"/>
                <a:ea typeface="Roboto Light"/>
                <a:cs typeface="Roboto Light"/>
                <a:sym typeface="Roboto Light"/>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9pPr>
          </a:lstStyle>
          <a:p/>
        </p:txBody>
      </p:sp>
      <p:sp>
        <p:nvSpPr>
          <p:cNvPr id="34" name="Google Shape;34;p13"/>
          <p:cNvSpPr/>
          <p:nvPr/>
        </p:nvSpPr>
        <p:spPr>
          <a:xfrm>
            <a:off x="169682" y="6202837"/>
            <a:ext cx="377072" cy="377072"/>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35" name="Google Shape;35;p13"/>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Light"/>
                <a:ea typeface="Roboto Light"/>
                <a:cs typeface="Roboto Light"/>
                <a:sym typeface="Roboto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6" name="Google Shape;36;p13"/>
          <p:cNvSpPr txBox="1"/>
          <p:nvPr>
            <p:ph idx="3" type="body"/>
          </p:nvPr>
        </p:nvSpPr>
        <p:spPr>
          <a:xfrm>
            <a:off x="1212851" y="458789"/>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Medium"/>
                <a:ea typeface="Roboto Medium"/>
                <a:cs typeface="Roboto Medium"/>
                <a:sym typeface="Roboto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7" name="Google Shape;37;p13"/>
          <p:cNvSpPr/>
          <p:nvPr/>
        </p:nvSpPr>
        <p:spPr>
          <a:xfrm>
            <a:off x="7580399" y="-1"/>
            <a:ext cx="4611600" cy="6858000"/>
          </a:xfrm>
          <a:prstGeom prst="rect">
            <a:avLst/>
          </a:prstGeom>
          <a:blipFill rotWithShape="1">
            <a:blip r:embed="rId2">
              <a:alphaModFix/>
            </a:blip>
            <a:stretch>
              <a:fillRect b="-15" l="0" r="0" t="-15"/>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5"/>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C, privacy &amp; ISO">
  <p:cSld name="CIC, privacy &amp; ISO">
    <p:spTree>
      <p:nvGrpSpPr>
        <p:cNvPr id="38" name="Shape 38"/>
        <p:cNvGrpSpPr/>
        <p:nvPr/>
      </p:nvGrpSpPr>
      <p:grpSpPr>
        <a:xfrm>
          <a:off x="0" y="0"/>
          <a:ext cx="0" cy="0"/>
          <a:chOff x="0" y="0"/>
          <a:chExt cx="0" cy="0"/>
        </a:xfrm>
      </p:grpSpPr>
      <p:sp>
        <p:nvSpPr>
          <p:cNvPr id="39" name="Google Shape;39;p14"/>
          <p:cNvSpPr/>
          <p:nvPr/>
        </p:nvSpPr>
        <p:spPr>
          <a:xfrm>
            <a:off x="740569" y="1777835"/>
            <a:ext cx="11451428" cy="508016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0" name="Google Shape;40;p14"/>
          <p:cNvSpPr/>
          <p:nvPr/>
        </p:nvSpPr>
        <p:spPr>
          <a:xfrm>
            <a:off x="9004300" y="-2"/>
            <a:ext cx="3187698" cy="68580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1" name="Google Shape;41;p14"/>
          <p:cNvSpPr/>
          <p:nvPr/>
        </p:nvSpPr>
        <p:spPr>
          <a:xfrm>
            <a:off x="11677650" y="500063"/>
            <a:ext cx="1073150" cy="107315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2" name="Google Shape;42;p14"/>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43" name="Google Shape;43;p14"/>
          <p:cNvSpPr txBox="1"/>
          <p:nvPr/>
        </p:nvSpPr>
        <p:spPr>
          <a:xfrm>
            <a:off x="1196974" y="400204"/>
            <a:ext cx="7446169" cy="82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5"/>
              </a:buClr>
              <a:buSzPts val="2400"/>
              <a:buFont typeface="Arial"/>
              <a:buNone/>
            </a:pPr>
            <a:r>
              <a:rPr b="0" i="0" lang="en-AU" sz="2400" u="none" cap="none" strike="noStrike">
                <a:solidFill>
                  <a:srgbClr val="000005"/>
                </a:solidFill>
                <a:latin typeface="Roboto"/>
                <a:ea typeface="Roboto"/>
                <a:cs typeface="Roboto"/>
                <a:sym typeface="Roboto"/>
              </a:rPr>
              <a:t>Our 17 year history assures best practice in privacy, security and the ethical use of data</a:t>
            </a:r>
            <a:endParaRPr/>
          </a:p>
        </p:txBody>
      </p:sp>
      <p:sp>
        <p:nvSpPr>
          <p:cNvPr id="44" name="Google Shape;44;p14"/>
          <p:cNvSpPr txBox="1"/>
          <p:nvPr/>
        </p:nvSpPr>
        <p:spPr>
          <a:xfrm>
            <a:off x="9407615" y="2417885"/>
            <a:ext cx="2338907" cy="218049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b="0" i="0" lang="en-AU" sz="1800" u="none" cap="none" strike="noStrike">
                <a:solidFill>
                  <a:srgbClr val="FFFFFF"/>
                </a:solidFill>
                <a:latin typeface="Roboto Light"/>
                <a:ea typeface="Roboto Light"/>
                <a:cs typeface="Roboto Light"/>
                <a:sym typeface="Roboto Light"/>
              </a:rPr>
              <a:t>Quantium believes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in using data for progress, with great care and responsibility. As such please respect the commercial in confidence nature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of this document.</a:t>
            </a:r>
            <a:endParaRPr/>
          </a:p>
        </p:txBody>
      </p:sp>
      <p:sp>
        <p:nvSpPr>
          <p:cNvPr id="45" name="Google Shape;45;p14"/>
          <p:cNvSpPr txBox="1"/>
          <p:nvPr/>
        </p:nvSpPr>
        <p:spPr>
          <a:xfrm>
            <a:off x="9407615" y="500063"/>
            <a:ext cx="2207023" cy="10731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AU" sz="2400" u="none" cap="none" strike="noStrike">
                <a:solidFill>
                  <a:srgbClr val="FFFFFF"/>
                </a:solidFill>
                <a:latin typeface="Roboto"/>
                <a:ea typeface="Roboto"/>
                <a:cs typeface="Roboto"/>
                <a:sym typeface="Roboto"/>
              </a:rPr>
              <a:t>We all have a responsibility</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to use data</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for good</a:t>
            </a:r>
            <a:endParaRPr/>
          </a:p>
        </p:txBody>
      </p:sp>
      <p:sp>
        <p:nvSpPr>
          <p:cNvPr id="46" name="Google Shape;46;p14"/>
          <p:cNvSpPr/>
          <p:nvPr/>
        </p:nvSpPr>
        <p:spPr>
          <a:xfrm>
            <a:off x="1196975"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Privacy</a:t>
            </a:r>
            <a:endParaRPr/>
          </a:p>
        </p:txBody>
      </p:sp>
      <p:sp>
        <p:nvSpPr>
          <p:cNvPr id="47" name="Google Shape;47;p14"/>
          <p:cNvSpPr/>
          <p:nvPr/>
        </p:nvSpPr>
        <p:spPr>
          <a:xfrm>
            <a:off x="1196974" y="2254637"/>
            <a:ext cx="2311153" cy="1938992"/>
          </a:xfrm>
          <a:prstGeom prst="rect">
            <a:avLst/>
          </a:prstGeom>
          <a:noFill/>
          <a:ln>
            <a:noFill/>
          </a:ln>
        </p:spPr>
        <p:txBody>
          <a:bodyPr anchorCtr="0" anchor="t" bIns="45700" lIns="0" spcFirstLastPara="1" rIns="0"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have built our business based on privacy by design principles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the past 17 years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Quantium has strict protocols</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around the receipt and storage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of personal information</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information is de-identified using an irreversible tokenisation process with no ability to</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re-identify individuals.</a:t>
            </a:r>
            <a:endParaRPr/>
          </a:p>
        </p:txBody>
      </p:sp>
      <p:sp>
        <p:nvSpPr>
          <p:cNvPr id="48" name="Google Shape;48;p14"/>
          <p:cNvSpPr/>
          <p:nvPr/>
        </p:nvSpPr>
        <p:spPr>
          <a:xfrm>
            <a:off x="3957637"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Security</a:t>
            </a:r>
            <a:endParaRPr/>
          </a:p>
        </p:txBody>
      </p:sp>
      <p:sp>
        <p:nvSpPr>
          <p:cNvPr id="49" name="Google Shape;49;p14"/>
          <p:cNvSpPr/>
          <p:nvPr/>
        </p:nvSpPr>
        <p:spPr>
          <a:xfrm>
            <a:off x="3957637" y="2254637"/>
            <a:ext cx="2311153" cy="3524042"/>
          </a:xfrm>
          <a:prstGeom prst="rect">
            <a:avLst/>
          </a:prstGeom>
          <a:noFill/>
          <a:ln>
            <a:noFill/>
          </a:ln>
        </p:spPr>
        <p:txBody>
          <a:bodyPr anchorCtr="0" anchor="t" bIns="45700" lIns="0" spcFirstLastPara="1" rIns="91425"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are ISO27001 certified - internationally recognised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our ability to uphold best practice standards across information security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use ‘bank grade’ security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to store and process our data</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Comply with 200+ security requirements from NAB, Woolworths and other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data partners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partner data is held in separate restricted environments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access to partner data is limited to essential staff only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Security environment and processes regularly audited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by our data partners.</a:t>
            </a:r>
            <a:endParaRPr b="0" i="0" sz="1100" u="none" cap="none" strike="noStrike">
              <a:solidFill>
                <a:srgbClr val="000005"/>
              </a:solidFill>
              <a:latin typeface="Roboto Light"/>
              <a:ea typeface="Roboto Light"/>
              <a:cs typeface="Roboto Light"/>
              <a:sym typeface="Roboto Light"/>
            </a:endParaRPr>
          </a:p>
        </p:txBody>
      </p:sp>
      <p:sp>
        <p:nvSpPr>
          <p:cNvPr id="50" name="Google Shape;50;p14"/>
          <p:cNvSpPr/>
          <p:nvPr/>
        </p:nvSpPr>
        <p:spPr>
          <a:xfrm>
            <a:off x="6718300"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Ethical use of data</a:t>
            </a:r>
            <a:endParaRPr/>
          </a:p>
        </p:txBody>
      </p:sp>
      <p:sp>
        <p:nvSpPr>
          <p:cNvPr id="51" name="Google Shape;51;p14"/>
          <p:cNvSpPr/>
          <p:nvPr/>
        </p:nvSpPr>
        <p:spPr>
          <a:xfrm>
            <a:off x="6718300" y="2254637"/>
            <a:ext cx="2125664" cy="938719"/>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0005"/>
              </a:buClr>
              <a:buSzPts val="1100"/>
              <a:buFont typeface="Roboto Light"/>
              <a:buNone/>
            </a:pPr>
            <a:r>
              <a:rPr b="0" i="0" lang="en-AU" sz="1100" u="none" cap="none" strike="noStrike">
                <a:solidFill>
                  <a:srgbClr val="000005"/>
                </a:solidFill>
                <a:latin typeface="Roboto Light"/>
                <a:ea typeface="Roboto Light"/>
                <a:cs typeface="Roboto Light"/>
                <a:sym typeface="Roboto Light"/>
              </a:rPr>
              <a:t>Applies to all facets of our work, from the initiatives we take on, the information we use and how our solutions impact individuals, organisations and society.</a:t>
            </a:r>
            <a:endParaRPr/>
          </a:p>
        </p:txBody>
      </p:sp>
      <p:grpSp>
        <p:nvGrpSpPr>
          <p:cNvPr id="52" name="Google Shape;52;p14"/>
          <p:cNvGrpSpPr/>
          <p:nvPr/>
        </p:nvGrpSpPr>
        <p:grpSpPr>
          <a:xfrm>
            <a:off x="3732882" y="1987963"/>
            <a:ext cx="2760663" cy="3790715"/>
            <a:chOff x="3732882" y="1987964"/>
            <a:chExt cx="2760663" cy="3850128"/>
          </a:xfrm>
        </p:grpSpPr>
        <p:cxnSp>
          <p:nvCxnSpPr>
            <p:cNvPr id="53" name="Google Shape;53;p14"/>
            <p:cNvCxnSpPr/>
            <p:nvPr/>
          </p:nvCxnSpPr>
          <p:spPr>
            <a:xfrm>
              <a:off x="3732882" y="1987964"/>
              <a:ext cx="0" cy="3850128"/>
            </a:xfrm>
            <a:prstGeom prst="straightConnector1">
              <a:avLst/>
            </a:prstGeom>
            <a:noFill/>
            <a:ln cap="flat" cmpd="sng" w="9525">
              <a:solidFill>
                <a:srgbClr val="BCB5AC"/>
              </a:solidFill>
              <a:prstDash val="solid"/>
              <a:miter lim="800000"/>
              <a:headEnd len="sm" w="sm" type="none"/>
              <a:tailEnd len="sm" w="sm" type="none"/>
            </a:ln>
          </p:spPr>
        </p:cxnSp>
        <p:cxnSp>
          <p:nvCxnSpPr>
            <p:cNvPr id="54" name="Google Shape;54;p14"/>
            <p:cNvCxnSpPr/>
            <p:nvPr/>
          </p:nvCxnSpPr>
          <p:spPr>
            <a:xfrm>
              <a:off x="6493545" y="1987964"/>
              <a:ext cx="0" cy="3850128"/>
            </a:xfrm>
            <a:prstGeom prst="straightConnector1">
              <a:avLst/>
            </a:prstGeom>
            <a:noFill/>
            <a:ln cap="flat" cmpd="sng" w="9525">
              <a:solidFill>
                <a:srgbClr val="BCB5AC"/>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blank">
  <p:cSld name="Heading blank">
    <p:spTree>
      <p:nvGrpSpPr>
        <p:cNvPr id="55" name="Shape 55"/>
        <p:cNvGrpSpPr/>
        <p:nvPr/>
      </p:nvGrpSpPr>
      <p:grpSpPr>
        <a:xfrm>
          <a:off x="0" y="0"/>
          <a:ext cx="0" cy="0"/>
          <a:chOff x="0" y="0"/>
          <a:chExt cx="0" cy="0"/>
        </a:xfrm>
      </p:grpSpPr>
      <p:sp>
        <p:nvSpPr>
          <p:cNvPr id="56" name="Google Shape;56;p1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ivider (plain)">
  <p:cSld name="Agenda Divider (plain)">
    <p:spTree>
      <p:nvGrpSpPr>
        <p:cNvPr id="57" name="Shape 57"/>
        <p:cNvGrpSpPr/>
        <p:nvPr/>
      </p:nvGrpSpPr>
      <p:grpSpPr>
        <a:xfrm>
          <a:off x="0" y="0"/>
          <a:ext cx="0" cy="0"/>
          <a:chOff x="0" y="0"/>
          <a:chExt cx="0" cy="0"/>
        </a:xfrm>
      </p:grpSpPr>
      <p:sp>
        <p:nvSpPr>
          <p:cNvPr id="58" name="Google Shape;58;p16"/>
          <p:cNvSpPr/>
          <p:nvPr/>
        </p:nvSpPr>
        <p:spPr>
          <a:xfrm>
            <a:off x="740568" y="0"/>
            <a:ext cx="11451432" cy="24669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59" name="Google Shape;59;p16"/>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000005"/>
              </a:buClr>
              <a:buSzPts val="8300"/>
              <a:buFont typeface="Roboto Light"/>
              <a:buNone/>
              <a:defRPr b="0" i="0" sz="8300" u="none" cap="none" strike="noStrike">
                <a:solidFill>
                  <a:srgbClr val="000005"/>
                </a:solidFill>
                <a:latin typeface="Roboto Light"/>
                <a:ea typeface="Roboto Light"/>
                <a:cs typeface="Roboto Light"/>
                <a:sym typeface="Roboto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6"/>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Medium"/>
                <a:ea typeface="Roboto Medium"/>
                <a:cs typeface="Roboto Medium"/>
                <a:sym typeface="Roboto Medium"/>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61" name="Shape 61"/>
        <p:cNvGrpSpPr/>
        <p:nvPr/>
      </p:nvGrpSpPr>
      <p:grpSpPr>
        <a:xfrm>
          <a:off x="0" y="0"/>
          <a:ext cx="0" cy="0"/>
          <a:chOff x="0" y="0"/>
          <a:chExt cx="0" cy="0"/>
        </a:xfrm>
      </p:grpSpPr>
      <p:sp>
        <p:nvSpPr>
          <p:cNvPr id="62" name="Google Shape;62;p17"/>
          <p:cNvSpPr/>
          <p:nvPr/>
        </p:nvSpPr>
        <p:spPr>
          <a:xfrm>
            <a:off x="177800" y="6223000"/>
            <a:ext cx="336550" cy="299969"/>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63" name="Google Shape;63;p17"/>
          <p:cNvSpPr/>
          <p:nvPr/>
        </p:nvSpPr>
        <p:spPr>
          <a:xfrm>
            <a:off x="3631660" y="4792494"/>
            <a:ext cx="8045990" cy="1730475"/>
          </a:xfrm>
          <a:prstGeom prst="rect">
            <a:avLst/>
          </a:prstGeom>
          <a:noFill/>
          <a:ln>
            <a:noFill/>
          </a:ln>
        </p:spPr>
        <p:txBody>
          <a:bodyPr anchorCtr="0" anchor="b" bIns="45700" lIns="0" spcFirstLastPara="1" rIns="91425" wrap="square" tIns="45700">
            <a:noAutofit/>
          </a:bodyPr>
          <a:lstStyle/>
          <a:p>
            <a:pPr indent="0" lvl="0" marL="0" marR="0" rtl="0" algn="just">
              <a:lnSpc>
                <a:spcPct val="100000"/>
              </a:lnSpc>
              <a:spcBef>
                <a:spcPts val="0"/>
              </a:spcBef>
              <a:spcAft>
                <a:spcPts val="0"/>
              </a:spcAft>
              <a:buNone/>
            </a:pPr>
            <a:r>
              <a:rPr b="0" lang="en-AU" sz="1000">
                <a:solidFill>
                  <a:srgbClr val="736D67"/>
                </a:solidFill>
                <a:latin typeface="Roboto Medium"/>
                <a:ea typeface="Roboto Medium"/>
                <a:cs typeface="Roboto Medium"/>
                <a:sym typeface="Roboto Medium"/>
              </a:rPr>
              <a:t>Disclaimer: </a:t>
            </a:r>
            <a:r>
              <a:rPr b="0" lang="en-AU" sz="1000">
                <a:solidFill>
                  <a:srgbClr val="736D67"/>
                </a:solidFill>
                <a:latin typeface="Roboto Light"/>
                <a:ea typeface="Roboto Light"/>
                <a:cs typeface="Roboto Light"/>
                <a:sym typeface="Roboto Light"/>
              </a:rPr>
              <a:t>This document comprises, and is the subject of intellectual property (including copyright) and confidentiality rights of one or multiple owners, including The Quantium Group Pty Limited and its affiliates (</a:t>
            </a:r>
            <a:r>
              <a:rPr b="0" lang="en-AU" sz="1000">
                <a:solidFill>
                  <a:srgbClr val="736D67"/>
                </a:solidFill>
                <a:latin typeface="Roboto Medium"/>
                <a:ea typeface="Roboto Medium"/>
                <a:cs typeface="Roboto Medium"/>
                <a:sym typeface="Roboto Medium"/>
              </a:rPr>
              <a:t>Quantium</a:t>
            </a:r>
            <a:r>
              <a:rPr b="0" lang="en-AU" sz="1000">
                <a:solidFill>
                  <a:srgbClr val="736D67"/>
                </a:solidFill>
                <a:latin typeface="Roboto Light"/>
                <a:ea typeface="Roboto Light"/>
                <a:cs typeface="Roboto Light"/>
                <a:sym typeface="Roboto Light"/>
              </a:rPr>
              <a:t>) and where applicable, its third-party data owners (</a:t>
            </a:r>
            <a:r>
              <a:rPr b="0" lang="en-AU" sz="1000">
                <a:solidFill>
                  <a:srgbClr val="736D67"/>
                </a:solidFill>
                <a:latin typeface="Roboto Medium"/>
                <a:ea typeface="Roboto Medium"/>
                <a:cs typeface="Roboto Medium"/>
                <a:sym typeface="Roboto Medium"/>
              </a:rPr>
              <a:t>Data Providers</a:t>
            </a:r>
            <a:r>
              <a:rPr b="0" lang="en-AU" sz="1000">
                <a:solidFill>
                  <a:srgbClr val="736D67"/>
                </a:solidFill>
                <a:latin typeface="Roboto Light"/>
                <a:ea typeface="Roboto Light"/>
                <a:cs typeface="Roboto Light"/>
                <a:sym typeface="Roboto Light"/>
              </a:rPr>
              <a:t>), together (</a:t>
            </a:r>
            <a:r>
              <a:rPr b="0" lang="en-AU" sz="1000">
                <a:solidFill>
                  <a:srgbClr val="736D67"/>
                </a:solidFill>
                <a:latin typeface="Roboto Medium"/>
                <a:ea typeface="Roboto Medium"/>
                <a:cs typeface="Roboto Medium"/>
                <a:sym typeface="Roboto Medium"/>
              </a:rPr>
              <a:t>IP Owners</a:t>
            </a:r>
            <a:r>
              <a:rPr b="0" lang="en-AU" sz="1000">
                <a:solidFill>
                  <a:srgbClr val="736D67"/>
                </a:solidFill>
                <a:latin typeface="Roboto Light"/>
                <a:ea typeface="Roboto Light"/>
                <a:cs typeface="Roboto Light"/>
                <a:sym typeface="Roboto Light"/>
              </a:rPr>
              <a:t>). The information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may have been prepared using raw data owned by the Data Providers. The Data Providers have not been involved in the analysis of the raw data, the preparation of, or the information contained in the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The IP Owners do not make any representation (express or implied), nor give any guarantee or warranty in relation to the accuracy, completeness or appropriateness of the raw data, nor the analysis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None of the IP Owners will have any liability for any use or disclosure by the recipient of any information contained in, or derived from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To the maximum extent permitted by law, the IP Owners expressly disclaim, take no responsibility for and have no liability for the preparation, contents, accuracy or completeness of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nor the analysis on which it is based.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sz="1000">
              <a:solidFill>
                <a:srgbClr val="736D67"/>
              </a:solidFill>
              <a:latin typeface="Roboto Light"/>
              <a:ea typeface="Roboto Light"/>
              <a:cs typeface="Roboto Light"/>
              <a:sym typeface="Robot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1" y="0"/>
            <a:ext cx="740979"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1" name="Google Shape;11;p12"/>
          <p:cNvSpPr txBox="1"/>
          <p:nvPr/>
        </p:nvSpPr>
        <p:spPr>
          <a:xfrm>
            <a:off x="127000" y="6239658"/>
            <a:ext cx="457200"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AU" sz="1400" u="none" cap="none" strike="noStrike">
                <a:solidFill>
                  <a:srgbClr val="FFFFFF"/>
                </a:solidFill>
                <a:latin typeface="Roboto"/>
                <a:ea typeface="Roboto"/>
                <a:cs typeface="Roboto"/>
                <a:sym typeface="Roboto"/>
              </a:rPr>
              <a:t>‹#›</a:t>
            </a:fld>
            <a:endParaRPr b="0" i="0" sz="1400" u="none" cap="none" strike="noStrike">
              <a:solidFill>
                <a:srgbClr val="FFFFFF"/>
              </a:solidFill>
              <a:latin typeface="Roboto"/>
              <a:ea typeface="Roboto"/>
              <a:cs typeface="Roboto"/>
              <a:sym typeface="Roboto"/>
            </a:endParaRPr>
          </a:p>
        </p:txBody>
      </p:sp>
      <p:sp>
        <p:nvSpPr>
          <p:cNvPr id="12" name="Google Shape;12;p12"/>
          <p:cNvSpPr/>
          <p:nvPr/>
        </p:nvSpPr>
        <p:spPr>
          <a:xfrm>
            <a:off x="-394521" y="473749"/>
            <a:ext cx="229577" cy="22957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3" name="Google Shape;13;p12"/>
          <p:cNvSpPr/>
          <p:nvPr/>
        </p:nvSpPr>
        <p:spPr>
          <a:xfrm>
            <a:off x="-394521" y="783791"/>
            <a:ext cx="229577" cy="22957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4" name="Google Shape;14;p12"/>
          <p:cNvSpPr/>
          <p:nvPr/>
        </p:nvSpPr>
        <p:spPr>
          <a:xfrm>
            <a:off x="-394521" y="1093833"/>
            <a:ext cx="229577" cy="22957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5" name="Google Shape;15;p12"/>
          <p:cNvSpPr/>
          <p:nvPr/>
        </p:nvSpPr>
        <p:spPr>
          <a:xfrm>
            <a:off x="-394521" y="1403875"/>
            <a:ext cx="229577" cy="22957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6" name="Google Shape;16;p12"/>
          <p:cNvSpPr/>
          <p:nvPr/>
        </p:nvSpPr>
        <p:spPr>
          <a:xfrm>
            <a:off x="-394521" y="2334001"/>
            <a:ext cx="229577" cy="2295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7" name="Google Shape;17;p12"/>
          <p:cNvSpPr/>
          <p:nvPr/>
        </p:nvSpPr>
        <p:spPr>
          <a:xfrm>
            <a:off x="-394521" y="1713917"/>
            <a:ext cx="229577" cy="22957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8" name="Google Shape;18;p12"/>
          <p:cNvSpPr/>
          <p:nvPr/>
        </p:nvSpPr>
        <p:spPr>
          <a:xfrm>
            <a:off x="-394521" y="2023959"/>
            <a:ext cx="229577" cy="22957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9" name="Google Shape;19;p12"/>
          <p:cNvSpPr/>
          <p:nvPr/>
        </p:nvSpPr>
        <p:spPr>
          <a:xfrm>
            <a:off x="-394521" y="2644043"/>
            <a:ext cx="229577" cy="22957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0" name="Google Shape;20;p12"/>
          <p:cNvSpPr/>
          <p:nvPr/>
        </p:nvSpPr>
        <p:spPr>
          <a:xfrm>
            <a:off x="-394521" y="3802925"/>
            <a:ext cx="230400" cy="230400"/>
          </a:xfrm>
          <a:prstGeom prst="ellipse">
            <a:avLst/>
          </a:prstGeom>
          <a:solidFill>
            <a:srgbClr val="3F68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1" name="Google Shape;21;p12"/>
          <p:cNvSpPr/>
          <p:nvPr/>
        </p:nvSpPr>
        <p:spPr>
          <a:xfrm>
            <a:off x="-394521" y="4113790"/>
            <a:ext cx="230400" cy="230400"/>
          </a:xfrm>
          <a:prstGeom prst="ellipse">
            <a:avLst/>
          </a:prstGeom>
          <a:solidFill>
            <a:srgbClr val="44B5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2" name="Google Shape;22;p12"/>
          <p:cNvSpPr/>
          <p:nvPr/>
        </p:nvSpPr>
        <p:spPr>
          <a:xfrm>
            <a:off x="-394521" y="4424655"/>
            <a:ext cx="230400" cy="230400"/>
          </a:xfrm>
          <a:prstGeom prst="ellipse">
            <a:avLst/>
          </a:prstGeom>
          <a:solidFill>
            <a:srgbClr val="44D6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3" name="Google Shape;23;p12"/>
          <p:cNvSpPr/>
          <p:nvPr/>
        </p:nvSpPr>
        <p:spPr>
          <a:xfrm>
            <a:off x="-394521" y="4735520"/>
            <a:ext cx="230400" cy="230400"/>
          </a:xfrm>
          <a:prstGeom prst="ellipse">
            <a:avLst/>
          </a:prstGeom>
          <a:solidFill>
            <a:srgbClr val="7FDD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4" name="Google Shape;24;p12"/>
          <p:cNvSpPr/>
          <p:nvPr/>
        </p:nvSpPr>
        <p:spPr>
          <a:xfrm>
            <a:off x="-394521" y="5046385"/>
            <a:ext cx="230400" cy="230400"/>
          </a:xfrm>
          <a:prstGeom prst="ellipse">
            <a:avLst/>
          </a:prstGeom>
          <a:solidFill>
            <a:srgbClr val="EAC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5" name="Google Shape;25;p12"/>
          <p:cNvSpPr/>
          <p:nvPr/>
        </p:nvSpPr>
        <p:spPr>
          <a:xfrm>
            <a:off x="-394521" y="5357250"/>
            <a:ext cx="230400" cy="230400"/>
          </a:xfrm>
          <a:prstGeom prst="ellipse">
            <a:avLst/>
          </a:prstGeom>
          <a:solidFill>
            <a:srgbClr val="EF9B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6" name="Google Shape;26;p12"/>
          <p:cNvSpPr/>
          <p:nvPr/>
        </p:nvSpPr>
        <p:spPr>
          <a:xfrm>
            <a:off x="-394521" y="5668115"/>
            <a:ext cx="230400" cy="230400"/>
          </a:xfrm>
          <a:prstGeom prst="ellipse">
            <a:avLst/>
          </a:prstGeom>
          <a:solidFill>
            <a:srgbClr val="EF63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7" name="Google Shape;27;p12"/>
          <p:cNvSpPr/>
          <p:nvPr/>
        </p:nvSpPr>
        <p:spPr>
          <a:xfrm>
            <a:off x="-394521" y="5978980"/>
            <a:ext cx="230400" cy="230400"/>
          </a:xfrm>
          <a:prstGeom prst="ellipse">
            <a:avLst/>
          </a:prstGeom>
          <a:solidFill>
            <a:srgbClr val="C963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8" name="Google Shape;28;p12"/>
          <p:cNvSpPr/>
          <p:nvPr/>
        </p:nvSpPr>
        <p:spPr>
          <a:xfrm>
            <a:off x="-394521" y="6289840"/>
            <a:ext cx="230400" cy="230400"/>
          </a:xfrm>
          <a:prstGeom prst="ellipse">
            <a:avLst/>
          </a:prstGeom>
          <a:solidFill>
            <a:srgbClr val="8E72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9" name="Google Shape;29;p12"/>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descr="{&quot;HashCode&quot;:-231024771,&quot;Placement&quot;:&quot;Footer&quot;}" id="30" name="Google Shape;30;p12"/>
          <p:cNvSpPr txBox="1"/>
          <p:nvPr/>
        </p:nvSpPr>
        <p:spPr>
          <a:xfrm>
            <a:off x="5263052" y="6595656"/>
            <a:ext cx="1665897" cy="262344"/>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lang="en-AU" sz="1000">
                <a:solidFill>
                  <a:srgbClr val="000000"/>
                </a:solidFill>
                <a:latin typeface="Calibri"/>
                <a:ea typeface="Calibri"/>
                <a:cs typeface="Calibri"/>
                <a:sym typeface="Calibri"/>
              </a:rPr>
              <a:t>Classification: Confidential</a:t>
            </a:r>
            <a:endParaRPr sz="10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356">
          <p15:clr>
            <a:srgbClr val="5ACBF0"/>
          </p15:clr>
        </p15:guide>
        <p15:guide id="2" orient="horz" pos="3793">
          <p15:clr>
            <a:srgbClr val="5ACBF0"/>
          </p15:clr>
        </p15:guide>
        <p15:guide id="3" orient="horz" pos="315">
          <p15:clr>
            <a:srgbClr val="5ACBF0"/>
          </p15:clr>
        </p15:guide>
        <p15:guide id="4" pos="760">
          <p15:clr>
            <a:srgbClr val="5ACBF0"/>
          </p15:clr>
        </p15:guide>
        <p15:guide id="5" orient="horz" pos="822">
          <p15:clr>
            <a:srgbClr val="FBAE40"/>
          </p15:clr>
        </p15:guide>
        <p15:guide id="6" pos="4067">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Clr>
                <a:srgbClr val="000005"/>
              </a:buClr>
              <a:buSzPts val="2700"/>
              <a:buFont typeface="Roboto Medium"/>
              <a:buNone/>
            </a:pPr>
            <a:r>
              <a:rPr lang="en-AU"/>
              <a:t>Review: Chips </a:t>
            </a:r>
            <a:r>
              <a:rPr lang="en-AU">
                <a:solidFill>
                  <a:schemeClr val="dk1"/>
                </a:solidFill>
                <a:highlight>
                  <a:srgbClr val="FFFFFF"/>
                </a:highlight>
              </a:rPr>
              <a:t>– Snack Foods</a:t>
            </a:r>
            <a:endParaRPr>
              <a:solidFill>
                <a:schemeClr val="dk1"/>
              </a:solidFill>
              <a:highlight>
                <a:srgbClr val="FFFFFF"/>
              </a:highlight>
            </a:endParaRPr>
          </a:p>
          <a:p>
            <a:pPr indent="0" lvl="0" marL="0" rtl="0" algn="l">
              <a:lnSpc>
                <a:spcPct val="100000"/>
              </a:lnSpc>
              <a:spcBef>
                <a:spcPts val="0"/>
              </a:spcBef>
              <a:spcAft>
                <a:spcPts val="0"/>
              </a:spcAft>
              <a:buClr>
                <a:srgbClr val="000005"/>
              </a:buClr>
              <a:buSzPts val="2700"/>
              <a:buFont typeface="Roboto Medium"/>
              <a:buNone/>
            </a:pPr>
            <a:r>
              <a:t/>
            </a:r>
            <a:endParaRPr/>
          </a:p>
        </p:txBody>
      </p:sp>
      <p:sp>
        <p:nvSpPr>
          <p:cNvPr id="69" name="Google Shape;69;p1"/>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rgbClr val="000005"/>
              </a:buClr>
              <a:buSzPts val="1800"/>
              <a:buNone/>
            </a:pPr>
            <a:r>
              <a:rPr lang="en-AU"/>
              <a:t>Retail Analytics</a:t>
            </a:r>
            <a:endParaRPr/>
          </a:p>
          <a:p>
            <a:pPr indent="0" lvl="0" marL="0" rtl="0" algn="l">
              <a:lnSpc>
                <a:spcPct val="100000"/>
              </a:lnSpc>
              <a:spcBef>
                <a:spcPts val="1000"/>
              </a:spcBef>
              <a:spcAft>
                <a:spcPts val="0"/>
              </a:spcAft>
              <a:buClr>
                <a:srgbClr val="000005"/>
              </a:buClr>
              <a:buSzPts val="1800"/>
              <a:buNone/>
            </a:pPr>
            <a:r>
              <a:t/>
            </a:r>
            <a:endParaRPr/>
          </a:p>
          <a:p>
            <a:pPr indent="0" lvl="0" marL="0" rtl="0" algn="l">
              <a:lnSpc>
                <a:spcPct val="100000"/>
              </a:lnSpc>
              <a:spcBef>
                <a:spcPts val="0"/>
              </a:spcBef>
              <a:spcAft>
                <a:spcPts val="0"/>
              </a:spcAft>
              <a:buNone/>
            </a:pPr>
            <a:r>
              <a:rPr lang="en-AU" sz="1600"/>
              <a:t>a</a:t>
            </a:r>
            <a:r>
              <a:rPr lang="en-AU" sz="1600"/>
              <a:t>nalysis was made by </a:t>
            </a:r>
            <a:br>
              <a:rPr lang="en-AU" sz="1600"/>
            </a:br>
            <a:r>
              <a:rPr lang="en-AU" sz="1600"/>
              <a:t>Ira Safonik</a:t>
            </a:r>
            <a:endParaRPr sz="1600"/>
          </a:p>
          <a:p>
            <a:pPr indent="0" lvl="0" marL="0" rtl="0" algn="l">
              <a:lnSpc>
                <a:spcPct val="100000"/>
              </a:lnSpc>
              <a:spcBef>
                <a:spcPts val="0"/>
              </a:spcBef>
              <a:spcAft>
                <a:spcPts val="0"/>
              </a:spcAft>
              <a:buNone/>
            </a:pPr>
            <a:r>
              <a:rPr lang="en-AU" sz="1600"/>
              <a:t>Data Analyst</a:t>
            </a:r>
            <a:endParaRPr sz="1600"/>
          </a:p>
          <a:p>
            <a:pPr indent="0" lvl="0" marL="0" rtl="0" algn="l">
              <a:lnSpc>
                <a:spcPct val="100000"/>
              </a:lnSpc>
              <a:spcBef>
                <a:spcPts val="1000"/>
              </a:spcBef>
              <a:spcAft>
                <a:spcPts val="0"/>
              </a:spcAft>
              <a:buClr>
                <a:srgbClr val="000005"/>
              </a:buClr>
              <a:buSzPts val="1800"/>
              <a:buNone/>
            </a:pPr>
            <a:r>
              <a:rPr lang="en-AU"/>
              <a:t> </a:t>
            </a:r>
            <a:endParaRPr/>
          </a:p>
        </p:txBody>
      </p:sp>
      <p:sp>
        <p:nvSpPr>
          <p:cNvPr id="70" name="Google Shape;70;p1"/>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rgbClr val="000005"/>
              </a:buClr>
              <a:buSzPts val="1000"/>
              <a:buFont typeface="Arial"/>
              <a:buNone/>
            </a:pPr>
            <a:r>
              <a:rPr lang="en-AU"/>
              <a:t>June 2020</a:t>
            </a:r>
            <a:endParaRPr/>
          </a:p>
        </p:txBody>
      </p:sp>
      <p:grpSp>
        <p:nvGrpSpPr>
          <p:cNvPr id="71" name="Google Shape;71;p1"/>
          <p:cNvGrpSpPr/>
          <p:nvPr/>
        </p:nvGrpSpPr>
        <p:grpSpPr>
          <a:xfrm>
            <a:off x="12294760" y="5621533"/>
            <a:ext cx="1981965" cy="1236467"/>
            <a:chOff x="8857913" y="1025653"/>
            <a:chExt cx="1981965" cy="1236467"/>
          </a:xfrm>
        </p:grpSpPr>
        <p:sp>
          <p:nvSpPr>
            <p:cNvPr id="72" name="Google Shape;72;p1"/>
            <p:cNvSpPr/>
            <p:nvPr/>
          </p:nvSpPr>
          <p:spPr>
            <a:xfrm>
              <a:off x="8857914" y="1025653"/>
              <a:ext cx="1981964" cy="1236467"/>
            </a:xfrm>
            <a:prstGeom prst="rect">
              <a:avLst/>
            </a:prstGeom>
            <a:solidFill>
              <a:srgbClr val="FFFFFF"/>
            </a:solidFill>
            <a:ln cap="flat" cmpd="sng" w="12700">
              <a:solidFill>
                <a:srgbClr val="C7C5C4"/>
              </a:solidFill>
              <a:prstDash val="solid"/>
              <a:miter lim="800000"/>
              <a:headEnd len="sm" w="sm" type="none"/>
              <a:tailEnd len="sm" w="sm" type="none"/>
            </a:ln>
          </p:spPr>
          <p:txBody>
            <a:bodyPr anchorCtr="0" anchor="t" bIns="45700" lIns="91425" spcFirstLastPara="1" rIns="91425" wrap="square" tIns="468000">
              <a:noAutofit/>
            </a:bodyPr>
            <a:lstStyle/>
            <a:p>
              <a:pPr indent="0" lvl="0" marL="0" marR="0" rtl="0" algn="l">
                <a:spcBef>
                  <a:spcPts val="0"/>
                </a:spcBef>
                <a:spcAft>
                  <a:spcPts val="0"/>
                </a:spcAft>
                <a:buNone/>
              </a:pPr>
              <a:r>
                <a:rPr lang="en-AU" sz="1000">
                  <a:solidFill>
                    <a:srgbClr val="EF9B47"/>
                  </a:solidFill>
                  <a:latin typeface="Roboto Medium"/>
                  <a:ea typeface="Roboto Medium"/>
                  <a:cs typeface="Roboto Medium"/>
                  <a:sym typeface="Roboto Medium"/>
                </a:rPr>
                <a:t>Brand note:</a:t>
              </a:r>
              <a:r>
                <a:rPr lang="en-AU" sz="1000">
                  <a:solidFill>
                    <a:srgbClr val="000005"/>
                  </a:solidFill>
                  <a:latin typeface="Roboto Light"/>
                  <a:ea typeface="Roboto Light"/>
                  <a:cs typeface="Roboto Light"/>
                  <a:sym typeface="Roboto Light"/>
                </a:rPr>
                <a:t> If client logo is not required, use alternate title page layout </a:t>
              </a:r>
              <a:r>
                <a:rPr lang="en-AU" sz="1000">
                  <a:solidFill>
                    <a:srgbClr val="000005"/>
                  </a:solidFill>
                  <a:latin typeface="Roboto Medium"/>
                  <a:ea typeface="Roboto Medium"/>
                  <a:cs typeface="Roboto Medium"/>
                  <a:sym typeface="Roboto Medium"/>
                </a:rPr>
                <a:t>right click slide thumbnail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Layout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Title</a:t>
              </a:r>
              <a:endParaRPr sz="1000">
                <a:solidFill>
                  <a:srgbClr val="000005"/>
                </a:solidFill>
                <a:latin typeface="Roboto Medium"/>
                <a:ea typeface="Roboto Medium"/>
                <a:cs typeface="Roboto Medium"/>
                <a:sym typeface="Roboto Medium"/>
              </a:endParaRPr>
            </a:p>
          </p:txBody>
        </p:sp>
        <p:grpSp>
          <p:nvGrpSpPr>
            <p:cNvPr id="73" name="Google Shape;73;p1"/>
            <p:cNvGrpSpPr/>
            <p:nvPr/>
          </p:nvGrpSpPr>
          <p:grpSpPr>
            <a:xfrm>
              <a:off x="8857913" y="1025653"/>
              <a:ext cx="356123" cy="320040"/>
              <a:chOff x="2932" y="1344"/>
              <a:chExt cx="1816" cy="1632"/>
            </a:xfrm>
          </p:grpSpPr>
          <p:sp>
            <p:nvSpPr>
              <p:cNvPr id="74" name="Google Shape;74;p1"/>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75" name="Google Shape;75;p1"/>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Explanation of the control store vs other stores</a:t>
            </a:r>
            <a:endParaRPr/>
          </a:p>
          <a:p>
            <a:pPr indent="0" lvl="0" marL="0" rtl="0" algn="l">
              <a:lnSpc>
                <a:spcPct val="115000"/>
              </a:lnSpc>
              <a:spcBef>
                <a:spcPts val="0"/>
              </a:spcBef>
              <a:spcAft>
                <a:spcPts val="0"/>
              </a:spcAft>
              <a:buNone/>
            </a:pPr>
            <a:r>
              <a:t/>
            </a:r>
            <a:endParaRPr/>
          </a:p>
        </p:txBody>
      </p:sp>
      <p:pic>
        <p:nvPicPr>
          <p:cNvPr id="151" name="Google Shape;151;p9"/>
          <p:cNvPicPr preferRelativeResize="0"/>
          <p:nvPr/>
        </p:nvPicPr>
        <p:blipFill rotWithShape="1">
          <a:blip r:embed="rId3">
            <a:alphaModFix/>
          </a:blip>
          <a:srcRect b="0" l="0" r="0" t="0"/>
          <a:stretch/>
        </p:blipFill>
        <p:spPr>
          <a:xfrm>
            <a:off x="12305402" y="0"/>
            <a:ext cx="1993565" cy="1822862"/>
          </a:xfrm>
          <a:prstGeom prst="rect">
            <a:avLst/>
          </a:prstGeom>
          <a:noFill/>
          <a:ln>
            <a:noFill/>
          </a:ln>
        </p:spPr>
      </p:pic>
      <p:sp>
        <p:nvSpPr>
          <p:cNvPr id="152" name="Google Shape;152;p9"/>
          <p:cNvSpPr txBox="1"/>
          <p:nvPr/>
        </p:nvSpPr>
        <p:spPr>
          <a:xfrm>
            <a:off x="1279025" y="1120675"/>
            <a:ext cx="10122600" cy="45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AU" sz="1500">
                <a:solidFill>
                  <a:srgbClr val="29261B"/>
                </a:solidFill>
                <a:latin typeface="Roboto"/>
                <a:ea typeface="Roboto"/>
                <a:cs typeface="Roboto"/>
                <a:sym typeface="Roboto"/>
              </a:rPr>
              <a:t>Control stores were identified for each of the 3 trial stores (77, 86, 88) by finding stores with similar sales and customer trends prior to the trial period.</a:t>
            </a:r>
            <a:endParaRPr sz="1500">
              <a:solidFill>
                <a:srgbClr val="29261B"/>
              </a:solidFill>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sz="1500">
              <a:solidFill>
                <a:srgbClr val="29261B"/>
              </a:solidFill>
              <a:latin typeface="Roboto Medium"/>
              <a:ea typeface="Roboto Medium"/>
              <a:cs typeface="Roboto Medium"/>
              <a:sym typeface="Roboto Medium"/>
            </a:endParaRPr>
          </a:p>
          <a:p>
            <a:pPr indent="0" lvl="0" marL="457200" rtl="0" algn="l">
              <a:lnSpc>
                <a:spcPct val="115000"/>
              </a:lnSpc>
              <a:spcBef>
                <a:spcPts val="0"/>
              </a:spcBef>
              <a:spcAft>
                <a:spcPts val="0"/>
              </a:spcAft>
              <a:buNone/>
            </a:pPr>
            <a:r>
              <a:rPr lang="en-AU" sz="1500">
                <a:solidFill>
                  <a:srgbClr val="29261B"/>
                </a:solidFill>
                <a:latin typeface="Roboto Medium"/>
                <a:ea typeface="Roboto Medium"/>
                <a:cs typeface="Roboto Medium"/>
                <a:sym typeface="Roboto Medium"/>
              </a:rPr>
              <a:t>Key Callouts:</a:t>
            </a:r>
            <a:endParaRPr sz="1500">
              <a:solidFill>
                <a:srgbClr val="29261B"/>
              </a:solidFill>
              <a:highlight>
                <a:srgbClr val="F0EEE5"/>
              </a:highlight>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sz="1500">
              <a:solidFill>
                <a:srgbClr val="29261B"/>
              </a:solidFill>
              <a:highlight>
                <a:srgbClr val="F0EEE5"/>
              </a:highlight>
              <a:latin typeface="Roboto Medium"/>
              <a:ea typeface="Roboto Medium"/>
              <a:cs typeface="Roboto Medium"/>
              <a:sym typeface="Roboto Medium"/>
            </a:endParaRPr>
          </a:p>
          <a:p>
            <a:pPr indent="-323850" lvl="0" marL="457200" rtl="0" algn="l">
              <a:lnSpc>
                <a:spcPct val="115000"/>
              </a:lnSpc>
              <a:spcBef>
                <a:spcPts val="0"/>
              </a:spcBef>
              <a:spcAft>
                <a:spcPts val="0"/>
              </a:spcAft>
              <a:buClr>
                <a:srgbClr val="29261B"/>
              </a:buClr>
              <a:buSzPts val="1500"/>
              <a:buFont typeface="Roboto"/>
              <a:buAutoNum type="arabicPeriod"/>
            </a:pPr>
            <a:r>
              <a:rPr lang="en-AU" sz="1500">
                <a:solidFill>
                  <a:srgbClr val="29261B"/>
                </a:solidFill>
                <a:latin typeface="Roboto"/>
                <a:ea typeface="Roboto"/>
                <a:cs typeface="Roboto"/>
                <a:sym typeface="Roboto"/>
              </a:rPr>
              <a:t>The trial appears to have had a positive impact on increasing sales for stores 77 and 88, but not for store 86. Further investigation may be needed for store 86.</a:t>
            </a:r>
            <a:endParaRPr sz="15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rgbClr val="29261B"/>
              </a:solidFill>
              <a:latin typeface="Roboto"/>
              <a:ea typeface="Roboto"/>
              <a:cs typeface="Roboto"/>
              <a:sym typeface="Roboto"/>
            </a:endParaRPr>
          </a:p>
          <a:p>
            <a:pPr indent="-323850" lvl="0" marL="457200" rtl="0" algn="l">
              <a:lnSpc>
                <a:spcPct val="115000"/>
              </a:lnSpc>
              <a:spcBef>
                <a:spcPts val="0"/>
              </a:spcBef>
              <a:spcAft>
                <a:spcPts val="0"/>
              </a:spcAft>
              <a:buClr>
                <a:srgbClr val="29261B"/>
              </a:buClr>
              <a:buSzPts val="1500"/>
              <a:buFont typeface="Roboto"/>
              <a:buAutoNum type="arabicPeriod"/>
            </a:pPr>
            <a:r>
              <a:rPr lang="en-AU" sz="1500">
                <a:solidFill>
                  <a:srgbClr val="29261B"/>
                </a:solidFill>
                <a:latin typeface="Roboto"/>
                <a:ea typeface="Roboto"/>
                <a:cs typeface="Roboto"/>
                <a:sym typeface="Roboto"/>
              </a:rPr>
              <a:t>The increase in number of customers for store 86 despite no sales increase could indicate promotional pricing that impacted revenues.</a:t>
            </a:r>
            <a:endParaRPr sz="15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rgbClr val="29261B"/>
              </a:solidFill>
              <a:latin typeface="Roboto"/>
              <a:ea typeface="Roboto"/>
              <a:cs typeface="Roboto"/>
              <a:sym typeface="Roboto"/>
            </a:endParaRPr>
          </a:p>
          <a:p>
            <a:pPr indent="-323850" lvl="0" marL="457200" rtl="0" algn="l">
              <a:lnSpc>
                <a:spcPct val="115000"/>
              </a:lnSpc>
              <a:spcBef>
                <a:spcPts val="0"/>
              </a:spcBef>
              <a:spcAft>
                <a:spcPts val="0"/>
              </a:spcAft>
              <a:buClr>
                <a:srgbClr val="29261B"/>
              </a:buClr>
              <a:buSzPts val="1500"/>
              <a:buFont typeface="Roboto"/>
              <a:buAutoNum type="arabicPeriod"/>
            </a:pPr>
            <a:r>
              <a:rPr lang="en-AU" sz="1500">
                <a:solidFill>
                  <a:srgbClr val="29261B"/>
                </a:solidFill>
                <a:latin typeface="Roboto"/>
                <a:ea typeface="Roboto"/>
                <a:cs typeface="Roboto"/>
                <a:sym typeface="Roboto"/>
              </a:rPr>
              <a:t>Overall, the trial seemed successful in driving higher sales/customers for 2 out of the 3 stores, indicating it may be worthwhile to broadly implement the changes tested.</a:t>
            </a:r>
            <a:endParaRPr sz="1500">
              <a:solidFill>
                <a:srgbClr val="29261B"/>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rgbClr val="29261B"/>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AU" sz="1500">
                <a:solidFill>
                  <a:srgbClr val="29261B"/>
                </a:solidFill>
                <a:latin typeface="Roboto Medium"/>
                <a:ea typeface="Roboto Medium"/>
                <a:cs typeface="Roboto Medium"/>
                <a:sym typeface="Roboto Medium"/>
              </a:rPr>
              <a:t>These findings suggest valuable insights for strategic planning and decision-making, emphasizing the importance of understanding individual store dynamics and tailoring strategies accordingly.</a:t>
            </a:r>
            <a:endParaRPr sz="1500">
              <a:solidFill>
                <a:srgbClr val="29261B"/>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sz="1100">
              <a:solidFill>
                <a:srgbClr val="29261B"/>
              </a:solidFill>
              <a:latin typeface="Roboto"/>
              <a:ea typeface="Roboto"/>
              <a:cs typeface="Roboto"/>
              <a:sym typeface="Roboto"/>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Call out of the performance in the trial store</a:t>
            </a:r>
            <a:endParaRPr/>
          </a:p>
        </p:txBody>
      </p:sp>
      <p:pic>
        <p:nvPicPr>
          <p:cNvPr id="158" name="Google Shape;158;p10"/>
          <p:cNvPicPr preferRelativeResize="0"/>
          <p:nvPr/>
        </p:nvPicPr>
        <p:blipFill rotWithShape="1">
          <a:blip r:embed="rId3">
            <a:alphaModFix/>
          </a:blip>
          <a:srcRect b="0" l="0" r="0" t="0"/>
          <a:stretch/>
        </p:blipFill>
        <p:spPr>
          <a:xfrm>
            <a:off x="12305518" y="0"/>
            <a:ext cx="1993565" cy="2005758"/>
          </a:xfrm>
          <a:prstGeom prst="rect">
            <a:avLst/>
          </a:prstGeom>
          <a:noFill/>
          <a:ln>
            <a:noFill/>
          </a:ln>
        </p:spPr>
      </p:pic>
      <p:sp>
        <p:nvSpPr>
          <p:cNvPr id="159" name="Google Shape;159;p10"/>
          <p:cNvSpPr txBox="1"/>
          <p:nvPr/>
        </p:nvSpPr>
        <p:spPr>
          <a:xfrm>
            <a:off x="1218125" y="1157200"/>
            <a:ext cx="10609800" cy="49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AU">
                <a:solidFill>
                  <a:schemeClr val="dk1"/>
                </a:solidFill>
                <a:latin typeface="Roboto"/>
                <a:ea typeface="Roboto"/>
                <a:cs typeface="Roboto"/>
                <a:sym typeface="Roboto"/>
              </a:rPr>
              <a:t>The performance analysis of the trial store revealed varying outcomes across the three stores (77, 86, 88) during the trial period. Here's a summary of the findings:</a:t>
            </a:r>
            <a:endParaRPr>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300"/>
              <a:buFont typeface="Roboto"/>
              <a:buNone/>
            </a:pPr>
            <a:r>
              <a:rPr b="1" lang="en-AU" sz="1300">
                <a:solidFill>
                  <a:schemeClr val="dk1"/>
                </a:solidFill>
                <a:latin typeface="Roboto"/>
                <a:ea typeface="Roboto"/>
                <a:cs typeface="Roboto"/>
                <a:sym typeface="Roboto"/>
              </a:rPr>
              <a:t>Trial Store 77:</a:t>
            </a:r>
            <a:endParaRPr b="1"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AU" sz="1300">
                <a:solidFill>
                  <a:schemeClr val="dk1"/>
                </a:solidFill>
                <a:latin typeface="Roboto"/>
                <a:ea typeface="Roboto"/>
                <a:cs typeface="Roboto"/>
                <a:sym typeface="Roboto"/>
              </a:rPr>
              <a:t>Experienced a statistically significant increase in sales during two out of the three trial months compared to the control store.</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AU" sz="1300">
                <a:solidFill>
                  <a:schemeClr val="dk1"/>
                </a:solidFill>
                <a:latin typeface="Roboto"/>
                <a:ea typeface="Roboto"/>
                <a:cs typeface="Roboto"/>
                <a:sym typeface="Roboto"/>
              </a:rPr>
              <a:t>The trial period demonstrated a positive impact on sales performance, indicating successful implementation of the trial initiatives.</a:t>
            </a:r>
            <a:endParaRPr sz="13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300"/>
              <a:buFont typeface="Roboto"/>
              <a:buNone/>
            </a:pPr>
            <a:r>
              <a:rPr b="1" lang="en-AU" sz="1300">
                <a:solidFill>
                  <a:schemeClr val="dk1"/>
                </a:solidFill>
                <a:latin typeface="Roboto"/>
                <a:ea typeface="Roboto"/>
                <a:cs typeface="Roboto"/>
                <a:sym typeface="Roboto"/>
              </a:rPr>
              <a:t>Trial Store 86:</a:t>
            </a:r>
            <a:endParaRPr b="1"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AU" sz="1300">
                <a:solidFill>
                  <a:schemeClr val="dk1"/>
                </a:solidFill>
                <a:latin typeface="Roboto"/>
                <a:ea typeface="Roboto"/>
                <a:cs typeface="Roboto"/>
                <a:sym typeface="Roboto"/>
              </a:rPr>
              <a:t>Did not exhibit a statistically significant difference in sales compared to the control store during the trial period.</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AU" sz="1300">
                <a:solidFill>
                  <a:schemeClr val="dk1"/>
                </a:solidFill>
                <a:latin typeface="Roboto"/>
                <a:ea typeface="Roboto"/>
                <a:cs typeface="Roboto"/>
                <a:sym typeface="Roboto"/>
              </a:rPr>
              <a:t>Despite this, there was a notable increase in the number of customers.</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AU" sz="1300">
                <a:solidFill>
                  <a:schemeClr val="dk1"/>
                </a:solidFill>
                <a:latin typeface="Roboto"/>
                <a:ea typeface="Roboto"/>
                <a:cs typeface="Roboto"/>
                <a:sym typeface="Roboto"/>
              </a:rPr>
              <a:t>Further investigation is warranted to understand the discrepancy between sales and customer count, potentially due to promotional strategies or other factors.</a:t>
            </a:r>
            <a:endParaRPr sz="13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300"/>
              <a:buFont typeface="Roboto"/>
              <a:buNone/>
            </a:pPr>
            <a:r>
              <a:rPr b="1" lang="en-AU" sz="1300">
                <a:solidFill>
                  <a:schemeClr val="dk1"/>
                </a:solidFill>
                <a:latin typeface="Roboto"/>
                <a:ea typeface="Roboto"/>
                <a:cs typeface="Roboto"/>
                <a:sym typeface="Roboto"/>
              </a:rPr>
              <a:t>Trial Store 88:</a:t>
            </a:r>
            <a:endParaRPr b="1"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AU" sz="1300">
                <a:solidFill>
                  <a:schemeClr val="dk1"/>
                </a:solidFill>
                <a:latin typeface="Roboto"/>
                <a:ea typeface="Roboto"/>
                <a:cs typeface="Roboto"/>
                <a:sym typeface="Roboto"/>
              </a:rPr>
              <a:t>Demonstrated a statistically significant increase in both sales and the number of customers during two out of the three trial months compared to the control store.</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AU" sz="1300">
                <a:solidFill>
                  <a:schemeClr val="dk1"/>
                </a:solidFill>
                <a:latin typeface="Roboto"/>
                <a:ea typeface="Roboto"/>
                <a:cs typeface="Roboto"/>
                <a:sym typeface="Roboto"/>
              </a:rPr>
              <a:t>The trial period showcased a successful performance, with positive impacts on both sales revenue and customer engagement.</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AU">
                <a:solidFill>
                  <a:schemeClr val="dk1"/>
                </a:solidFill>
                <a:latin typeface="Roboto"/>
                <a:ea typeface="Roboto"/>
                <a:cs typeface="Roboto"/>
                <a:sym typeface="Roboto"/>
              </a:rPr>
              <a:t>Overall,</a:t>
            </a:r>
            <a:r>
              <a:rPr lang="en-AU">
                <a:solidFill>
                  <a:schemeClr val="dk1"/>
                </a:solidFill>
                <a:latin typeface="Roboto"/>
                <a:ea typeface="Roboto"/>
                <a:cs typeface="Roboto"/>
                <a:sym typeface="Roboto"/>
              </a:rPr>
              <a:t> while Trial Store 77 and Trial Store 88 saw favorable outcomes, Trial Store 86 exhibited mixed results. Success in the trial stores was primarily determined by the increase in sales and customer metrics compared to the control stores. The analysis underscores the importance of evaluating both sales and customer behavior to gauge the effectiveness of trial initiatives.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nvSpPr>
        <p:spPr>
          <a:xfrm>
            <a:off x="1559200" y="791775"/>
            <a:ext cx="9623100" cy="277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latin typeface="Roboto"/>
              <a:ea typeface="Roboto"/>
              <a:cs typeface="Roboto"/>
              <a:sym typeface="Roboto"/>
            </a:endParaRPr>
          </a:p>
          <a:p>
            <a:pPr indent="0" lvl="0" marL="0" rtl="0" algn="ctr">
              <a:spcBef>
                <a:spcPts val="0"/>
              </a:spcBef>
              <a:spcAft>
                <a:spcPts val="0"/>
              </a:spcAft>
              <a:buNone/>
            </a:pPr>
            <a:r>
              <a:t/>
            </a:r>
            <a:endParaRPr b="1" sz="3000">
              <a:latin typeface="Roboto"/>
              <a:ea typeface="Roboto"/>
              <a:cs typeface="Roboto"/>
              <a:sym typeface="Roboto"/>
            </a:endParaRPr>
          </a:p>
          <a:p>
            <a:pPr indent="0" lvl="0" marL="0" rtl="0" algn="ctr">
              <a:spcBef>
                <a:spcPts val="0"/>
              </a:spcBef>
              <a:spcAft>
                <a:spcPts val="0"/>
              </a:spcAft>
              <a:buNone/>
            </a:pPr>
            <a:r>
              <a:rPr b="1" lang="en-AU" sz="3000">
                <a:latin typeface="Roboto"/>
                <a:ea typeface="Roboto"/>
                <a:cs typeface="Roboto"/>
                <a:sym typeface="Roboto"/>
              </a:rPr>
              <a:t>Thank you for your </a:t>
            </a:r>
            <a:r>
              <a:rPr b="1" lang="en-AU" sz="3000">
                <a:latin typeface="Roboto"/>
                <a:ea typeface="Roboto"/>
                <a:cs typeface="Roboto"/>
                <a:sym typeface="Roboto"/>
              </a:rPr>
              <a:t>attention</a:t>
            </a:r>
            <a:r>
              <a:rPr b="1" lang="en-AU" sz="3000">
                <a:latin typeface="Roboto"/>
                <a:ea typeface="Roboto"/>
                <a:cs typeface="Roboto"/>
                <a:sym typeface="Roboto"/>
              </a:rPr>
              <a:t> !</a:t>
            </a:r>
            <a:endParaRPr b="1" sz="30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Executive summary</a:t>
            </a:r>
            <a:endParaRPr/>
          </a:p>
        </p:txBody>
      </p:sp>
      <p:sp>
        <p:nvSpPr>
          <p:cNvPr id="86" name="Google Shape;86;p3"/>
          <p:cNvSpPr/>
          <p:nvPr/>
        </p:nvSpPr>
        <p:spPr>
          <a:xfrm>
            <a:off x="1196975" y="1905000"/>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01</a:t>
            </a:r>
            <a:endParaRPr/>
          </a:p>
        </p:txBody>
      </p:sp>
      <p:sp>
        <p:nvSpPr>
          <p:cNvPr id="87" name="Google Shape;87;p3"/>
          <p:cNvSpPr/>
          <p:nvPr/>
        </p:nvSpPr>
        <p:spPr>
          <a:xfrm>
            <a:off x="1196975" y="4095579"/>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02</a:t>
            </a:r>
            <a:endParaRPr sz="1800">
              <a:solidFill>
                <a:srgbClr val="000000"/>
              </a:solidFill>
              <a:latin typeface="Roboto Light"/>
              <a:ea typeface="Roboto Light"/>
              <a:cs typeface="Roboto Light"/>
              <a:sym typeface="Roboto Light"/>
            </a:endParaRPr>
          </a:p>
        </p:txBody>
      </p:sp>
      <p:sp>
        <p:nvSpPr>
          <p:cNvPr id="88" name="Google Shape;88;p3"/>
          <p:cNvSpPr txBox="1"/>
          <p:nvPr/>
        </p:nvSpPr>
        <p:spPr>
          <a:xfrm>
            <a:off x="1935586" y="1967886"/>
            <a:ext cx="1896185" cy="1718741"/>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AU">
                <a:solidFill>
                  <a:schemeClr val="dk1"/>
                </a:solidFill>
                <a:highlight>
                  <a:srgbClr val="FFFFFF"/>
                </a:highlight>
              </a:rPr>
              <a:t>Chips Category Review</a:t>
            </a:r>
            <a:endParaRPr>
              <a:solidFill>
                <a:schemeClr val="dk1"/>
              </a:solidFill>
              <a:highlight>
                <a:srgbClr val="FFFFFF"/>
              </a:highlight>
            </a:endParaRPr>
          </a:p>
          <a:p>
            <a:pPr indent="0" lvl="0" marL="0" marR="0" rtl="0" algn="l">
              <a:spcBef>
                <a:spcPts val="1200"/>
              </a:spcBef>
              <a:spcAft>
                <a:spcPts val="0"/>
              </a:spcAft>
              <a:buNone/>
            </a:pPr>
            <a:r>
              <a:t/>
            </a:r>
            <a:endParaRPr b="1">
              <a:solidFill>
                <a:schemeClr val="dk1"/>
              </a:solidFill>
              <a:latin typeface="Roboto"/>
              <a:ea typeface="Roboto"/>
              <a:cs typeface="Roboto"/>
              <a:sym typeface="Roboto"/>
            </a:endParaRPr>
          </a:p>
        </p:txBody>
      </p:sp>
      <p:sp>
        <p:nvSpPr>
          <p:cNvPr id="89" name="Google Shape;89;p3"/>
          <p:cNvSpPr txBox="1"/>
          <p:nvPr/>
        </p:nvSpPr>
        <p:spPr>
          <a:xfrm>
            <a:off x="1935586" y="4158465"/>
            <a:ext cx="1896185" cy="1718741"/>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AU">
                <a:solidFill>
                  <a:schemeClr val="dk1"/>
                </a:solidFill>
                <a:highlight>
                  <a:srgbClr val="FFFFFF"/>
                </a:highlight>
              </a:rPr>
              <a:t>Trial Store Analysis</a:t>
            </a:r>
            <a:endParaRPr>
              <a:solidFill>
                <a:schemeClr val="dk1"/>
              </a:solidFill>
              <a:highlight>
                <a:srgbClr val="FFFFFF"/>
              </a:highlight>
            </a:endParaRPr>
          </a:p>
          <a:p>
            <a:pPr indent="0" lvl="0" marL="0" marR="0" rtl="0" algn="l">
              <a:spcBef>
                <a:spcPts val="1200"/>
              </a:spcBef>
              <a:spcAft>
                <a:spcPts val="0"/>
              </a:spcAft>
              <a:buNone/>
            </a:pPr>
            <a:r>
              <a:t/>
            </a:r>
            <a:endParaRPr>
              <a:solidFill>
                <a:schemeClr val="dk1"/>
              </a:solidFill>
              <a:latin typeface="Roboto"/>
              <a:ea typeface="Roboto"/>
              <a:cs typeface="Roboto"/>
              <a:sym typeface="Roboto"/>
            </a:endParaRPr>
          </a:p>
        </p:txBody>
      </p:sp>
      <p:sp>
        <p:nvSpPr>
          <p:cNvPr id="90" name="Google Shape;90;p3"/>
          <p:cNvSpPr txBox="1"/>
          <p:nvPr/>
        </p:nvSpPr>
        <p:spPr>
          <a:xfrm>
            <a:off x="4026800" y="1967900"/>
            <a:ext cx="7720200" cy="1718700"/>
          </a:xfrm>
          <a:prstGeom prst="rect">
            <a:avLst/>
          </a:prstGeom>
          <a:noFill/>
          <a:ln>
            <a:noFill/>
          </a:ln>
        </p:spPr>
        <p:txBody>
          <a:bodyPr anchorCtr="0" anchor="t" bIns="0" lIns="0" spcFirstLastPara="1" rIns="0" wrap="square" tIns="0">
            <a:noAutofit/>
          </a:bodyPr>
          <a:lstStyle/>
          <a:p>
            <a:pPr indent="-323850" lvl="0" marL="457200" rtl="0" algn="l">
              <a:lnSpc>
                <a:spcPct val="115000"/>
              </a:lnSpc>
              <a:spcBef>
                <a:spcPts val="0"/>
              </a:spcBef>
              <a:spcAft>
                <a:spcPts val="0"/>
              </a:spcAft>
              <a:buClr>
                <a:srgbClr val="29261B"/>
              </a:buClr>
              <a:buSzPts val="1500"/>
              <a:buFont typeface="Roboto"/>
              <a:buChar char="●"/>
            </a:pPr>
            <a:r>
              <a:rPr lang="en-AU" sz="1500">
                <a:solidFill>
                  <a:srgbClr val="29261B"/>
                </a:solidFill>
                <a:latin typeface="Roboto"/>
                <a:ea typeface="Roboto"/>
                <a:cs typeface="Roboto"/>
                <a:sym typeface="Roboto"/>
              </a:rPr>
              <a:t>Top contributing customer segments: </a:t>
            </a:r>
            <a:r>
              <a:rPr b="1" lang="en-AU" sz="1500">
                <a:solidFill>
                  <a:srgbClr val="29261B"/>
                </a:solidFill>
                <a:latin typeface="Roboto"/>
                <a:ea typeface="Roboto"/>
                <a:cs typeface="Roboto"/>
                <a:sym typeface="Roboto"/>
              </a:rPr>
              <a:t>Budget</a:t>
            </a:r>
            <a:r>
              <a:rPr lang="en-AU" sz="1500">
                <a:solidFill>
                  <a:srgbClr val="29261B"/>
                </a:solidFill>
                <a:latin typeface="Roboto"/>
                <a:ea typeface="Roboto"/>
                <a:cs typeface="Roboto"/>
                <a:sym typeface="Roboto"/>
              </a:rPr>
              <a:t> - Older Families, </a:t>
            </a:r>
            <a:r>
              <a:rPr b="1" lang="en-AU" sz="1500">
                <a:solidFill>
                  <a:srgbClr val="29261B"/>
                </a:solidFill>
                <a:latin typeface="Roboto"/>
                <a:ea typeface="Roboto"/>
                <a:cs typeface="Roboto"/>
                <a:sym typeface="Roboto"/>
              </a:rPr>
              <a:t>Mainstream</a:t>
            </a:r>
            <a:r>
              <a:rPr lang="en-AU" sz="1500">
                <a:solidFill>
                  <a:srgbClr val="29261B"/>
                </a:solidFill>
                <a:latin typeface="Roboto"/>
                <a:ea typeface="Roboto"/>
                <a:cs typeface="Roboto"/>
                <a:sym typeface="Roboto"/>
              </a:rPr>
              <a:t> - Young Singles/Couples, </a:t>
            </a:r>
            <a:r>
              <a:rPr b="1" lang="en-AU" sz="1500">
                <a:solidFill>
                  <a:srgbClr val="29261B"/>
                </a:solidFill>
                <a:latin typeface="Roboto"/>
                <a:ea typeface="Roboto"/>
                <a:cs typeface="Roboto"/>
                <a:sym typeface="Roboto"/>
              </a:rPr>
              <a:t>Mainstream</a:t>
            </a:r>
            <a:r>
              <a:rPr lang="en-AU" sz="1500">
                <a:solidFill>
                  <a:srgbClr val="29261B"/>
                </a:solidFill>
                <a:latin typeface="Roboto"/>
                <a:ea typeface="Roboto"/>
                <a:cs typeface="Roboto"/>
                <a:sym typeface="Roboto"/>
              </a:rPr>
              <a:t> - Retirees</a:t>
            </a:r>
            <a:endParaRPr sz="1500">
              <a:solidFill>
                <a:srgbClr val="29261B"/>
              </a:solidFill>
              <a:latin typeface="Roboto"/>
              <a:ea typeface="Roboto"/>
              <a:cs typeface="Roboto"/>
              <a:sym typeface="Roboto"/>
            </a:endParaRPr>
          </a:p>
          <a:p>
            <a:pPr indent="-323850" lvl="0" marL="457200" rtl="0" algn="l">
              <a:lnSpc>
                <a:spcPct val="115000"/>
              </a:lnSpc>
              <a:spcBef>
                <a:spcPts val="0"/>
              </a:spcBef>
              <a:spcAft>
                <a:spcPts val="0"/>
              </a:spcAft>
              <a:buClr>
                <a:srgbClr val="29261B"/>
              </a:buClr>
              <a:buSzPts val="1500"/>
              <a:buFont typeface="Roboto"/>
              <a:buChar char="●"/>
            </a:pPr>
            <a:r>
              <a:rPr b="1" lang="en-AU" sz="1500">
                <a:solidFill>
                  <a:srgbClr val="29261B"/>
                </a:solidFill>
                <a:latin typeface="Roboto"/>
                <a:ea typeface="Roboto"/>
                <a:cs typeface="Roboto"/>
                <a:sym typeface="Roboto"/>
              </a:rPr>
              <a:t>Mainstream, Midage</a:t>
            </a:r>
            <a:r>
              <a:rPr lang="en-AU" sz="1500">
                <a:solidFill>
                  <a:srgbClr val="29261B"/>
                </a:solidFill>
                <a:latin typeface="Roboto"/>
                <a:ea typeface="Roboto"/>
                <a:cs typeface="Roboto"/>
                <a:sym typeface="Roboto"/>
              </a:rPr>
              <a:t> and </a:t>
            </a:r>
            <a:r>
              <a:rPr b="1" lang="en-AU" sz="1500">
                <a:solidFill>
                  <a:srgbClr val="29261B"/>
                </a:solidFill>
                <a:latin typeface="Roboto"/>
                <a:ea typeface="Roboto"/>
                <a:cs typeface="Roboto"/>
                <a:sym typeface="Roboto"/>
              </a:rPr>
              <a:t>Young Singles/Couple</a:t>
            </a:r>
            <a:r>
              <a:rPr lang="en-AU" sz="1500">
                <a:solidFill>
                  <a:srgbClr val="29261B"/>
                </a:solidFill>
                <a:latin typeface="Roboto"/>
                <a:ea typeface="Roboto"/>
                <a:cs typeface="Roboto"/>
                <a:sym typeface="Roboto"/>
              </a:rPr>
              <a:t>s exhibited more impulse purchasing behavior, paying higher prices per unit</a:t>
            </a:r>
            <a:endParaRPr sz="1500">
              <a:solidFill>
                <a:srgbClr val="29261B"/>
              </a:solidFill>
              <a:latin typeface="Roboto"/>
              <a:ea typeface="Roboto"/>
              <a:cs typeface="Roboto"/>
              <a:sym typeface="Roboto"/>
            </a:endParaRPr>
          </a:p>
          <a:p>
            <a:pPr indent="-323850" lvl="0" marL="457200" rtl="0" algn="l">
              <a:lnSpc>
                <a:spcPct val="115000"/>
              </a:lnSpc>
              <a:spcBef>
                <a:spcPts val="0"/>
              </a:spcBef>
              <a:spcAft>
                <a:spcPts val="0"/>
              </a:spcAft>
              <a:buClr>
                <a:srgbClr val="29261B"/>
              </a:buClr>
              <a:buSzPts val="1500"/>
              <a:buFont typeface="Roboto"/>
              <a:buChar char="●"/>
            </a:pPr>
            <a:r>
              <a:rPr b="1" lang="en-AU" sz="1500">
                <a:solidFill>
                  <a:srgbClr val="29261B"/>
                </a:solidFill>
                <a:latin typeface="Roboto"/>
                <a:ea typeface="Roboto"/>
                <a:cs typeface="Roboto"/>
                <a:sym typeface="Roboto"/>
              </a:rPr>
              <a:t>Mainstream</a:t>
            </a:r>
            <a:r>
              <a:rPr lang="en-AU" sz="1500">
                <a:solidFill>
                  <a:srgbClr val="29261B"/>
                </a:solidFill>
                <a:latin typeface="Roboto"/>
                <a:ea typeface="Roboto"/>
                <a:cs typeface="Roboto"/>
                <a:sym typeface="Roboto"/>
              </a:rPr>
              <a:t> - </a:t>
            </a:r>
            <a:r>
              <a:rPr b="1" lang="en-AU" sz="1500">
                <a:solidFill>
                  <a:srgbClr val="29261B"/>
                </a:solidFill>
                <a:latin typeface="Roboto"/>
                <a:ea typeface="Roboto"/>
                <a:cs typeface="Roboto"/>
                <a:sym typeface="Roboto"/>
              </a:rPr>
              <a:t>Young Singles/Couples</a:t>
            </a:r>
            <a:r>
              <a:rPr lang="en-AU" sz="1500">
                <a:solidFill>
                  <a:srgbClr val="29261B"/>
                </a:solidFill>
                <a:latin typeface="Roboto"/>
                <a:ea typeface="Roboto"/>
                <a:cs typeface="Roboto"/>
                <a:sym typeface="Roboto"/>
              </a:rPr>
              <a:t> </a:t>
            </a:r>
            <a:r>
              <a:rPr b="1" lang="en-AU" sz="1500">
                <a:solidFill>
                  <a:srgbClr val="29261B"/>
                </a:solidFill>
                <a:latin typeface="Roboto"/>
                <a:ea typeface="Roboto"/>
                <a:cs typeface="Roboto"/>
                <a:sym typeface="Roboto"/>
              </a:rPr>
              <a:t>23%</a:t>
            </a:r>
            <a:r>
              <a:rPr lang="en-AU" sz="1500">
                <a:solidFill>
                  <a:srgbClr val="29261B"/>
                </a:solidFill>
                <a:latin typeface="Roboto"/>
                <a:ea typeface="Roboto"/>
                <a:cs typeface="Roboto"/>
                <a:sym typeface="Roboto"/>
              </a:rPr>
              <a:t> more likely to buy </a:t>
            </a:r>
            <a:r>
              <a:rPr b="1" lang="en-AU" sz="1500">
                <a:solidFill>
                  <a:srgbClr val="29261B"/>
                </a:solidFill>
                <a:latin typeface="Roboto"/>
                <a:ea typeface="Roboto"/>
                <a:cs typeface="Roboto"/>
                <a:sym typeface="Roboto"/>
              </a:rPr>
              <a:t>premium Tyrrells</a:t>
            </a:r>
            <a:r>
              <a:rPr lang="en-AU" sz="1500">
                <a:solidFill>
                  <a:srgbClr val="29261B"/>
                </a:solidFill>
                <a:latin typeface="Roboto"/>
                <a:ea typeface="Roboto"/>
                <a:cs typeface="Roboto"/>
                <a:sym typeface="Roboto"/>
              </a:rPr>
              <a:t> brand chips</a:t>
            </a:r>
            <a:endParaRPr sz="1500">
              <a:solidFill>
                <a:srgbClr val="29261B"/>
              </a:solidFill>
              <a:latin typeface="Roboto"/>
              <a:ea typeface="Roboto"/>
              <a:cs typeface="Roboto"/>
              <a:sym typeface="Roboto"/>
            </a:endParaRPr>
          </a:p>
          <a:p>
            <a:pPr indent="0" lvl="0" marL="0" marR="0" rtl="0" algn="l">
              <a:spcBef>
                <a:spcPts val="0"/>
              </a:spcBef>
              <a:spcAft>
                <a:spcPts val="0"/>
              </a:spcAft>
              <a:buNone/>
            </a:pPr>
            <a:r>
              <a:t/>
            </a:r>
            <a:endParaRPr sz="1200">
              <a:solidFill>
                <a:schemeClr val="dk1"/>
              </a:solidFill>
              <a:latin typeface="Roboto Light"/>
              <a:ea typeface="Roboto Light"/>
              <a:cs typeface="Roboto Light"/>
              <a:sym typeface="Roboto Light"/>
            </a:endParaRPr>
          </a:p>
        </p:txBody>
      </p:sp>
      <p:sp>
        <p:nvSpPr>
          <p:cNvPr id="91" name="Google Shape;91;p3"/>
          <p:cNvSpPr txBox="1"/>
          <p:nvPr/>
        </p:nvSpPr>
        <p:spPr>
          <a:xfrm>
            <a:off x="3958100" y="3766675"/>
            <a:ext cx="7857600" cy="23604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t/>
            </a:r>
            <a:endParaRPr sz="1500">
              <a:solidFill>
                <a:srgbClr val="29261B"/>
              </a:solidFill>
              <a:latin typeface="Roboto"/>
              <a:ea typeface="Roboto"/>
              <a:cs typeface="Roboto"/>
              <a:sym typeface="Roboto"/>
            </a:endParaRPr>
          </a:p>
          <a:p>
            <a:pPr indent="-323850" lvl="0" marL="457200" marR="0" rtl="0" algn="l">
              <a:lnSpc>
                <a:spcPct val="115000"/>
              </a:lnSpc>
              <a:spcBef>
                <a:spcPts val="0"/>
              </a:spcBef>
              <a:spcAft>
                <a:spcPts val="0"/>
              </a:spcAft>
              <a:buClr>
                <a:srgbClr val="29261B"/>
              </a:buClr>
              <a:buSzPts val="1500"/>
              <a:buFont typeface="Roboto"/>
              <a:buChar char="●"/>
            </a:pPr>
            <a:r>
              <a:rPr b="1" lang="en-AU" sz="1500">
                <a:solidFill>
                  <a:srgbClr val="29261B"/>
                </a:solidFill>
                <a:latin typeface="Roboto"/>
                <a:ea typeface="Roboto"/>
                <a:cs typeface="Roboto"/>
                <a:sym typeface="Roboto"/>
              </a:rPr>
              <a:t>For trial store 77</a:t>
            </a:r>
            <a:r>
              <a:rPr lang="en-AU" sz="1500">
                <a:solidFill>
                  <a:srgbClr val="29261B"/>
                </a:solidFill>
                <a:latin typeface="Roboto"/>
                <a:ea typeface="Roboto"/>
                <a:cs typeface="Roboto"/>
                <a:sym typeface="Roboto"/>
              </a:rPr>
              <a:t>, there was a statistically significant </a:t>
            </a:r>
            <a:r>
              <a:rPr b="1" lang="en-AU" sz="1500">
                <a:solidFill>
                  <a:srgbClr val="29261B"/>
                </a:solidFill>
                <a:latin typeface="Roboto"/>
                <a:ea typeface="Roboto"/>
                <a:cs typeface="Roboto"/>
                <a:sym typeface="Roboto"/>
              </a:rPr>
              <a:t>increase</a:t>
            </a:r>
            <a:r>
              <a:rPr lang="en-AU" sz="1500">
                <a:solidFill>
                  <a:srgbClr val="29261B"/>
                </a:solidFill>
                <a:latin typeface="Roboto"/>
                <a:ea typeface="Roboto"/>
                <a:cs typeface="Roboto"/>
                <a:sym typeface="Roboto"/>
              </a:rPr>
              <a:t> in sales during 2 of the 3 trial months compared to the control store.</a:t>
            </a:r>
            <a:endParaRPr sz="1500">
              <a:solidFill>
                <a:srgbClr val="29261B"/>
              </a:solidFill>
              <a:latin typeface="Roboto"/>
              <a:ea typeface="Roboto"/>
              <a:cs typeface="Roboto"/>
              <a:sym typeface="Roboto"/>
            </a:endParaRPr>
          </a:p>
          <a:p>
            <a:pPr indent="-323850" lvl="0" marL="457200" marR="0" rtl="0" algn="l">
              <a:lnSpc>
                <a:spcPct val="115000"/>
              </a:lnSpc>
              <a:spcBef>
                <a:spcPts val="0"/>
              </a:spcBef>
              <a:spcAft>
                <a:spcPts val="0"/>
              </a:spcAft>
              <a:buClr>
                <a:srgbClr val="29261B"/>
              </a:buClr>
              <a:buSzPts val="1500"/>
              <a:buFont typeface="Roboto"/>
              <a:buChar char="●"/>
            </a:pPr>
            <a:r>
              <a:rPr b="1" lang="en-AU" sz="1500">
                <a:solidFill>
                  <a:srgbClr val="29261B"/>
                </a:solidFill>
                <a:latin typeface="Roboto"/>
                <a:ea typeface="Roboto"/>
                <a:cs typeface="Roboto"/>
                <a:sym typeface="Roboto"/>
              </a:rPr>
              <a:t>For trial store 86</a:t>
            </a:r>
            <a:r>
              <a:rPr lang="en-AU" sz="1500">
                <a:solidFill>
                  <a:srgbClr val="29261B"/>
                </a:solidFill>
                <a:latin typeface="Roboto"/>
                <a:ea typeface="Roboto"/>
                <a:cs typeface="Roboto"/>
                <a:sym typeface="Roboto"/>
              </a:rPr>
              <a:t>, there was no statistically significant difference in sales compared to the control store during the trial period. However, the number of customers </a:t>
            </a:r>
            <a:r>
              <a:rPr b="1" lang="en-AU" sz="1500">
                <a:solidFill>
                  <a:srgbClr val="29261B"/>
                </a:solidFill>
                <a:latin typeface="Roboto"/>
                <a:ea typeface="Roboto"/>
                <a:cs typeface="Roboto"/>
                <a:sym typeface="Roboto"/>
              </a:rPr>
              <a:t>increased significantly</a:t>
            </a:r>
            <a:r>
              <a:rPr lang="en-AU" sz="1500">
                <a:solidFill>
                  <a:srgbClr val="29261B"/>
                </a:solidFill>
                <a:latin typeface="Roboto"/>
                <a:ea typeface="Roboto"/>
                <a:cs typeface="Roboto"/>
                <a:sym typeface="Roboto"/>
              </a:rPr>
              <a:t>.</a:t>
            </a:r>
            <a:endParaRPr sz="1500">
              <a:solidFill>
                <a:srgbClr val="29261B"/>
              </a:solidFill>
              <a:latin typeface="Roboto"/>
              <a:ea typeface="Roboto"/>
              <a:cs typeface="Roboto"/>
              <a:sym typeface="Roboto"/>
            </a:endParaRPr>
          </a:p>
          <a:p>
            <a:pPr indent="-323850" lvl="0" marL="457200" marR="0" rtl="0" algn="l">
              <a:lnSpc>
                <a:spcPct val="115000"/>
              </a:lnSpc>
              <a:spcBef>
                <a:spcPts val="0"/>
              </a:spcBef>
              <a:spcAft>
                <a:spcPts val="0"/>
              </a:spcAft>
              <a:buClr>
                <a:srgbClr val="29261B"/>
              </a:buClr>
              <a:buSzPts val="1500"/>
              <a:buFont typeface="Roboto"/>
              <a:buChar char="●"/>
            </a:pPr>
            <a:r>
              <a:rPr b="1" lang="en-AU" sz="1500">
                <a:solidFill>
                  <a:srgbClr val="29261B"/>
                </a:solidFill>
                <a:latin typeface="Roboto"/>
                <a:ea typeface="Roboto"/>
                <a:cs typeface="Roboto"/>
                <a:sym typeface="Roboto"/>
              </a:rPr>
              <a:t>For trial store 88</a:t>
            </a:r>
            <a:r>
              <a:rPr lang="en-AU" sz="1500">
                <a:solidFill>
                  <a:srgbClr val="29261B"/>
                </a:solidFill>
                <a:latin typeface="Roboto"/>
                <a:ea typeface="Roboto"/>
                <a:cs typeface="Roboto"/>
                <a:sym typeface="Roboto"/>
              </a:rPr>
              <a:t>, there was a statistically significant </a:t>
            </a:r>
            <a:r>
              <a:rPr b="1" lang="en-AU" sz="1500">
                <a:solidFill>
                  <a:srgbClr val="29261B"/>
                </a:solidFill>
                <a:latin typeface="Roboto"/>
                <a:ea typeface="Roboto"/>
                <a:cs typeface="Roboto"/>
                <a:sym typeface="Roboto"/>
              </a:rPr>
              <a:t>increase</a:t>
            </a:r>
            <a:r>
              <a:rPr lang="en-AU" sz="1500">
                <a:solidFill>
                  <a:srgbClr val="29261B"/>
                </a:solidFill>
                <a:latin typeface="Roboto"/>
                <a:ea typeface="Roboto"/>
                <a:cs typeface="Roboto"/>
                <a:sym typeface="Roboto"/>
              </a:rPr>
              <a:t> in both sales and number of customers during 2 of the 3 trial months compared to the control store.</a:t>
            </a:r>
            <a:endParaRPr sz="1500">
              <a:solidFill>
                <a:srgbClr val="29261B"/>
              </a:solidFill>
              <a:latin typeface="Roboto"/>
              <a:ea typeface="Roboto"/>
              <a:cs typeface="Roboto"/>
              <a:sym typeface="Roboto"/>
            </a:endParaRPr>
          </a:p>
          <a:p>
            <a:pPr indent="0" lvl="0" marL="0" marR="0" rtl="0" algn="l">
              <a:lnSpc>
                <a:spcPct val="115000"/>
              </a:lnSpc>
              <a:spcBef>
                <a:spcPts val="0"/>
              </a:spcBef>
              <a:spcAft>
                <a:spcPts val="0"/>
              </a:spcAft>
              <a:buNone/>
            </a:pPr>
            <a:r>
              <a:t/>
            </a:r>
            <a:endParaRPr sz="1500">
              <a:solidFill>
                <a:srgbClr val="29261B"/>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01</a:t>
            </a:r>
            <a:endParaRPr/>
          </a:p>
        </p:txBody>
      </p:sp>
      <p:sp>
        <p:nvSpPr>
          <p:cNvPr id="97" name="Google Shape;97;p4"/>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15000"/>
              </a:lnSpc>
              <a:spcBef>
                <a:spcPts val="1200"/>
              </a:spcBef>
              <a:spcAft>
                <a:spcPts val="1200"/>
              </a:spcAft>
              <a:buNone/>
            </a:pPr>
            <a:r>
              <a:rPr b="1" lang="en-AU" sz="3100">
                <a:solidFill>
                  <a:schemeClr val="dk1"/>
                </a:solidFill>
                <a:highlight>
                  <a:srgbClr val="FFFFFF"/>
                </a:highlight>
                <a:latin typeface="Roboto"/>
                <a:ea typeface="Roboto"/>
                <a:cs typeface="Roboto"/>
                <a:sym typeface="Roboto"/>
              </a:rPr>
              <a:t>Chips Category Review</a:t>
            </a:r>
            <a:endParaRPr b="1" sz="41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Overview: your key callout for the category should be included here</a:t>
            </a:r>
            <a:endParaRPr/>
          </a:p>
        </p:txBody>
      </p:sp>
      <p:pic>
        <p:nvPicPr>
          <p:cNvPr id="103" name="Google Shape;103;p5"/>
          <p:cNvPicPr preferRelativeResize="0"/>
          <p:nvPr/>
        </p:nvPicPr>
        <p:blipFill rotWithShape="1">
          <a:blip r:embed="rId3">
            <a:alphaModFix/>
          </a:blip>
          <a:srcRect b="0" l="0" r="0" t="0"/>
          <a:stretch/>
        </p:blipFill>
        <p:spPr>
          <a:xfrm>
            <a:off x="12316275" y="0"/>
            <a:ext cx="1993565" cy="1639966"/>
          </a:xfrm>
          <a:prstGeom prst="rect">
            <a:avLst/>
          </a:prstGeom>
          <a:noFill/>
          <a:ln>
            <a:noFill/>
          </a:ln>
        </p:spPr>
      </p:pic>
      <p:sp>
        <p:nvSpPr>
          <p:cNvPr id="104" name="Google Shape;104;p5"/>
          <p:cNvSpPr txBox="1"/>
          <p:nvPr/>
        </p:nvSpPr>
        <p:spPr>
          <a:xfrm>
            <a:off x="1242475" y="1304925"/>
            <a:ext cx="10488000" cy="45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AU" sz="1700">
                <a:solidFill>
                  <a:srgbClr val="29261B"/>
                </a:solidFill>
                <a:latin typeface="Roboto"/>
                <a:ea typeface="Roboto"/>
                <a:cs typeface="Roboto"/>
                <a:sym typeface="Roboto"/>
              </a:rPr>
              <a:t>Key Callouts:</a:t>
            </a:r>
            <a:endParaRPr b="1" sz="1700">
              <a:solidFill>
                <a:srgbClr val="29261B"/>
              </a:solidFill>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29261B"/>
              </a:solidFill>
              <a:latin typeface="Roboto"/>
              <a:ea typeface="Roboto"/>
              <a:cs typeface="Roboto"/>
              <a:sym typeface="Roboto"/>
            </a:endParaRPr>
          </a:p>
          <a:p>
            <a:pPr indent="-336550" lvl="0" marL="457200" rtl="0" algn="l">
              <a:lnSpc>
                <a:spcPct val="115000"/>
              </a:lnSpc>
              <a:spcBef>
                <a:spcPts val="0"/>
              </a:spcBef>
              <a:spcAft>
                <a:spcPts val="0"/>
              </a:spcAft>
              <a:buClr>
                <a:srgbClr val="29261B"/>
              </a:buClr>
              <a:buSzPts val="1700"/>
              <a:buFont typeface="Roboto"/>
              <a:buChar char="●"/>
            </a:pPr>
            <a:r>
              <a:rPr lang="en-AU" sz="1700">
                <a:solidFill>
                  <a:srgbClr val="29261B"/>
                </a:solidFill>
                <a:latin typeface="Roboto"/>
                <a:ea typeface="Roboto"/>
                <a:cs typeface="Roboto"/>
                <a:sym typeface="Roboto"/>
              </a:rPr>
              <a:t>Optimize product assortment and placement to drive impulse purchases from valuable </a:t>
            </a:r>
            <a:r>
              <a:rPr b="1" lang="en-AU" sz="1700">
                <a:solidFill>
                  <a:srgbClr val="29261B"/>
                </a:solidFill>
                <a:latin typeface="Roboto"/>
                <a:ea typeface="Roboto"/>
                <a:cs typeface="Roboto"/>
                <a:sym typeface="Roboto"/>
              </a:rPr>
              <a:t>Mainstream - Young Singles/Couples</a:t>
            </a:r>
            <a:r>
              <a:rPr lang="en-AU" sz="1700">
                <a:solidFill>
                  <a:srgbClr val="29261B"/>
                </a:solidFill>
                <a:latin typeface="Roboto"/>
                <a:ea typeface="Roboto"/>
                <a:cs typeface="Roboto"/>
                <a:sym typeface="Roboto"/>
              </a:rPr>
              <a:t> segment</a:t>
            </a:r>
            <a:endParaRPr sz="17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700">
              <a:solidFill>
                <a:srgbClr val="29261B"/>
              </a:solidFill>
              <a:latin typeface="Roboto"/>
              <a:ea typeface="Roboto"/>
              <a:cs typeface="Roboto"/>
              <a:sym typeface="Roboto"/>
            </a:endParaRPr>
          </a:p>
          <a:p>
            <a:pPr indent="-336550" lvl="0" marL="457200" rtl="0" algn="l">
              <a:lnSpc>
                <a:spcPct val="115000"/>
              </a:lnSpc>
              <a:spcBef>
                <a:spcPts val="0"/>
              </a:spcBef>
              <a:spcAft>
                <a:spcPts val="0"/>
              </a:spcAft>
              <a:buClr>
                <a:srgbClr val="29261B"/>
              </a:buClr>
              <a:buSzPts val="1700"/>
              <a:buFont typeface="Roboto"/>
              <a:buChar char="●"/>
            </a:pPr>
            <a:r>
              <a:rPr b="1" lang="en-AU" sz="1700">
                <a:solidFill>
                  <a:srgbClr val="29261B"/>
                </a:solidFill>
                <a:latin typeface="Roboto"/>
                <a:ea typeface="Roboto"/>
                <a:cs typeface="Roboto"/>
                <a:sym typeface="Roboto"/>
              </a:rPr>
              <a:t>Increase</a:t>
            </a:r>
            <a:r>
              <a:rPr lang="en-AU" sz="1700">
                <a:solidFill>
                  <a:srgbClr val="29261B"/>
                </a:solidFill>
                <a:latin typeface="Roboto"/>
                <a:ea typeface="Roboto"/>
                <a:cs typeface="Roboto"/>
                <a:sym typeface="Roboto"/>
              </a:rPr>
              <a:t> visibility and off-locate </a:t>
            </a:r>
            <a:r>
              <a:rPr b="1" lang="en-AU" sz="1700">
                <a:solidFill>
                  <a:srgbClr val="29261B"/>
                </a:solidFill>
                <a:latin typeface="Roboto"/>
                <a:ea typeface="Roboto"/>
                <a:cs typeface="Roboto"/>
                <a:sym typeface="Roboto"/>
              </a:rPr>
              <a:t>Tyrrells chips</a:t>
            </a:r>
            <a:r>
              <a:rPr lang="en-AU" sz="1700">
                <a:solidFill>
                  <a:srgbClr val="29261B"/>
                </a:solidFill>
                <a:latin typeface="Roboto"/>
                <a:ea typeface="Roboto"/>
                <a:cs typeface="Roboto"/>
                <a:sym typeface="Roboto"/>
              </a:rPr>
              <a:t> and smaller pack sizes near areas they frequent</a:t>
            </a:r>
            <a:endParaRPr sz="17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700">
              <a:solidFill>
                <a:srgbClr val="29261B"/>
              </a:solidFill>
              <a:latin typeface="Roboto"/>
              <a:ea typeface="Roboto"/>
              <a:cs typeface="Roboto"/>
              <a:sym typeface="Roboto"/>
            </a:endParaRPr>
          </a:p>
          <a:p>
            <a:pPr indent="-336550" lvl="0" marL="457200" rtl="0" algn="l">
              <a:lnSpc>
                <a:spcPct val="115000"/>
              </a:lnSpc>
              <a:spcBef>
                <a:spcPts val="0"/>
              </a:spcBef>
              <a:spcAft>
                <a:spcPts val="0"/>
              </a:spcAft>
              <a:buClr>
                <a:srgbClr val="29261B"/>
              </a:buClr>
              <a:buSzPts val="1700"/>
              <a:buFont typeface="Roboto"/>
              <a:buChar char="●"/>
            </a:pPr>
            <a:r>
              <a:rPr lang="en-AU" sz="1700">
                <a:solidFill>
                  <a:srgbClr val="29261B"/>
                </a:solidFill>
                <a:latin typeface="Roboto"/>
                <a:ea typeface="Roboto"/>
                <a:cs typeface="Roboto"/>
                <a:sym typeface="Roboto"/>
              </a:rPr>
              <a:t>Target and retain </a:t>
            </a:r>
            <a:r>
              <a:rPr b="1" lang="en-AU" sz="1700">
                <a:solidFill>
                  <a:srgbClr val="29261B"/>
                </a:solidFill>
                <a:latin typeface="Roboto"/>
                <a:ea typeface="Roboto"/>
                <a:cs typeface="Roboto"/>
                <a:sym typeface="Roboto"/>
              </a:rPr>
              <a:t>top contributing customer</a:t>
            </a:r>
            <a:r>
              <a:rPr lang="en-AU" sz="1700">
                <a:solidFill>
                  <a:srgbClr val="29261B"/>
                </a:solidFill>
                <a:latin typeface="Roboto"/>
                <a:ea typeface="Roboto"/>
                <a:cs typeface="Roboto"/>
                <a:sym typeface="Roboto"/>
              </a:rPr>
              <a:t> segments with </a:t>
            </a:r>
            <a:r>
              <a:rPr b="1" lang="en-AU" sz="1700">
                <a:solidFill>
                  <a:srgbClr val="29261B"/>
                </a:solidFill>
                <a:latin typeface="Roboto"/>
                <a:ea typeface="Roboto"/>
                <a:cs typeface="Roboto"/>
                <a:sym typeface="Roboto"/>
              </a:rPr>
              <a:t>tailored marketing and promotions</a:t>
            </a:r>
            <a:endParaRPr b="1" sz="1700">
              <a:solidFill>
                <a:srgbClr val="29261B"/>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29261B"/>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29261B"/>
              </a:solidFill>
              <a:latin typeface="Roboto"/>
              <a:ea typeface="Roboto"/>
              <a:cs typeface="Roboto"/>
              <a:sym typeface="Roboto"/>
            </a:endParaRPr>
          </a:p>
          <a:p>
            <a:pPr indent="0" lvl="0" marL="0" rtl="0" algn="l">
              <a:lnSpc>
                <a:spcPct val="115000"/>
              </a:lnSpc>
              <a:spcBef>
                <a:spcPts val="0"/>
              </a:spcBef>
              <a:spcAft>
                <a:spcPts val="0"/>
              </a:spcAft>
              <a:buNone/>
            </a:pPr>
            <a:r>
              <a:rPr lang="en-AU" sz="1700">
                <a:solidFill>
                  <a:srgbClr val="29261B"/>
                </a:solidFill>
                <a:latin typeface="Roboto"/>
                <a:ea typeface="Roboto"/>
                <a:cs typeface="Roboto"/>
                <a:sym typeface="Roboto"/>
              </a:rPr>
              <a:t>In </a:t>
            </a:r>
            <a:r>
              <a:rPr b="1" lang="en-AU" sz="1700">
                <a:solidFill>
                  <a:srgbClr val="29261B"/>
                </a:solidFill>
                <a:latin typeface="Roboto"/>
                <a:ea typeface="Roboto"/>
                <a:cs typeface="Roboto"/>
                <a:sym typeface="Roboto"/>
              </a:rPr>
              <a:t>summary</a:t>
            </a:r>
            <a:r>
              <a:rPr lang="en-AU" sz="1700">
                <a:solidFill>
                  <a:srgbClr val="29261B"/>
                </a:solidFill>
                <a:latin typeface="Roboto"/>
                <a:ea typeface="Roboto"/>
                <a:cs typeface="Roboto"/>
                <a:sym typeface="Roboto"/>
              </a:rPr>
              <a:t>, adjusting assortment and strategic product placement, especially of premium and impulse options like Tyrrells and small packs, can capitalize on the high-value Mainstream Young Singles/Couples segment. Combined with targeted promotions for the top segments, this can unlock further chip category growth.</a:t>
            </a:r>
            <a:endParaRPr sz="1700">
              <a:solidFill>
                <a:srgbClr val="29261B"/>
              </a:solidFill>
              <a:latin typeface="Roboto"/>
              <a:ea typeface="Roboto"/>
              <a:cs typeface="Roboto"/>
              <a:sym typeface="Roboto"/>
            </a:endParaRPr>
          </a:p>
          <a:p>
            <a:pPr indent="0" lvl="0" marL="0" rtl="0" algn="l">
              <a:spcBef>
                <a:spcPts val="0"/>
              </a:spcBef>
              <a:spcAft>
                <a:spcPts val="0"/>
              </a:spcAft>
              <a:buNone/>
            </a:pPr>
            <a:r>
              <a:t/>
            </a:r>
            <a:endParaRPr sz="13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This slide will be commentary on affluence and its effect on consumer buying for the category of chips</a:t>
            </a:r>
            <a:endParaRPr/>
          </a:p>
        </p:txBody>
      </p:sp>
      <p:pic>
        <p:nvPicPr>
          <p:cNvPr id="110" name="Google Shape;110;p6"/>
          <p:cNvPicPr preferRelativeResize="0"/>
          <p:nvPr/>
        </p:nvPicPr>
        <p:blipFill rotWithShape="1">
          <a:blip r:embed="rId3">
            <a:alphaModFix/>
          </a:blip>
          <a:srcRect b="0" l="0" r="0" t="0"/>
          <a:stretch/>
        </p:blipFill>
        <p:spPr>
          <a:xfrm>
            <a:off x="12327032" y="0"/>
            <a:ext cx="1993565" cy="1457070"/>
          </a:xfrm>
          <a:prstGeom prst="rect">
            <a:avLst/>
          </a:prstGeom>
          <a:noFill/>
          <a:ln>
            <a:noFill/>
          </a:ln>
        </p:spPr>
      </p:pic>
      <p:sp>
        <p:nvSpPr>
          <p:cNvPr id="111" name="Google Shape;111;p6"/>
          <p:cNvSpPr txBox="1"/>
          <p:nvPr/>
        </p:nvSpPr>
        <p:spPr>
          <a:xfrm>
            <a:off x="1181575" y="1437375"/>
            <a:ext cx="10548900" cy="458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9261B"/>
              </a:buClr>
              <a:buSzPts val="1800"/>
              <a:buFont typeface="Roboto"/>
              <a:buChar char="●"/>
            </a:pPr>
            <a:r>
              <a:rPr lang="en-AU" sz="1800">
                <a:solidFill>
                  <a:srgbClr val="29261B"/>
                </a:solidFill>
                <a:latin typeface="Roboto"/>
                <a:ea typeface="Roboto"/>
                <a:cs typeface="Roboto"/>
                <a:sym typeface="Roboto"/>
              </a:rPr>
              <a:t>Affluent mainstream customers (Midage/Young Singles/Couples) paid higher avg. price per unit =&gt; willing to buy premium/indulgent varieties</a:t>
            </a:r>
            <a:endParaRPr sz="18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29261B"/>
              </a:solidFill>
              <a:latin typeface="Roboto"/>
              <a:ea typeface="Roboto"/>
              <a:cs typeface="Roboto"/>
              <a:sym typeface="Roboto"/>
            </a:endParaRPr>
          </a:p>
          <a:p>
            <a:pPr indent="-342900" lvl="0" marL="457200" rtl="0" algn="l">
              <a:lnSpc>
                <a:spcPct val="115000"/>
              </a:lnSpc>
              <a:spcBef>
                <a:spcPts val="0"/>
              </a:spcBef>
              <a:spcAft>
                <a:spcPts val="0"/>
              </a:spcAft>
              <a:buClr>
                <a:srgbClr val="29261B"/>
              </a:buClr>
              <a:buSzPts val="1800"/>
              <a:buFont typeface="Roboto"/>
              <a:buChar char="●"/>
            </a:pPr>
            <a:r>
              <a:rPr lang="en-AU" sz="1800">
                <a:solidFill>
                  <a:srgbClr val="29261B"/>
                </a:solidFill>
                <a:latin typeface="Roboto"/>
                <a:ea typeface="Roboto"/>
                <a:cs typeface="Roboto"/>
                <a:sym typeface="Roboto"/>
              </a:rPr>
              <a:t>Mainstream Young Singles/Couples 23% higher affinity for premium Tyrrells brand</a:t>
            </a:r>
            <a:endParaRPr sz="18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29261B"/>
              </a:solidFill>
              <a:latin typeface="Roboto"/>
              <a:ea typeface="Roboto"/>
              <a:cs typeface="Roboto"/>
              <a:sym typeface="Roboto"/>
            </a:endParaRPr>
          </a:p>
          <a:p>
            <a:pPr indent="-342900" lvl="0" marL="457200" rtl="0" algn="l">
              <a:lnSpc>
                <a:spcPct val="115000"/>
              </a:lnSpc>
              <a:spcBef>
                <a:spcPts val="0"/>
              </a:spcBef>
              <a:spcAft>
                <a:spcPts val="0"/>
              </a:spcAft>
              <a:buClr>
                <a:srgbClr val="29261B"/>
              </a:buClr>
              <a:buSzPts val="1800"/>
              <a:buFont typeface="Roboto"/>
              <a:buChar char="●"/>
            </a:pPr>
            <a:r>
              <a:rPr lang="en-AU" sz="1800">
                <a:solidFill>
                  <a:srgbClr val="29261B"/>
                </a:solidFill>
                <a:latin typeface="Roboto"/>
                <a:ea typeface="Roboto"/>
                <a:cs typeface="Roboto"/>
                <a:sym typeface="Roboto"/>
              </a:rPr>
              <a:t>Higher disposable income enables impulse purchases of premium/gourmet chips</a:t>
            </a:r>
            <a:endParaRPr sz="18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29261B"/>
              </a:solidFill>
              <a:latin typeface="Roboto"/>
              <a:ea typeface="Roboto"/>
              <a:cs typeface="Roboto"/>
              <a:sym typeface="Roboto"/>
            </a:endParaRPr>
          </a:p>
          <a:p>
            <a:pPr indent="-342900" lvl="0" marL="457200" rtl="0" algn="l">
              <a:lnSpc>
                <a:spcPct val="115000"/>
              </a:lnSpc>
              <a:spcBef>
                <a:spcPts val="0"/>
              </a:spcBef>
              <a:spcAft>
                <a:spcPts val="0"/>
              </a:spcAft>
              <a:buClr>
                <a:srgbClr val="29261B"/>
              </a:buClr>
              <a:buSzPts val="1800"/>
              <a:buFont typeface="Roboto"/>
              <a:buChar char="●"/>
            </a:pPr>
            <a:r>
              <a:rPr lang="en-AU" sz="1800">
                <a:solidFill>
                  <a:srgbClr val="29261B"/>
                </a:solidFill>
                <a:latin typeface="Roboto"/>
                <a:ea typeface="Roboto"/>
                <a:cs typeface="Roboto"/>
                <a:sym typeface="Roboto"/>
              </a:rPr>
              <a:t>Budget segments (e.g. Older Families) prioritized more economical options over premium</a:t>
            </a:r>
            <a:endParaRPr sz="18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29261B"/>
              </a:solidFill>
              <a:latin typeface="Roboto"/>
              <a:ea typeface="Roboto"/>
              <a:cs typeface="Roboto"/>
              <a:sym typeface="Roboto"/>
            </a:endParaRPr>
          </a:p>
          <a:p>
            <a:pPr indent="-342900" lvl="0" marL="457200" rtl="0" algn="l">
              <a:lnSpc>
                <a:spcPct val="115000"/>
              </a:lnSpc>
              <a:spcBef>
                <a:spcPts val="0"/>
              </a:spcBef>
              <a:spcAft>
                <a:spcPts val="0"/>
              </a:spcAft>
              <a:buClr>
                <a:srgbClr val="29261B"/>
              </a:buClr>
              <a:buSzPts val="1800"/>
              <a:buFont typeface="Roboto"/>
              <a:buChar char="●"/>
            </a:pPr>
            <a:r>
              <a:rPr lang="en-AU" sz="1800">
                <a:solidFill>
                  <a:srgbClr val="29261B"/>
                </a:solidFill>
                <a:latin typeface="Roboto"/>
                <a:ea typeface="Roboto"/>
                <a:cs typeface="Roboto"/>
                <a:sym typeface="Roboto"/>
              </a:rPr>
              <a:t>Premium customers did not exhibit same impulse premium chip purchases</a:t>
            </a:r>
            <a:endParaRPr sz="18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29261B"/>
              </a:solidFill>
              <a:latin typeface="Roboto"/>
              <a:ea typeface="Roboto"/>
              <a:cs typeface="Roboto"/>
              <a:sym typeface="Roboto"/>
            </a:endParaRPr>
          </a:p>
          <a:p>
            <a:pPr indent="-342900" lvl="0" marL="457200" rtl="0" algn="l">
              <a:lnSpc>
                <a:spcPct val="115000"/>
              </a:lnSpc>
              <a:spcBef>
                <a:spcPts val="0"/>
              </a:spcBef>
              <a:spcAft>
                <a:spcPts val="0"/>
              </a:spcAft>
              <a:buClr>
                <a:srgbClr val="29261B"/>
              </a:buClr>
              <a:buSzPts val="1800"/>
              <a:buFont typeface="Roboto"/>
              <a:buChar char="●"/>
            </a:pPr>
            <a:r>
              <a:rPr lang="en-AU" sz="1800">
                <a:solidFill>
                  <a:srgbClr val="29261B"/>
                </a:solidFill>
                <a:latin typeface="Roboto"/>
                <a:ea typeface="Roboto"/>
                <a:cs typeface="Roboto"/>
                <a:sym typeface="Roboto"/>
              </a:rPr>
              <a:t>Greater affluence drove discretionary indulgences in mainstream middle-class</a:t>
            </a:r>
            <a:endParaRPr sz="1800">
              <a:solidFill>
                <a:srgbClr val="29261B"/>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29261B"/>
              </a:solidFill>
              <a:latin typeface="Roboto"/>
              <a:ea typeface="Roboto"/>
              <a:cs typeface="Roboto"/>
              <a:sym typeface="Roboto"/>
            </a:endParaRPr>
          </a:p>
          <a:p>
            <a:pPr indent="-342900" lvl="0" marL="457200" rtl="0" algn="l">
              <a:lnSpc>
                <a:spcPct val="115000"/>
              </a:lnSpc>
              <a:spcBef>
                <a:spcPts val="0"/>
              </a:spcBef>
              <a:spcAft>
                <a:spcPts val="0"/>
              </a:spcAft>
              <a:buClr>
                <a:srgbClr val="29261B"/>
              </a:buClr>
              <a:buSzPts val="1800"/>
              <a:buFont typeface="Roboto"/>
              <a:buChar char="●"/>
            </a:pPr>
            <a:r>
              <a:rPr lang="en-AU" sz="1800">
                <a:solidFill>
                  <a:srgbClr val="29261B"/>
                </a:solidFill>
                <a:latin typeface="Roboto"/>
                <a:ea typeface="Roboto"/>
                <a:cs typeface="Roboto"/>
                <a:sym typeface="Roboto"/>
              </a:rPr>
              <a:t>Opportunity to tailor strategies for these higher-value affluent mainstream segments</a:t>
            </a:r>
            <a:endParaRPr sz="1800">
              <a:solidFill>
                <a:srgbClr val="29261B"/>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7"/>
          <p:cNvGrpSpPr/>
          <p:nvPr/>
        </p:nvGrpSpPr>
        <p:grpSpPr>
          <a:xfrm>
            <a:off x="12294760" y="-281940"/>
            <a:ext cx="1536700" cy="601980"/>
            <a:chOff x="12294760" y="-281940"/>
            <a:chExt cx="1536700" cy="601980"/>
          </a:xfrm>
        </p:grpSpPr>
        <p:grpSp>
          <p:nvGrpSpPr>
            <p:cNvPr id="117" name="Google Shape;117;p7"/>
            <p:cNvGrpSpPr/>
            <p:nvPr/>
          </p:nvGrpSpPr>
          <p:grpSpPr>
            <a:xfrm>
              <a:off x="12294760" y="0"/>
              <a:ext cx="356123" cy="320040"/>
              <a:chOff x="2932" y="1344"/>
              <a:chExt cx="1816" cy="1632"/>
            </a:xfrm>
          </p:grpSpPr>
          <p:sp>
            <p:nvSpPr>
              <p:cNvPr id="118" name="Google Shape;118;p7"/>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sp>
            <p:nvSpPr>
              <p:cNvPr id="119" name="Google Shape;119;p7"/>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grpSp>
        <p:sp>
          <p:nvSpPr>
            <p:cNvPr id="120" name="Google Shape;120;p7"/>
            <p:cNvSpPr txBox="1"/>
            <p:nvPr/>
          </p:nvSpPr>
          <p:spPr>
            <a:xfrm>
              <a:off x="12294760" y="-281940"/>
              <a:ext cx="1536700" cy="31807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200">
                  <a:solidFill>
                    <a:srgbClr val="EF6347"/>
                  </a:solidFill>
                  <a:latin typeface="Roboto Light"/>
                  <a:ea typeface="Roboto Light"/>
                  <a:cs typeface="Roboto Light"/>
                  <a:sym typeface="Roboto Light"/>
                </a:rPr>
                <a:t>Editable (delete this)</a:t>
              </a:r>
              <a:endParaRPr/>
            </a:p>
          </p:txBody>
        </p:sp>
      </p:grpSp>
      <p:pic>
        <p:nvPicPr>
          <p:cNvPr id="121" name="Google Shape;121;p7"/>
          <p:cNvPicPr preferRelativeResize="0"/>
          <p:nvPr/>
        </p:nvPicPr>
        <p:blipFill rotWithShape="1">
          <a:blip r:embed="rId3">
            <a:alphaModFix/>
          </a:blip>
          <a:srcRect b="0" l="0" r="0" t="0"/>
          <a:stretch/>
        </p:blipFill>
        <p:spPr>
          <a:xfrm>
            <a:off x="12294760" y="0"/>
            <a:ext cx="1993565" cy="1639966"/>
          </a:xfrm>
          <a:prstGeom prst="rect">
            <a:avLst/>
          </a:prstGeom>
          <a:noFill/>
          <a:ln>
            <a:noFill/>
          </a:ln>
        </p:spPr>
      </p:pic>
      <p:pic>
        <p:nvPicPr>
          <p:cNvPr id="122" name="Google Shape;122;p7"/>
          <p:cNvPicPr preferRelativeResize="0"/>
          <p:nvPr/>
        </p:nvPicPr>
        <p:blipFill>
          <a:blip r:embed="rId4">
            <a:alphaModFix/>
          </a:blip>
          <a:stretch>
            <a:fillRect/>
          </a:stretch>
        </p:blipFill>
        <p:spPr>
          <a:xfrm>
            <a:off x="775075" y="49375"/>
            <a:ext cx="8202450" cy="3263900"/>
          </a:xfrm>
          <a:prstGeom prst="rect">
            <a:avLst/>
          </a:prstGeom>
          <a:noFill/>
          <a:ln>
            <a:noFill/>
          </a:ln>
        </p:spPr>
      </p:pic>
      <p:pic>
        <p:nvPicPr>
          <p:cNvPr id="123" name="Google Shape;123;p7"/>
          <p:cNvPicPr preferRelativeResize="0"/>
          <p:nvPr/>
        </p:nvPicPr>
        <p:blipFill>
          <a:blip r:embed="rId5">
            <a:alphaModFix/>
          </a:blip>
          <a:stretch>
            <a:fillRect/>
          </a:stretch>
        </p:blipFill>
        <p:spPr>
          <a:xfrm>
            <a:off x="3910150" y="3106200"/>
            <a:ext cx="8088300" cy="3435100"/>
          </a:xfrm>
          <a:prstGeom prst="rect">
            <a:avLst/>
          </a:prstGeom>
          <a:noFill/>
          <a:ln>
            <a:noFill/>
          </a:ln>
        </p:spPr>
      </p:pic>
      <p:sp>
        <p:nvSpPr>
          <p:cNvPr id="124" name="Google Shape;124;p7"/>
          <p:cNvSpPr txBox="1"/>
          <p:nvPr/>
        </p:nvSpPr>
        <p:spPr>
          <a:xfrm>
            <a:off x="9416050" y="377625"/>
            <a:ext cx="2582400" cy="23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AU" sz="1200">
                <a:latin typeface="Roboto Medium"/>
                <a:ea typeface="Roboto Medium"/>
                <a:cs typeface="Roboto Medium"/>
                <a:sym typeface="Roboto Medium"/>
              </a:rPr>
              <a:t>Sales are coming mainly from Budget - older families, </a:t>
            </a:r>
            <a:endParaRPr sz="12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AU" sz="1200">
                <a:latin typeface="Roboto Medium"/>
                <a:ea typeface="Roboto Medium"/>
                <a:cs typeface="Roboto Medium"/>
                <a:sym typeface="Roboto Medium"/>
              </a:rPr>
              <a:t>Mainstream - young singles/couples, </a:t>
            </a:r>
            <a:endParaRPr sz="12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AU" sz="1200">
                <a:latin typeface="Roboto Medium"/>
                <a:ea typeface="Roboto Medium"/>
                <a:cs typeface="Roboto Medium"/>
                <a:sym typeface="Roboto Medium"/>
              </a:rPr>
              <a:t>and Mainstream - retirees</a:t>
            </a:r>
            <a:endParaRPr sz="1200">
              <a:latin typeface="Roboto Medium"/>
              <a:ea typeface="Roboto Medium"/>
              <a:cs typeface="Roboto Medium"/>
              <a:sym typeface="Roboto Medium"/>
            </a:endParaRPr>
          </a:p>
          <a:p>
            <a:pPr indent="0" lvl="0" marL="0" rtl="0" algn="l">
              <a:spcBef>
                <a:spcPts val="1200"/>
              </a:spcBef>
              <a:spcAft>
                <a:spcPts val="0"/>
              </a:spcAft>
              <a:buNone/>
            </a:pPr>
            <a:r>
              <a:t/>
            </a:r>
            <a:endParaRPr/>
          </a:p>
        </p:txBody>
      </p:sp>
      <p:sp>
        <p:nvSpPr>
          <p:cNvPr id="125" name="Google Shape;125;p7"/>
          <p:cNvSpPr txBox="1"/>
          <p:nvPr/>
        </p:nvSpPr>
        <p:spPr>
          <a:xfrm>
            <a:off x="1145025" y="3581275"/>
            <a:ext cx="2704200" cy="225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AU" sz="1200">
                <a:latin typeface="Roboto Medium"/>
                <a:ea typeface="Roboto Medium"/>
                <a:cs typeface="Roboto Medium"/>
                <a:sym typeface="Roboto Medium"/>
              </a:rPr>
              <a:t>There are more Mainstream - young singles/couples and Mainstream - retirees who buy chips. </a:t>
            </a:r>
            <a:endParaRPr sz="12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AU" sz="1200">
                <a:latin typeface="Roboto Medium"/>
                <a:ea typeface="Roboto Medium"/>
                <a:cs typeface="Roboto Medium"/>
                <a:sym typeface="Roboto Medium"/>
              </a:rPr>
              <a:t>This contributes to there being more sales to these customer segments but this is not a major driver for the Budget - Older families segment.</a:t>
            </a:r>
            <a:endParaRPr sz="1200">
              <a:latin typeface="Roboto Medium"/>
              <a:ea typeface="Roboto Medium"/>
              <a:cs typeface="Roboto Medium"/>
              <a:sym typeface="Roboto Medium"/>
            </a:endParaRPr>
          </a:p>
          <a:p>
            <a:pPr indent="0" lvl="0" marL="0" rtl="0" algn="l">
              <a:spcBef>
                <a:spcPts val="120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g2c44c824b5d_0_14"/>
          <p:cNvGrpSpPr/>
          <p:nvPr/>
        </p:nvGrpSpPr>
        <p:grpSpPr>
          <a:xfrm>
            <a:off x="12294760" y="-281940"/>
            <a:ext cx="1536600" cy="601980"/>
            <a:chOff x="12294760" y="-281940"/>
            <a:chExt cx="1536600" cy="601980"/>
          </a:xfrm>
        </p:grpSpPr>
        <p:grpSp>
          <p:nvGrpSpPr>
            <p:cNvPr id="131" name="Google Shape;131;g2c44c824b5d_0_14"/>
            <p:cNvGrpSpPr/>
            <p:nvPr/>
          </p:nvGrpSpPr>
          <p:grpSpPr>
            <a:xfrm>
              <a:off x="12294760" y="0"/>
              <a:ext cx="356123" cy="320040"/>
              <a:chOff x="2932" y="1344"/>
              <a:chExt cx="1816" cy="1632"/>
            </a:xfrm>
          </p:grpSpPr>
          <p:sp>
            <p:nvSpPr>
              <p:cNvPr id="132" name="Google Shape;132;g2c44c824b5d_0_14"/>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sp>
            <p:nvSpPr>
              <p:cNvPr id="133" name="Google Shape;133;g2c44c824b5d_0_14"/>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grpSp>
        <p:sp>
          <p:nvSpPr>
            <p:cNvPr id="134" name="Google Shape;134;g2c44c824b5d_0_14"/>
            <p:cNvSpPr txBox="1"/>
            <p:nvPr/>
          </p:nvSpPr>
          <p:spPr>
            <a:xfrm>
              <a:off x="12294760" y="-281940"/>
              <a:ext cx="1536600" cy="318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200">
                  <a:solidFill>
                    <a:srgbClr val="EF6347"/>
                  </a:solidFill>
                  <a:latin typeface="Roboto Light"/>
                  <a:ea typeface="Roboto Light"/>
                  <a:cs typeface="Roboto Light"/>
                  <a:sym typeface="Roboto Light"/>
                </a:rPr>
                <a:t>Editable (delete this)</a:t>
              </a:r>
              <a:endParaRPr/>
            </a:p>
          </p:txBody>
        </p:sp>
      </p:grpSp>
      <p:pic>
        <p:nvPicPr>
          <p:cNvPr id="135" name="Google Shape;135;g2c44c824b5d_0_14"/>
          <p:cNvPicPr preferRelativeResize="0"/>
          <p:nvPr/>
        </p:nvPicPr>
        <p:blipFill rotWithShape="1">
          <a:blip r:embed="rId3">
            <a:alphaModFix/>
          </a:blip>
          <a:srcRect b="0" l="0" r="0" t="0"/>
          <a:stretch/>
        </p:blipFill>
        <p:spPr>
          <a:xfrm>
            <a:off x="12294760" y="0"/>
            <a:ext cx="1993565" cy="1639966"/>
          </a:xfrm>
          <a:prstGeom prst="rect">
            <a:avLst/>
          </a:prstGeom>
          <a:noFill/>
          <a:ln>
            <a:noFill/>
          </a:ln>
        </p:spPr>
      </p:pic>
      <p:sp>
        <p:nvSpPr>
          <p:cNvPr id="136" name="Google Shape;136;g2c44c824b5d_0_14"/>
          <p:cNvSpPr txBox="1"/>
          <p:nvPr/>
        </p:nvSpPr>
        <p:spPr>
          <a:xfrm>
            <a:off x="8595750" y="500075"/>
            <a:ext cx="3081900" cy="23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AU">
                <a:latin typeface="Roboto Medium"/>
                <a:ea typeface="Roboto Medium"/>
                <a:cs typeface="Roboto Medium"/>
                <a:sym typeface="Roboto Medium"/>
              </a:rPr>
              <a:t>Older families and young families in general buy more chips per customer.</a:t>
            </a:r>
            <a:endParaRPr>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a:ea typeface="Roboto"/>
              <a:cs typeface="Roboto"/>
              <a:sym typeface="Roboto"/>
            </a:endParaRPr>
          </a:p>
          <a:p>
            <a:pPr indent="0" lvl="0" marL="0" rtl="0" algn="l">
              <a:spcBef>
                <a:spcPts val="1200"/>
              </a:spcBef>
              <a:spcAft>
                <a:spcPts val="0"/>
              </a:spcAft>
              <a:buNone/>
            </a:pPr>
            <a:r>
              <a:t/>
            </a:r>
            <a:endParaRPr/>
          </a:p>
        </p:txBody>
      </p:sp>
      <p:sp>
        <p:nvSpPr>
          <p:cNvPr id="137" name="Google Shape;137;g2c44c824b5d_0_14"/>
          <p:cNvSpPr txBox="1"/>
          <p:nvPr/>
        </p:nvSpPr>
        <p:spPr>
          <a:xfrm>
            <a:off x="1145025" y="3581275"/>
            <a:ext cx="4202400" cy="25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AU" sz="1200">
                <a:latin typeface="Roboto Medium"/>
                <a:ea typeface="Roboto Medium"/>
                <a:cs typeface="Roboto Medium"/>
                <a:sym typeface="Roboto Medium"/>
              </a:rPr>
              <a:t>Mainstream midage and young singles and couples are more willing to pay more per packet of chips compared to their budget and premium counterparts. </a:t>
            </a:r>
            <a:endParaRPr sz="12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AU" sz="1200">
                <a:latin typeface="Roboto Medium"/>
                <a:ea typeface="Roboto Medium"/>
                <a:cs typeface="Roboto Medium"/>
                <a:sym typeface="Roboto Medium"/>
              </a:rPr>
              <a:t>This is also supported by there being fewer premium midage and young singles and couples buying chips compared to their mainstream counterparts.</a:t>
            </a:r>
            <a:endParaRPr sz="12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200">
              <a:latin typeface="Roboto Medium"/>
              <a:ea typeface="Roboto Medium"/>
              <a:cs typeface="Roboto Medium"/>
              <a:sym typeface="Roboto Medium"/>
            </a:endParaRPr>
          </a:p>
          <a:p>
            <a:pPr indent="0" lvl="0" marL="0" rtl="0" algn="l">
              <a:spcBef>
                <a:spcPts val="1200"/>
              </a:spcBef>
              <a:spcAft>
                <a:spcPts val="0"/>
              </a:spcAft>
              <a:buNone/>
            </a:pPr>
            <a:r>
              <a:t/>
            </a:r>
            <a:endParaRPr/>
          </a:p>
        </p:txBody>
      </p:sp>
      <p:pic>
        <p:nvPicPr>
          <p:cNvPr id="138" name="Google Shape;138;g2c44c824b5d_0_14"/>
          <p:cNvPicPr preferRelativeResize="0"/>
          <p:nvPr/>
        </p:nvPicPr>
        <p:blipFill>
          <a:blip r:embed="rId4">
            <a:alphaModFix/>
          </a:blip>
          <a:stretch>
            <a:fillRect/>
          </a:stretch>
        </p:blipFill>
        <p:spPr>
          <a:xfrm>
            <a:off x="846700" y="89850"/>
            <a:ext cx="7582674" cy="3491424"/>
          </a:xfrm>
          <a:prstGeom prst="rect">
            <a:avLst/>
          </a:prstGeom>
          <a:noFill/>
          <a:ln>
            <a:noFill/>
          </a:ln>
        </p:spPr>
      </p:pic>
      <p:pic>
        <p:nvPicPr>
          <p:cNvPr id="139" name="Google Shape;139;g2c44c824b5d_0_14"/>
          <p:cNvPicPr preferRelativeResize="0"/>
          <p:nvPr/>
        </p:nvPicPr>
        <p:blipFill>
          <a:blip r:embed="rId5">
            <a:alphaModFix/>
          </a:blip>
          <a:stretch>
            <a:fillRect/>
          </a:stretch>
        </p:blipFill>
        <p:spPr>
          <a:xfrm>
            <a:off x="5408425" y="3414700"/>
            <a:ext cx="6669875" cy="32177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02</a:t>
            </a:r>
            <a:endParaRPr/>
          </a:p>
        </p:txBody>
      </p:sp>
      <p:sp>
        <p:nvSpPr>
          <p:cNvPr id="145" name="Google Shape;145;p8"/>
          <p:cNvSpPr txBox="1"/>
          <p:nvPr>
            <p:ph idx="1" type="body"/>
          </p:nvPr>
        </p:nvSpPr>
        <p:spPr>
          <a:xfrm>
            <a:off x="1162038" y="3086062"/>
            <a:ext cx="5516700" cy="25161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b="1" lang="en-AU" sz="3300">
                <a:latin typeface="Roboto"/>
                <a:ea typeface="Roboto"/>
                <a:cs typeface="Roboto"/>
                <a:sym typeface="Roboto"/>
              </a:rPr>
              <a:t>Trial store performance</a:t>
            </a:r>
            <a:endParaRPr b="1" sz="33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2018-02-07T23:23:24Z</dcterms:created>
  <dc:creator>Eva Lewis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