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62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19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702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38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5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57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29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04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853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70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65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4FC2-33D9-4E0B-82D9-00C086DF3744}" type="datetimeFigureOut">
              <a:rPr lang="uk-UA" smtClean="0"/>
              <a:t>11.04.2019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89C5-DFEB-497E-9F76-5C531A1CFF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37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0594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Презентація на тему </a:t>
            </a:r>
            <a:r>
              <a:rPr lang="uk-UA" dirty="0" smtClean="0"/>
              <a:t>«Соціальні норми та санкції як основні елементи системи соціального контролю»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7286"/>
            <a:ext cx="9144000" cy="1482811"/>
          </a:xfrm>
        </p:spPr>
        <p:txBody>
          <a:bodyPr>
            <a:normAutofit/>
          </a:bodyPr>
          <a:lstStyle/>
          <a:p>
            <a:pPr algn="r"/>
            <a:r>
              <a:rPr lang="uk-UA" sz="3200" dirty="0" smtClean="0"/>
              <a:t>Виконав</a:t>
            </a:r>
            <a:br>
              <a:rPr lang="uk-UA" sz="3200" dirty="0" smtClean="0"/>
            </a:br>
            <a:r>
              <a:rPr lang="uk-UA" sz="3200" dirty="0" smtClean="0"/>
              <a:t>студент групи кн-47</a:t>
            </a:r>
            <a:br>
              <a:rPr lang="uk-UA" sz="3200" dirty="0" smtClean="0"/>
            </a:br>
            <a:r>
              <a:rPr lang="uk-UA" sz="3200" dirty="0" smtClean="0"/>
              <a:t>Шандра Олег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58262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600" b="1" dirty="0"/>
              <a:t>Неформальні негативні санкції</a:t>
            </a:r>
            <a:endParaRPr lang="uk-UA" sz="36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9218" name="Picture 2" descr="Ð ÐµÐ·ÑÐ»ÑÑÐ°Ñ Ð¿Ð¾ÑÑÐºÑ Ð·Ð¾Ð±ÑÐ°Ð¶ÐµÐ½Ñ Ð·Ð° Ð·Ð°Ð¿Ð¸ÑÐ¾Ð¼ &quot;ÐÐµÑÐ¾ÑÐ¼Ð°Ð»ÑÐ½Ñ Ð½ÐµÐ³Ð°ÑÐ¸Ð²Ð½Ñ ÑÐ°Ð½ÐºÑÑÑ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60" y="1873079"/>
            <a:ext cx="7703921" cy="355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73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600" b="1" dirty="0"/>
              <a:t>Формальні позитивні санкції </a:t>
            </a:r>
            <a:endParaRPr lang="uk-UA" sz="36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42" name="Picture 2" descr="Ð ÐµÐ·ÑÐ»ÑÑÐ°Ñ Ð¿Ð¾ÑÑÐºÑ Ð·Ð¾Ð±ÑÐ°Ð¶ÐµÐ½Ñ Ð·Ð° Ð·Ð°Ð¿Ð¸ÑÐ¾Ð¼ &quot;Ð¿Ð¾ÑÐµÑÐ½Ñ Ð·Ð²Ð°Ð½Ð½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03" y="1873079"/>
            <a:ext cx="6460646" cy="294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04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600" b="1" dirty="0"/>
              <a:t>Неформальні позитивні санкції </a:t>
            </a:r>
            <a:endParaRPr lang="uk-UA" sz="36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1266" name="Picture 2" descr="Ð ÐµÐ·ÑÐ»ÑÑÐ°Ñ Ð¿Ð¾ÑÑÐºÑ Ð·Ð¾Ð±ÑÐ°Ð¶ÐµÐ½Ñ Ð·Ð° Ð·Ð°Ð¿Ð¸ÑÐ¾Ð¼ &quot;ÐÐµÑÐ¾ÑÐ¼Ð°Ð»ÑÐ½Ñ Ð¿Ð¾Ð·Ð¸ÑÐ¸Ð²Ð½Ñ ÑÐ°Ð½ÐºÑÑÑ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63" y="1873079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4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2465"/>
            <a:ext cx="10515600" cy="794652"/>
          </a:xfrm>
        </p:spPr>
        <p:txBody>
          <a:bodyPr>
            <a:normAutofit/>
          </a:bodyPr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75406"/>
            <a:ext cx="10515600" cy="2736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uk-UA" dirty="0" smtClean="0"/>
              <a:t>Соціальна норма – означення</a:t>
            </a:r>
          </a:p>
          <a:p>
            <a:pPr marL="742950" indent="-742950">
              <a:buAutoNum type="arabicPeriod"/>
            </a:pPr>
            <a:r>
              <a:rPr lang="uk-UA" dirty="0" smtClean="0"/>
              <a:t>Види соціальних норм</a:t>
            </a:r>
          </a:p>
          <a:p>
            <a:pPr marL="742950" indent="-742950">
              <a:buFontTx/>
              <a:buAutoNum type="arabicPeriod"/>
            </a:pPr>
            <a:r>
              <a:rPr lang="uk-UA" dirty="0" smtClean="0"/>
              <a:t>Соціальні санцкії</a:t>
            </a:r>
            <a:r>
              <a:rPr lang="uk-UA" dirty="0"/>
              <a:t>– означення</a:t>
            </a:r>
          </a:p>
          <a:p>
            <a:pPr marL="742950" indent="-742950">
              <a:buFontTx/>
              <a:buAutoNum type="arabicPeriod"/>
            </a:pPr>
            <a:r>
              <a:rPr lang="uk-UA" dirty="0"/>
              <a:t>Види соціальних </a:t>
            </a:r>
            <a:r>
              <a:rPr lang="uk-UA" dirty="0" smtClean="0"/>
              <a:t>санкцій</a:t>
            </a:r>
            <a:endParaRPr lang="uk-UA" dirty="0"/>
          </a:p>
          <a:p>
            <a:pPr marL="742950" indent="-742950"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113572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200" b="1" dirty="0"/>
              <a:t>Соціа́льна но́рма</a:t>
            </a:r>
            <a:r>
              <a:rPr lang="uk-UA" sz="3200" dirty="0"/>
              <a:t> — </a:t>
            </a:r>
            <a:r>
              <a:rPr lang="ru-RU" sz="3200" dirty="0" smtClean="0"/>
              <a:t>це </a:t>
            </a:r>
            <a:r>
              <a:rPr lang="ru-RU" sz="3200" dirty="0"/>
              <a:t>встановлені соціумом зразки поведінки у певних ситуаціях.</a:t>
            </a:r>
            <a:endParaRPr lang="uk-UA" sz="3200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0" y="1873079"/>
            <a:ext cx="7939185" cy="4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7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600" b="1" dirty="0"/>
              <a:t>Норми </a:t>
            </a:r>
            <a:r>
              <a:rPr lang="uk-UA" sz="3600" b="1" dirty="0" smtClean="0"/>
              <a:t>права</a:t>
            </a:r>
            <a:endParaRPr lang="uk-UA" sz="36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¡ÑÐ´Ð´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63" y="1873079"/>
            <a:ext cx="6667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75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600" b="1" dirty="0"/>
              <a:t>Норми </a:t>
            </a:r>
            <a:r>
              <a:rPr lang="uk-UA" sz="3600" b="1" dirty="0" smtClean="0"/>
              <a:t>моралі</a:t>
            </a:r>
            <a:endParaRPr lang="uk-UA" sz="36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15" y="1873079"/>
            <a:ext cx="6753612" cy="45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600" b="1" dirty="0"/>
              <a:t>Норми </a:t>
            </a:r>
            <a:r>
              <a:rPr lang="uk-UA" sz="3600" b="1" dirty="0" smtClean="0"/>
              <a:t>звичаїв</a:t>
            </a:r>
            <a:endParaRPr lang="uk-UA" sz="36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4098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38" y="1873079"/>
            <a:ext cx="714375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0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248" y="724930"/>
            <a:ext cx="10515600" cy="4151870"/>
          </a:xfrm>
        </p:spPr>
        <p:txBody>
          <a:bodyPr>
            <a:noAutofit/>
          </a:bodyPr>
          <a:lstStyle/>
          <a:p>
            <a:r>
              <a:rPr lang="uk-UA" sz="4000" b="1" dirty="0" smtClean="0"/>
              <a:t>А також</a:t>
            </a:r>
            <a:r>
              <a:rPr lang="en-US" sz="4000" b="1" dirty="0" smtClean="0"/>
              <a:t>:</a:t>
            </a:r>
            <a:br>
              <a:rPr lang="en-US" sz="4000" b="1" dirty="0" smtClean="0"/>
            </a:br>
            <a:r>
              <a:rPr lang="uk-UA" sz="4000" b="1" dirty="0" smtClean="0"/>
              <a:t> - н</a:t>
            </a:r>
            <a:r>
              <a:rPr lang="uk-UA" sz="4000" b="1" dirty="0" smtClean="0"/>
              <a:t>орми </a:t>
            </a:r>
            <a:r>
              <a:rPr lang="uk-UA" sz="4000" b="1" dirty="0"/>
              <a:t>громадських </a:t>
            </a:r>
            <a:r>
              <a:rPr lang="uk-UA" sz="4000" b="1" dirty="0" smtClean="0"/>
              <a:t>організацій</a:t>
            </a:r>
            <a:r>
              <a:rPr lang="uk-UA" sz="4000" b="1" dirty="0"/>
              <a:t/>
            </a:r>
            <a:br>
              <a:rPr lang="uk-UA" sz="4000" b="1" dirty="0"/>
            </a:br>
            <a:r>
              <a:rPr lang="uk-UA" sz="4000" b="1" dirty="0"/>
              <a:t> </a:t>
            </a:r>
            <a:r>
              <a:rPr lang="uk-UA" sz="4000" b="1" dirty="0" smtClean="0"/>
              <a:t>- релігійні </a:t>
            </a:r>
            <a:r>
              <a:rPr lang="uk-UA" sz="4000" b="1" dirty="0"/>
              <a:t>норми</a:t>
            </a:r>
            <a:r>
              <a:rPr lang="uk-UA" sz="4000" b="1" dirty="0" smtClean="0"/>
              <a:t>;</a:t>
            </a:r>
            <a:r>
              <a:rPr lang="uk-UA" sz="4000" b="1" dirty="0"/>
              <a:t/>
            </a:r>
            <a:br>
              <a:rPr lang="uk-UA" sz="4000" b="1" dirty="0"/>
            </a:br>
            <a:r>
              <a:rPr lang="uk-UA" sz="4000" b="1" dirty="0"/>
              <a:t> </a:t>
            </a:r>
            <a:r>
              <a:rPr lang="uk-UA" sz="4000" b="1" dirty="0" smtClean="0"/>
              <a:t>- політичні </a:t>
            </a:r>
            <a:r>
              <a:rPr lang="uk-UA" sz="4000" b="1" dirty="0"/>
              <a:t>норми</a:t>
            </a:r>
            <a:r>
              <a:rPr lang="uk-UA" sz="4000" b="1" dirty="0" smtClean="0"/>
              <a:t>;</a:t>
            </a:r>
            <a:r>
              <a:rPr lang="uk-UA" sz="4000" b="1" dirty="0"/>
              <a:t/>
            </a:r>
            <a:br>
              <a:rPr lang="uk-UA" sz="4000" b="1" dirty="0"/>
            </a:br>
            <a:r>
              <a:rPr lang="uk-UA" sz="4000" b="1" dirty="0"/>
              <a:t> </a:t>
            </a:r>
            <a:r>
              <a:rPr lang="uk-UA" sz="4000" b="1" dirty="0" smtClean="0"/>
              <a:t>- естетичні норми;</a:t>
            </a:r>
            <a:r>
              <a:rPr lang="uk-UA" sz="4000" b="1" dirty="0"/>
              <a:t/>
            </a:r>
            <a:br>
              <a:rPr lang="uk-UA" sz="4000" b="1" dirty="0"/>
            </a:br>
            <a:r>
              <a:rPr lang="uk-UA" sz="4000" b="1" dirty="0"/>
              <a:t> </a:t>
            </a:r>
            <a:r>
              <a:rPr lang="uk-UA" sz="4000" b="1" dirty="0" smtClean="0"/>
              <a:t>- організаційні </a:t>
            </a:r>
            <a:r>
              <a:rPr lang="uk-UA" sz="4000" b="1" dirty="0"/>
              <a:t>норми</a:t>
            </a:r>
            <a:r>
              <a:rPr lang="uk-UA" sz="4000" b="1" dirty="0" smtClean="0"/>
              <a:t>;</a:t>
            </a:r>
            <a:r>
              <a:rPr lang="uk-UA" sz="4000" b="1" dirty="0"/>
              <a:t/>
            </a:r>
            <a:br>
              <a:rPr lang="uk-UA" sz="4000" b="1" dirty="0"/>
            </a:br>
            <a:r>
              <a:rPr lang="uk-UA" sz="4000" b="1" dirty="0"/>
              <a:t> </a:t>
            </a:r>
            <a:r>
              <a:rPr lang="uk-UA" sz="4000" b="1" dirty="0" smtClean="0"/>
              <a:t>- норми </a:t>
            </a:r>
            <a:r>
              <a:rPr lang="uk-UA" sz="4000" b="1" dirty="0"/>
              <a:t>культури </a:t>
            </a:r>
            <a:r>
              <a:rPr lang="uk-UA" sz="4000" b="1" dirty="0" smtClean="0"/>
              <a:t>та </a:t>
            </a:r>
            <a:r>
              <a:rPr lang="uk-UA" sz="4000" b="1" dirty="0"/>
              <a:t>ін.</a:t>
            </a:r>
            <a:endParaRPr lang="uk-UA" sz="40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192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ru-RU" sz="3600" b="1" dirty="0"/>
              <a:t>Санкції</a:t>
            </a:r>
            <a:r>
              <a:rPr lang="ru-RU" sz="3600" dirty="0"/>
              <a:t> являють собою механізми реагування на дотримання або порушення соціальних норм, які стимулюють людей їх виконувати.</a:t>
            </a:r>
            <a:endParaRPr lang="uk-UA" sz="3600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7172" name="Picture 4" descr="Ð ÐµÐ·ÑÐ»ÑÑÐ°Ñ Ð¿Ð¾ÑÑÐºÑ Ð·Ð¾Ð±ÑÐ°Ð¶ÐµÐ½Ñ Ð·Ð° Ð·Ð°Ð¿Ð¸ÑÐ¾Ð¼ &quot;Ð¿Ð¾ÑÑÑÐµÐ½Ð½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52" y="2090517"/>
            <a:ext cx="5365921" cy="355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88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547516"/>
            <a:ext cx="10515600" cy="1325563"/>
          </a:xfrm>
        </p:spPr>
        <p:txBody>
          <a:bodyPr>
            <a:noAutofit/>
          </a:bodyPr>
          <a:lstStyle/>
          <a:p>
            <a:r>
              <a:rPr lang="uk-UA" sz="3600" b="1" dirty="0"/>
              <a:t>Формальні негативні санкції </a:t>
            </a:r>
            <a:endParaRPr lang="uk-UA" sz="3600" b="1" dirty="0"/>
          </a:p>
        </p:txBody>
      </p:sp>
      <p:sp>
        <p:nvSpPr>
          <p:cNvPr id="5" name="AutoShape 2" descr="Ð ÐµÐ·ÑÐ»ÑÑÐ°Ñ Ð¿Ð¾ÑÑÐºÑ Ð·Ð¾Ð±ÑÐ°Ð¶ÐµÐ½Ñ Ð·Ð° Ð·Ð°Ð¿Ð¸ÑÐ¾Ð¼ &quot;Ð¨Ð»ÑÐ±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194" name="Picture 2" descr="Ð ÐµÐ·ÑÐ»ÑÑÐ°Ñ Ð¿Ð¾ÑÑÐºÑ Ð·Ð¾Ð±ÑÐ°Ð¶ÐµÐ½Ñ Ð·Ð° Ð·Ð°Ð¿Ð¸ÑÐ¾Ð¼ &quot;Ð¤Ð¾ÑÐ¼Ð°Ð»ÑÐ½Ñ Ð½ÐµÐ³Ð°ÑÐ¸Ð²Ð½Ñ ÑÐ°Ð½ÐºÑÑÑ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63" y="1622553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599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Презентація на тему «Соціальні норми та санкції як основні елементи системи соціального контролю»</vt:lpstr>
      <vt:lpstr>План</vt:lpstr>
      <vt:lpstr>Соціа́льна но́рма — це встановлені соціумом зразки поведінки у певних ситуаціях.</vt:lpstr>
      <vt:lpstr>Норми права</vt:lpstr>
      <vt:lpstr>Норми моралі</vt:lpstr>
      <vt:lpstr>Норми звичаїв</vt:lpstr>
      <vt:lpstr>А також:  - норми громадських організацій  - релігійні норми;  - політичні норми;  - естетичні норми;  - організаційні норми;  - норми культури та ін.</vt:lpstr>
      <vt:lpstr>Санкції являють собою механізми реагування на дотримання або порушення соціальних норм, які стимулюють людей їх виконувати.</vt:lpstr>
      <vt:lpstr>Формальні негативні санкції </vt:lpstr>
      <vt:lpstr>Неформальні негативні санкції</vt:lpstr>
      <vt:lpstr>Формальні позитивні санкції </vt:lpstr>
      <vt:lpstr>Неформальні позитивні санкції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 «Історичні форми сім’ї та шлюбу»</dc:title>
  <dc:creator>Олег Шандра</dc:creator>
  <cp:lastModifiedBy>Oleg Shandra</cp:lastModifiedBy>
  <cp:revision>14</cp:revision>
  <dcterms:created xsi:type="dcterms:W3CDTF">2019-03-28T18:48:48Z</dcterms:created>
  <dcterms:modified xsi:type="dcterms:W3CDTF">2019-04-11T16:43:46Z</dcterms:modified>
</cp:coreProperties>
</file>