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 roundtripDataSignature="AMtx7mhEfnacoEy9Uq7qh74wOrVtPsZ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ar_mid-engine,_rear-wheel-drive_layou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0" marL="457200" rtl="0" algn="just">
              <a:lnSpc>
                <a:spcPct val="115000"/>
              </a:lnSpc>
              <a:spcBef>
                <a:spcPts val="0"/>
              </a:spcBef>
              <a:spcAft>
                <a:spcPts val="0"/>
              </a:spcAft>
              <a:buClr>
                <a:srgbClr val="202122"/>
              </a:buClr>
              <a:buSzPts val="1050"/>
              <a:buChar char="●"/>
            </a:pPr>
            <a:r>
              <a:rPr lang="en" sz="1050">
                <a:solidFill>
                  <a:srgbClr val="202122"/>
                </a:solidFill>
                <a:highlight>
                  <a:srgbClr val="FFFFFF"/>
                </a:highlight>
              </a:rPr>
              <a:t>When details surrounding the DeLorean first started to be revealed in the mid-1970s, there were numerous plans and rumors that the DeLorean would have myriad advanced features, such as elastic reservoir moulding (ERM), a unit construction plastic chassis, a </a:t>
            </a:r>
            <a:r>
              <a:rPr lang="en" sz="1050">
                <a:solidFill>
                  <a:srgbClr val="0B0080"/>
                </a:solidFill>
                <a:highlight>
                  <a:srgbClr val="FFFFFF"/>
                </a:highlight>
                <a:uFill>
                  <a:noFill/>
                </a:uFill>
                <a:hlinkClick r:id="rId2">
                  <a:extLst>
                    <a:ext uri="{A12FA001-AC4F-418D-AE19-62706E023703}">
                      <ahyp:hlinkClr val="tx"/>
                    </a:ext>
                  </a:extLst>
                </a:hlinkClick>
              </a:rPr>
              <a:t>mid-engine layout</a:t>
            </a:r>
            <a:r>
              <a:rPr lang="en" sz="1050">
                <a:solidFill>
                  <a:srgbClr val="202122"/>
                </a:solidFill>
                <a:highlight>
                  <a:srgbClr val="FFFFFF"/>
                </a:highlight>
              </a:rPr>
              <a:t>, airbags, 10 mph bumpers and Pirelli P7 tires; none of them would materialize in the production vehicle.</a:t>
            </a:r>
            <a:endParaRPr sz="1050">
              <a:solidFill>
                <a:srgbClr val="202122"/>
              </a:solidFill>
              <a:highlight>
                <a:srgbClr val="FFFFFF"/>
              </a:highlight>
            </a:endParaRPr>
          </a:p>
          <a:p>
            <a:pPr indent="-295275" lvl="0" marL="457200" rtl="0" algn="just">
              <a:lnSpc>
                <a:spcPct val="115000"/>
              </a:lnSpc>
              <a:spcBef>
                <a:spcPts val="0"/>
              </a:spcBef>
              <a:spcAft>
                <a:spcPts val="0"/>
              </a:spcAft>
              <a:buClr>
                <a:srgbClr val="202122"/>
              </a:buClr>
              <a:buSzPts val="1050"/>
              <a:buChar char="●"/>
            </a:pPr>
            <a:r>
              <a:rPr lang="en" sz="1050">
                <a:solidFill>
                  <a:srgbClr val="202122"/>
                </a:solidFill>
                <a:highlight>
                  <a:srgbClr val="FFFFFF"/>
                </a:highlight>
              </a:rPr>
              <a:t>DeLoreans, early production models in particular, suffered from poor build quality as well as mechanical issues. Early production cars needed as much as 140–200 hours of work at DMC Quality Assurance Centers prior to being shipped to dealerships for delivery. DMC eventually sent 30 factory workers to the quality centers in the US to learn about the problems and how to fix them.</a:t>
            </a:r>
            <a:endParaRPr sz="1050">
              <a:solidFill>
                <a:srgbClr val="202122"/>
              </a:solidFill>
              <a:highlight>
                <a:srgbClr val="FFFFFF"/>
              </a:highlight>
            </a:endParaRPr>
          </a:p>
          <a:p>
            <a:pPr indent="-288925" lvl="0" marL="457200" rtl="0" algn="just">
              <a:lnSpc>
                <a:spcPct val="115000"/>
              </a:lnSpc>
              <a:spcBef>
                <a:spcPts val="0"/>
              </a:spcBef>
              <a:spcAft>
                <a:spcPts val="0"/>
              </a:spcAft>
              <a:buClr>
                <a:srgbClr val="202122"/>
              </a:buClr>
              <a:buSzPts val="950"/>
              <a:buChar char="●"/>
            </a:pPr>
            <a:r>
              <a:rPr lang="en" sz="950">
                <a:solidFill>
                  <a:srgbClr val="202122"/>
                </a:solidFill>
                <a:highlight>
                  <a:srgbClr val="FFFFFF"/>
                </a:highlight>
              </a:rPr>
              <a:t>The lack of quality service at dealerships was a point of frustration for many DeLorean owners at the time, particularly those who paid over sticker price to purchase one of the first cars</a:t>
            </a:r>
            <a:endParaRPr sz="950">
              <a:solidFill>
                <a:srgbClr val="202122"/>
              </a:solidFill>
              <a:highlight>
                <a:srgbClr val="FFFFFF"/>
              </a:highlight>
            </a:endParaRPr>
          </a:p>
          <a:p>
            <a:pPr indent="0" lvl="0" marL="457200" rtl="0" algn="just">
              <a:lnSpc>
                <a:spcPct val="115000"/>
              </a:lnSpc>
              <a:spcBef>
                <a:spcPts val="500"/>
              </a:spcBef>
              <a:spcAft>
                <a:spcPts val="1600"/>
              </a:spcAft>
              <a:buSzPts val="1100"/>
              <a:buNone/>
            </a:pPr>
            <a:r>
              <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John_DeLorean" TargetMode="External"/><Relationship Id="rId4" Type="http://schemas.openxmlformats.org/officeDocument/2006/relationships/hyperlink" Target="https://en.wikipedia.org/wiki/DeLorean_Motor_Company" TargetMode="External"/><Relationship Id="rId11" Type="http://schemas.openxmlformats.org/officeDocument/2006/relationships/hyperlink" Target="http://drive.google.com/file/d/1dR1xKmUcyrtmlI-xOHy19WMejS-qyQWN/view" TargetMode="External"/><Relationship Id="rId10" Type="http://schemas.openxmlformats.org/officeDocument/2006/relationships/image" Target="../media/image3.jpg"/><Relationship Id="rId12" Type="http://schemas.openxmlformats.org/officeDocument/2006/relationships/image" Target="../media/image2.jpg"/><Relationship Id="rId9" Type="http://schemas.openxmlformats.org/officeDocument/2006/relationships/hyperlink" Target="https://en.wikipedia.org/wiki/Back_to_the_Future_(franchise)" TargetMode="External"/><Relationship Id="rId5" Type="http://schemas.openxmlformats.org/officeDocument/2006/relationships/hyperlink" Target="https://en.wikipedia.org/wiki/Giorgetto_Giugiaro" TargetMode="External"/><Relationship Id="rId6" Type="http://schemas.openxmlformats.org/officeDocument/2006/relationships/hyperlink" Target="https://en.wikipedia.org/wiki/Gull-wing_door" TargetMode="External"/><Relationship Id="rId7" Type="http://schemas.openxmlformats.org/officeDocument/2006/relationships/hyperlink" Target="https://en.wikipedia.org/wiki/DeLorean_time_machine" TargetMode="External"/><Relationship Id="rId8" Type="http://schemas.openxmlformats.org/officeDocument/2006/relationships/hyperlink" Target="https://en.wikipedia.org/wiki/Back_to_the_Future_(franchi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britannica.com/technology/DeLorean-DMC-12" TargetMode="External"/><Relationship Id="rId4" Type="http://schemas.openxmlformats.org/officeDocument/2006/relationships/hyperlink" Target="https://www.automobilemag.com/news/dmc-delorean-history-generations-specifications-photos/" TargetMode="External"/><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DeLorean Automobiles</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434343"/>
                </a:solidFill>
              </a:rPr>
              <a:t>Case Study</a:t>
            </a:r>
            <a:endParaRPr b="1">
              <a:solidFill>
                <a:srgbClr val="434343"/>
              </a:solidFill>
            </a:endParaRPr>
          </a:p>
        </p:txBody>
      </p:sp>
      <p:sp>
        <p:nvSpPr>
          <p:cNvPr id="56" name="Google Shape;56;p1"/>
          <p:cNvSpPr txBox="1"/>
          <p:nvPr/>
        </p:nvSpPr>
        <p:spPr>
          <a:xfrm>
            <a:off x="7558200" y="3546900"/>
            <a:ext cx="1585800" cy="15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1" lang="en" sz="1500" u="none" cap="none" strike="noStrike">
                <a:solidFill>
                  <a:srgbClr val="000000"/>
                </a:solidFill>
                <a:latin typeface="Arial"/>
                <a:ea typeface="Arial"/>
                <a:cs typeface="Arial"/>
                <a:sym typeface="Arial"/>
              </a:rPr>
              <a:t>Bella Jean </a:t>
            </a:r>
            <a:endParaRPr b="0"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1" lang="en" sz="1500" u="none" cap="none" strike="noStrike">
                <a:solidFill>
                  <a:srgbClr val="000000"/>
                </a:solidFill>
                <a:latin typeface="Arial"/>
                <a:ea typeface="Arial"/>
                <a:cs typeface="Arial"/>
                <a:sym typeface="Arial"/>
              </a:rPr>
              <a:t>Adil Fayyaz</a:t>
            </a:r>
            <a:endParaRPr b="0"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1" lang="en" sz="1500" u="none" cap="none" strike="noStrike">
                <a:solidFill>
                  <a:srgbClr val="000000"/>
                </a:solidFill>
                <a:latin typeface="Arial"/>
                <a:ea typeface="Arial"/>
                <a:cs typeface="Arial"/>
                <a:sym typeface="Arial"/>
              </a:rPr>
              <a:t>Arman Hossein</a:t>
            </a:r>
            <a:r>
              <a:rPr b="0" i="0" lang="en" sz="14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CASE SURVEY</a:t>
            </a:r>
            <a:endParaRPr/>
          </a:p>
          <a:p>
            <a:pPr indent="0" lvl="0" marL="0" rtl="0" algn="l">
              <a:lnSpc>
                <a:spcPct val="100000"/>
              </a:lnSpc>
              <a:spcBef>
                <a:spcPts val="0"/>
              </a:spcBef>
              <a:spcAft>
                <a:spcPts val="0"/>
              </a:spcAft>
              <a:buSzPts val="2800"/>
              <a:buNone/>
            </a:pPr>
            <a:r>
              <a:t/>
            </a:r>
            <a:endParaRPr/>
          </a:p>
        </p:txBody>
      </p:sp>
      <p:sp>
        <p:nvSpPr>
          <p:cNvPr id="62" name="Google Shape;62;p2"/>
          <p:cNvSpPr txBox="1"/>
          <p:nvPr>
            <p:ph idx="1" type="body"/>
          </p:nvPr>
        </p:nvSpPr>
        <p:spPr>
          <a:xfrm>
            <a:off x="0" y="717950"/>
            <a:ext cx="5636400" cy="43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200"/>
          </a:p>
          <a:p>
            <a:pPr indent="-311150" lvl="0" marL="457200" rtl="0" algn="just">
              <a:lnSpc>
                <a:spcPct val="115000"/>
              </a:lnSpc>
              <a:spcBef>
                <a:spcPts val="1600"/>
              </a:spcBef>
              <a:spcAft>
                <a:spcPts val="0"/>
              </a:spcAft>
              <a:buClr>
                <a:srgbClr val="000000"/>
              </a:buClr>
              <a:buSzPts val="1300"/>
              <a:buChar char="●"/>
            </a:pPr>
            <a:r>
              <a:rPr lang="en" sz="1300">
                <a:solidFill>
                  <a:srgbClr val="000000"/>
                </a:solidFill>
                <a:highlight>
                  <a:srgbClr val="FFFFFF"/>
                </a:highlight>
              </a:rPr>
              <a:t>The </a:t>
            </a:r>
            <a:r>
              <a:rPr b="1" lang="en" sz="1300">
                <a:solidFill>
                  <a:srgbClr val="000000"/>
                </a:solidFill>
                <a:highlight>
                  <a:srgbClr val="FFFFFF"/>
                </a:highlight>
              </a:rPr>
              <a:t>DMC DeLorean</a:t>
            </a:r>
            <a:r>
              <a:rPr lang="en" sz="1300">
                <a:solidFill>
                  <a:srgbClr val="000000"/>
                </a:solidFill>
                <a:highlight>
                  <a:srgbClr val="FFFFFF"/>
                </a:highlight>
              </a:rPr>
              <a:t> is a sports car and the only automobile manufactured by </a:t>
            </a:r>
            <a:r>
              <a:rPr lang="en" sz="1300">
                <a:solidFill>
                  <a:srgbClr val="000000"/>
                </a:solidFill>
                <a:highlight>
                  <a:srgbClr val="FFFFFF"/>
                </a:highlight>
                <a:uFill>
                  <a:noFill/>
                </a:uFill>
                <a:hlinkClick r:id="rId3">
                  <a:extLst>
                    <a:ext uri="{A12FA001-AC4F-418D-AE19-62706E023703}">
                      <ahyp:hlinkClr val="tx"/>
                    </a:ext>
                  </a:extLst>
                </a:hlinkClick>
              </a:rPr>
              <a:t>John DeLorean</a:t>
            </a:r>
            <a:r>
              <a:rPr lang="en" sz="1300">
                <a:solidFill>
                  <a:srgbClr val="000000"/>
                </a:solidFill>
                <a:highlight>
                  <a:srgbClr val="FFFFFF"/>
                </a:highlight>
              </a:rPr>
              <a:t>'s </a:t>
            </a:r>
            <a:r>
              <a:rPr lang="en" sz="1300">
                <a:solidFill>
                  <a:srgbClr val="000000"/>
                </a:solidFill>
                <a:highlight>
                  <a:srgbClr val="FFFFFF"/>
                </a:highlight>
                <a:uFill>
                  <a:noFill/>
                </a:uFill>
                <a:hlinkClick r:id="rId4">
                  <a:extLst>
                    <a:ext uri="{A12FA001-AC4F-418D-AE19-62706E023703}">
                      <ahyp:hlinkClr val="tx"/>
                    </a:ext>
                  </a:extLst>
                </a:hlinkClick>
              </a:rPr>
              <a:t>DeLorean Motor Company</a:t>
            </a:r>
            <a:r>
              <a:rPr lang="en" sz="1300">
                <a:solidFill>
                  <a:srgbClr val="000000"/>
                </a:solidFill>
                <a:highlight>
                  <a:srgbClr val="FFFFFF"/>
                </a:highlight>
              </a:rPr>
              <a:t> (DMC) for the American market from 1981 to 1983. The car was designed by </a:t>
            </a:r>
            <a:r>
              <a:rPr lang="en" sz="1300">
                <a:solidFill>
                  <a:srgbClr val="000000"/>
                </a:solidFill>
                <a:highlight>
                  <a:srgbClr val="FFFFFF"/>
                </a:highlight>
                <a:uFill>
                  <a:noFill/>
                </a:uFill>
                <a:hlinkClick r:id="rId5">
                  <a:extLst>
                    <a:ext uri="{A12FA001-AC4F-418D-AE19-62706E023703}">
                      <ahyp:hlinkClr val="tx"/>
                    </a:ext>
                  </a:extLst>
                </a:hlinkClick>
              </a:rPr>
              <a:t>Giorgetto Giugiaro</a:t>
            </a:r>
            <a:r>
              <a:rPr lang="en" sz="1300">
                <a:solidFill>
                  <a:srgbClr val="000000"/>
                </a:solidFill>
                <a:highlight>
                  <a:srgbClr val="FFFFFF"/>
                </a:highlight>
              </a:rPr>
              <a:t> and stood out for its </a:t>
            </a:r>
            <a:r>
              <a:rPr lang="en" sz="1300">
                <a:solidFill>
                  <a:srgbClr val="000000"/>
                </a:solidFill>
                <a:highlight>
                  <a:srgbClr val="FFFFFF"/>
                </a:highlight>
                <a:uFill>
                  <a:noFill/>
                </a:uFill>
                <a:hlinkClick r:id="rId6">
                  <a:extLst>
                    <a:ext uri="{A12FA001-AC4F-418D-AE19-62706E023703}">
                      <ahyp:hlinkClr val="tx"/>
                    </a:ext>
                  </a:extLst>
                </a:hlinkClick>
              </a:rPr>
              <a:t>gull-wing doors</a:t>
            </a:r>
            <a:r>
              <a:rPr lang="en" sz="1300">
                <a:solidFill>
                  <a:srgbClr val="000000"/>
                </a:solidFill>
                <a:highlight>
                  <a:srgbClr val="FFFFFF"/>
                </a:highlight>
              </a:rPr>
              <a:t> and brushed stainless-steel outer body panels.</a:t>
            </a:r>
            <a:endParaRPr sz="1300">
              <a:solidFill>
                <a:srgbClr val="000000"/>
              </a:solidFill>
              <a:highlight>
                <a:srgbClr val="FFFFFF"/>
              </a:highlight>
            </a:endParaRPr>
          </a:p>
          <a:p>
            <a:pPr indent="0" lvl="0" marL="457200" rtl="0" algn="just">
              <a:lnSpc>
                <a:spcPct val="115000"/>
              </a:lnSpc>
              <a:spcBef>
                <a:spcPts val="1600"/>
              </a:spcBef>
              <a:spcAft>
                <a:spcPts val="0"/>
              </a:spcAft>
              <a:buSzPts val="1800"/>
              <a:buNone/>
            </a:pPr>
            <a:r>
              <a:t/>
            </a:r>
            <a:endParaRPr sz="1300">
              <a:solidFill>
                <a:srgbClr val="000000"/>
              </a:solidFill>
              <a:highlight>
                <a:srgbClr val="FFFFFF"/>
              </a:highlight>
            </a:endParaRPr>
          </a:p>
          <a:p>
            <a:pPr indent="-311150" lvl="0" marL="457200" rtl="0" algn="just">
              <a:lnSpc>
                <a:spcPct val="150000"/>
              </a:lnSpc>
              <a:spcBef>
                <a:spcPts val="1600"/>
              </a:spcBef>
              <a:spcAft>
                <a:spcPts val="0"/>
              </a:spcAft>
              <a:buClr>
                <a:srgbClr val="000000"/>
              </a:buClr>
              <a:buSzPts val="1300"/>
              <a:buChar char="●"/>
            </a:pPr>
            <a:r>
              <a:rPr lang="en" sz="1300">
                <a:solidFill>
                  <a:srgbClr val="000000"/>
                </a:solidFill>
                <a:highlight>
                  <a:srgbClr val="FFFFFF"/>
                </a:highlight>
              </a:rPr>
              <a:t>It is memorable for its appearances as the </a:t>
            </a:r>
            <a:r>
              <a:rPr lang="en" sz="1300">
                <a:solidFill>
                  <a:srgbClr val="000000"/>
                </a:solidFill>
                <a:highlight>
                  <a:srgbClr val="FFFFFF"/>
                </a:highlight>
                <a:uFill>
                  <a:noFill/>
                </a:uFill>
                <a:hlinkClick r:id="rId7">
                  <a:extLst>
                    <a:ext uri="{A12FA001-AC4F-418D-AE19-62706E023703}">
                      <ahyp:hlinkClr val="tx"/>
                    </a:ext>
                  </a:extLst>
                </a:hlinkClick>
              </a:rPr>
              <a:t>time machine</a:t>
            </a:r>
            <a:r>
              <a:rPr lang="en" sz="1300">
                <a:solidFill>
                  <a:srgbClr val="000000"/>
                </a:solidFill>
                <a:highlight>
                  <a:srgbClr val="FFFFFF"/>
                </a:highlight>
              </a:rPr>
              <a:t> in the </a:t>
            </a:r>
            <a:r>
              <a:rPr b="1" i="1" lang="en" sz="1300">
                <a:solidFill>
                  <a:srgbClr val="000000"/>
                </a:solidFill>
                <a:highlight>
                  <a:srgbClr val="FFFFFF"/>
                </a:highlight>
                <a:uFill>
                  <a:noFill/>
                </a:uFill>
                <a:hlinkClick r:id="rId8">
                  <a:extLst>
                    <a:ext uri="{A12FA001-AC4F-418D-AE19-62706E023703}">
                      <ahyp:hlinkClr val="tx"/>
                    </a:ext>
                  </a:extLst>
                </a:hlinkClick>
              </a:rPr>
              <a:t>Back to the Future</a:t>
            </a:r>
            <a:r>
              <a:rPr lang="en" sz="1300">
                <a:solidFill>
                  <a:srgbClr val="000000"/>
                </a:solidFill>
                <a:highlight>
                  <a:srgbClr val="FFFFFF"/>
                </a:highlight>
                <a:uFill>
                  <a:noFill/>
                </a:uFill>
                <a:hlinkClick r:id="rId9">
                  <a:extLst>
                    <a:ext uri="{A12FA001-AC4F-418D-AE19-62706E023703}">
                      <ahyp:hlinkClr val="tx"/>
                    </a:ext>
                  </a:extLst>
                </a:hlinkClick>
              </a:rPr>
              <a:t> media franchise</a:t>
            </a:r>
            <a:r>
              <a:rPr lang="en" sz="1300">
                <a:solidFill>
                  <a:srgbClr val="000000"/>
                </a:solidFill>
                <a:highlight>
                  <a:srgbClr val="FFFFFF"/>
                </a:highlight>
              </a:rPr>
              <a:t> after 1985.</a:t>
            </a:r>
            <a:endParaRPr sz="1300">
              <a:solidFill>
                <a:srgbClr val="000000"/>
              </a:solidFill>
              <a:highlight>
                <a:srgbClr val="FFFFFF"/>
              </a:highlight>
            </a:endParaRPr>
          </a:p>
          <a:p>
            <a:pPr indent="0" lvl="0" marL="457200" rtl="0" algn="just">
              <a:lnSpc>
                <a:spcPct val="115000"/>
              </a:lnSpc>
              <a:spcBef>
                <a:spcPts val="1600"/>
              </a:spcBef>
              <a:spcAft>
                <a:spcPts val="0"/>
              </a:spcAft>
              <a:buSzPts val="1800"/>
              <a:buNone/>
            </a:pPr>
            <a:r>
              <a:t/>
            </a:r>
            <a:endParaRPr sz="1300">
              <a:solidFill>
                <a:srgbClr val="000000"/>
              </a:solidFill>
              <a:highlight>
                <a:srgbClr val="FFFFFF"/>
              </a:highlight>
            </a:endParaRPr>
          </a:p>
          <a:p>
            <a:pPr indent="-288925" lvl="0" marL="457200" rtl="0" algn="just">
              <a:lnSpc>
                <a:spcPct val="150000"/>
              </a:lnSpc>
              <a:spcBef>
                <a:spcPts val="1600"/>
              </a:spcBef>
              <a:spcAft>
                <a:spcPts val="0"/>
              </a:spcAft>
              <a:buClr>
                <a:srgbClr val="000000"/>
              </a:buClr>
              <a:buSzPts val="950"/>
              <a:buChar char="●"/>
            </a:pPr>
            <a:r>
              <a:rPr lang="en" sz="1300">
                <a:solidFill>
                  <a:srgbClr val="000000"/>
                </a:solidFill>
                <a:highlight>
                  <a:srgbClr val="FFFFFF"/>
                </a:highlight>
              </a:rPr>
              <a:t>It became widely known for its disappointing lack of power and performance, which did not match the expectations created by its looks and price tag</a:t>
            </a:r>
            <a:r>
              <a:rPr lang="en" sz="950">
                <a:solidFill>
                  <a:srgbClr val="000000"/>
                </a:solidFill>
                <a:highlight>
                  <a:srgbClr val="FFFFFF"/>
                </a:highlight>
              </a:rPr>
              <a:t>. </a:t>
            </a:r>
            <a:endParaRPr sz="1200">
              <a:solidFill>
                <a:srgbClr val="000000"/>
              </a:solidFill>
            </a:endParaRPr>
          </a:p>
        </p:txBody>
      </p:sp>
      <p:pic>
        <p:nvPicPr>
          <p:cNvPr id="63" name="Google Shape;63;p2"/>
          <p:cNvPicPr preferRelativeResize="0"/>
          <p:nvPr/>
        </p:nvPicPr>
        <p:blipFill rotWithShape="1">
          <a:blip r:embed="rId10">
            <a:alphaModFix/>
          </a:blip>
          <a:srcRect b="0" l="0" r="0" t="0"/>
          <a:stretch/>
        </p:blipFill>
        <p:spPr>
          <a:xfrm>
            <a:off x="5792388" y="1017725"/>
            <a:ext cx="2635075" cy="1880500"/>
          </a:xfrm>
          <a:prstGeom prst="rect">
            <a:avLst/>
          </a:prstGeom>
          <a:noFill/>
          <a:ln>
            <a:noFill/>
          </a:ln>
        </p:spPr>
      </p:pic>
      <p:pic>
        <p:nvPicPr>
          <p:cNvPr id="64" name="Google Shape;64;p2" title="DistantWickedFlickertailsquirrel-mobile.mp4">
            <a:hlinkClick r:id="rId11"/>
          </p:cNvPr>
          <p:cNvPicPr preferRelativeResize="0"/>
          <p:nvPr/>
        </p:nvPicPr>
        <p:blipFill rotWithShape="1">
          <a:blip r:embed="rId12">
            <a:alphaModFix/>
          </a:blip>
          <a:srcRect b="0" l="0" r="0" t="0"/>
          <a:stretch/>
        </p:blipFill>
        <p:spPr>
          <a:xfrm>
            <a:off x="5886600" y="3050625"/>
            <a:ext cx="2446686" cy="194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t>DEFINITION OF ECONOMIC TERMS AND NOTIONS</a:t>
            </a:r>
            <a:endParaRPr b="1" sz="2400"/>
          </a:p>
        </p:txBody>
      </p:sp>
      <p:sp>
        <p:nvSpPr>
          <p:cNvPr id="70" name="Google Shape;70;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a:t>The minimum efficient scale (MES)       </a:t>
            </a:r>
            <a:r>
              <a:rPr lang="en" sz="1050">
                <a:solidFill>
                  <a:srgbClr val="4D5156"/>
                </a:solidFill>
                <a:highlight>
                  <a:srgbClr val="FFFFFF"/>
                </a:highlight>
              </a:rPr>
              <a:t>The </a:t>
            </a:r>
            <a:r>
              <a:rPr b="1" lang="en" sz="1050">
                <a:solidFill>
                  <a:srgbClr val="4D5156"/>
                </a:solidFill>
                <a:highlight>
                  <a:srgbClr val="FFFFFF"/>
                </a:highlight>
              </a:rPr>
              <a:t>lowest point</a:t>
            </a:r>
            <a:r>
              <a:rPr lang="en" sz="1050">
                <a:solidFill>
                  <a:srgbClr val="4D5156"/>
                </a:solidFill>
                <a:highlight>
                  <a:srgbClr val="FFFFFF"/>
                </a:highlight>
              </a:rPr>
              <a:t> where the plant (or firm) can produce such that its long run average </a:t>
            </a:r>
            <a:r>
              <a:rPr b="1" lang="en" sz="1050">
                <a:solidFill>
                  <a:srgbClr val="4D5156"/>
                </a:solidFill>
                <a:highlight>
                  <a:srgbClr val="FFFFFF"/>
                </a:highlight>
              </a:rPr>
              <a:t>costs are minimized.</a:t>
            </a:r>
            <a:endParaRPr b="1" sz="1050">
              <a:solidFill>
                <a:srgbClr val="4D5156"/>
              </a:solidFill>
              <a:highlight>
                <a:srgbClr val="FFFFFF"/>
              </a:highlight>
            </a:endParaRPr>
          </a:p>
          <a:p>
            <a:pPr indent="0" lvl="0" marL="457200" rtl="0" algn="l">
              <a:lnSpc>
                <a:spcPct val="150000"/>
              </a:lnSpc>
              <a:spcBef>
                <a:spcPts val="0"/>
              </a:spcBef>
              <a:spcAft>
                <a:spcPts val="0"/>
              </a:spcAft>
              <a:buNone/>
            </a:pPr>
            <a:r>
              <a:t/>
            </a:r>
            <a:endParaRPr b="1" sz="1050">
              <a:solidFill>
                <a:srgbClr val="4D5156"/>
              </a:solidFill>
              <a:highlight>
                <a:srgbClr val="FFFFFF"/>
              </a:highlight>
            </a:endParaRPr>
          </a:p>
          <a:p>
            <a:pPr indent="-317500" lvl="0" marL="457200" rtl="0" algn="l">
              <a:lnSpc>
                <a:spcPct val="150000"/>
              </a:lnSpc>
              <a:spcBef>
                <a:spcPts val="0"/>
              </a:spcBef>
              <a:spcAft>
                <a:spcPts val="0"/>
              </a:spcAft>
              <a:buSzPts val="1400"/>
              <a:buChar char="●"/>
            </a:pPr>
            <a:r>
              <a:rPr b="1" lang="en"/>
              <a:t>The law of supply                                          </a:t>
            </a:r>
            <a:r>
              <a:rPr lang="en" sz="1050">
                <a:solidFill>
                  <a:srgbClr val="4D5156"/>
                </a:solidFill>
                <a:highlight>
                  <a:srgbClr val="FFFFFF"/>
                </a:highlight>
              </a:rPr>
              <a:t>price and quantity </a:t>
            </a:r>
            <a:r>
              <a:rPr b="1" lang="en" sz="1050">
                <a:solidFill>
                  <a:srgbClr val="4D5156"/>
                </a:solidFill>
                <a:highlight>
                  <a:srgbClr val="FFFFFF"/>
                </a:highlight>
              </a:rPr>
              <a:t>supplied</a:t>
            </a:r>
            <a:r>
              <a:rPr lang="en" sz="1050">
                <a:solidFill>
                  <a:srgbClr val="4D5156"/>
                </a:solidFill>
                <a:highlight>
                  <a:srgbClr val="FFFFFF"/>
                </a:highlight>
              </a:rPr>
              <a:t> of a good and service are directly related to each other.</a:t>
            </a:r>
            <a:endParaRPr sz="1050">
              <a:solidFill>
                <a:srgbClr val="4D5156"/>
              </a:solidFill>
              <a:highlight>
                <a:srgbClr val="FFFFFF"/>
              </a:highlight>
            </a:endParaRPr>
          </a:p>
          <a:p>
            <a:pPr indent="0" lvl="0" marL="457200" rtl="0" algn="l">
              <a:lnSpc>
                <a:spcPct val="150000"/>
              </a:lnSpc>
              <a:spcBef>
                <a:spcPts val="0"/>
              </a:spcBef>
              <a:spcAft>
                <a:spcPts val="0"/>
              </a:spcAft>
              <a:buNone/>
            </a:pPr>
            <a:r>
              <a:t/>
            </a:r>
            <a:endParaRPr sz="1050">
              <a:solidFill>
                <a:srgbClr val="4D5156"/>
              </a:solidFill>
              <a:highlight>
                <a:srgbClr val="FFFFFF"/>
              </a:highlight>
            </a:endParaRPr>
          </a:p>
          <a:p>
            <a:pPr indent="-317500" lvl="0" marL="457200" rtl="0" algn="l">
              <a:lnSpc>
                <a:spcPct val="150000"/>
              </a:lnSpc>
              <a:spcBef>
                <a:spcPts val="0"/>
              </a:spcBef>
              <a:spcAft>
                <a:spcPts val="0"/>
              </a:spcAft>
              <a:buSzPts val="1400"/>
              <a:buChar char="●"/>
            </a:pPr>
            <a:r>
              <a:rPr b="1" lang="en"/>
              <a:t>Cost overruns                                             </a:t>
            </a:r>
            <a:r>
              <a:rPr lang="en" sz="1050">
                <a:solidFill>
                  <a:srgbClr val="4D5156"/>
                </a:solidFill>
                <a:highlight>
                  <a:srgbClr val="FFFFFF"/>
                </a:highlight>
              </a:rPr>
              <a:t>Amount by which the actual </a:t>
            </a:r>
            <a:r>
              <a:rPr b="1" lang="en" sz="1050">
                <a:solidFill>
                  <a:srgbClr val="4D5156"/>
                </a:solidFill>
                <a:highlight>
                  <a:srgbClr val="FFFFFF"/>
                </a:highlight>
              </a:rPr>
              <a:t>cost exceeds</a:t>
            </a:r>
            <a:r>
              <a:rPr lang="en" sz="1050">
                <a:solidFill>
                  <a:srgbClr val="4D5156"/>
                </a:solidFill>
                <a:highlight>
                  <a:srgbClr val="FFFFFF"/>
                </a:highlight>
              </a:rPr>
              <a:t> the budgeted, estimated, original, or target cost.</a:t>
            </a:r>
            <a:endParaRPr b="1"/>
          </a:p>
        </p:txBody>
      </p:sp>
      <p:sp>
        <p:nvSpPr>
          <p:cNvPr id="71" name="Google Shape;71;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The law Demand                                        </a:t>
            </a:r>
            <a:r>
              <a:rPr lang="en" sz="1050">
                <a:solidFill>
                  <a:srgbClr val="4D5156"/>
                </a:solidFill>
                <a:highlight>
                  <a:srgbClr val="FFFFFF"/>
                </a:highlight>
              </a:rPr>
              <a:t>price and quantity </a:t>
            </a:r>
            <a:r>
              <a:rPr b="1" lang="en" sz="1050">
                <a:solidFill>
                  <a:srgbClr val="5F6368"/>
                </a:solidFill>
                <a:highlight>
                  <a:srgbClr val="FFFFFF"/>
                </a:highlight>
              </a:rPr>
              <a:t>demand</a:t>
            </a:r>
            <a:r>
              <a:rPr lang="en" sz="1050">
                <a:solidFill>
                  <a:srgbClr val="4D5156"/>
                </a:solidFill>
                <a:highlight>
                  <a:srgbClr val="FFFFFF"/>
                </a:highlight>
              </a:rPr>
              <a:t> of any good and service are inversely related to each other.</a:t>
            </a:r>
            <a:r>
              <a:rPr b="1" lang="en"/>
              <a:t>      </a:t>
            </a:r>
            <a:endParaRPr b="1"/>
          </a:p>
          <a:p>
            <a:pPr indent="0" lvl="0" marL="457200" rtl="0" algn="l">
              <a:lnSpc>
                <a:spcPct val="115000"/>
              </a:lnSpc>
              <a:spcBef>
                <a:spcPts val="1600"/>
              </a:spcBef>
              <a:spcAft>
                <a:spcPts val="0"/>
              </a:spcAft>
              <a:buSzPts val="1400"/>
              <a:buNone/>
            </a:pPr>
            <a:r>
              <a:rPr b="1" lang="en"/>
              <a:t>                                     </a:t>
            </a:r>
            <a:endParaRPr b="1"/>
          </a:p>
          <a:p>
            <a:pPr indent="0" lvl="0" marL="457200" rtl="0" algn="l">
              <a:lnSpc>
                <a:spcPct val="115000"/>
              </a:lnSpc>
              <a:spcBef>
                <a:spcPts val="1600"/>
              </a:spcBef>
              <a:spcAft>
                <a:spcPts val="0"/>
              </a:spcAft>
              <a:buSzPts val="1400"/>
              <a:buNone/>
            </a:pPr>
            <a:r>
              <a:t/>
            </a:r>
            <a:endParaRPr sz="1100">
              <a:solidFill>
                <a:srgbClr val="222222"/>
              </a:solidFill>
              <a:highlight>
                <a:srgbClr val="FFFFFF"/>
              </a:highlight>
            </a:endParaRPr>
          </a:p>
          <a:p>
            <a:pPr indent="-317500" lvl="0" marL="457200" rtl="0" algn="l">
              <a:lnSpc>
                <a:spcPct val="115000"/>
              </a:lnSpc>
              <a:spcBef>
                <a:spcPts val="1600"/>
              </a:spcBef>
              <a:spcAft>
                <a:spcPts val="0"/>
              </a:spcAft>
              <a:buSzPts val="1400"/>
              <a:buChar char="●"/>
            </a:pPr>
            <a:r>
              <a:rPr b="1" lang="en"/>
              <a:t>Break-even point                                    </a:t>
            </a:r>
            <a:r>
              <a:rPr lang="en" sz="1050">
                <a:solidFill>
                  <a:srgbClr val="4D5156"/>
                </a:solidFill>
                <a:highlight>
                  <a:srgbClr val="FFFFFF"/>
                </a:highlight>
              </a:rPr>
              <a:t>the level of production at which the </a:t>
            </a:r>
            <a:r>
              <a:rPr b="1" lang="en" sz="1050">
                <a:solidFill>
                  <a:srgbClr val="4D5156"/>
                </a:solidFill>
                <a:highlight>
                  <a:srgbClr val="FFFFFF"/>
                </a:highlight>
              </a:rPr>
              <a:t>costs of production equal the revenues</a:t>
            </a:r>
            <a:r>
              <a:rPr lang="en" sz="1050">
                <a:solidFill>
                  <a:srgbClr val="4D5156"/>
                </a:solidFill>
                <a:highlight>
                  <a:srgbClr val="FFFFFF"/>
                </a:highlight>
              </a:rPr>
              <a:t> for a product.</a:t>
            </a:r>
            <a:endParaRPr b="1"/>
          </a:p>
          <a:p>
            <a:pPr indent="0" lvl="0" marL="457200" rtl="0" algn="l">
              <a:lnSpc>
                <a:spcPct val="115000"/>
              </a:lnSpc>
              <a:spcBef>
                <a:spcPts val="1600"/>
              </a:spcBef>
              <a:spcAft>
                <a:spcPts val="1600"/>
              </a:spcAft>
              <a:buSzPts val="14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THE PROPOSED ECONOMIC MODELING OF THE CASE</a:t>
            </a:r>
            <a:endParaRPr sz="2400"/>
          </a:p>
        </p:txBody>
      </p:sp>
      <p:sp>
        <p:nvSpPr>
          <p:cNvPr id="77" name="Google Shape;77;p4"/>
          <p:cNvSpPr txBox="1"/>
          <p:nvPr>
            <p:ph idx="1" type="body"/>
          </p:nvPr>
        </p:nvSpPr>
        <p:spPr>
          <a:xfrm>
            <a:off x="380825" y="1161950"/>
            <a:ext cx="8520600" cy="3718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500"/>
              <a:buFont typeface="Arial"/>
              <a:buNone/>
            </a:pPr>
            <a:r>
              <a:t/>
            </a:r>
            <a:endParaRPr b="1" sz="1500">
              <a:solidFill>
                <a:srgbClr val="000000"/>
              </a:solidFill>
            </a:endParaRPr>
          </a:p>
          <a:p>
            <a:pPr indent="0" lvl="0" marL="0" rtl="0" algn="l">
              <a:lnSpc>
                <a:spcPct val="100000"/>
              </a:lnSpc>
              <a:spcBef>
                <a:spcPts val="0"/>
              </a:spcBef>
              <a:spcAft>
                <a:spcPts val="0"/>
              </a:spcAft>
              <a:buClr>
                <a:srgbClr val="000000"/>
              </a:buClr>
              <a:buSzPts val="1500"/>
              <a:buFont typeface="Arial"/>
              <a:buNone/>
            </a:pPr>
            <a:r>
              <a:rPr b="1" lang="en" sz="1500">
                <a:solidFill>
                  <a:srgbClr val="000000"/>
                </a:solidFill>
              </a:rPr>
              <a:t>  *QD: quantity demanded</a:t>
            </a:r>
            <a:endParaRPr b="1" sz="1500">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en" sz="1400">
                <a:solidFill>
                  <a:srgbClr val="000000"/>
                </a:solidFill>
              </a:rPr>
              <a:t> </a:t>
            </a:r>
            <a:r>
              <a:rPr lang="en" sz="1600">
                <a:solidFill>
                  <a:srgbClr val="000000"/>
                </a:solidFill>
              </a:rPr>
              <a:t> *</a:t>
            </a:r>
            <a:r>
              <a:rPr b="1" lang="en" sz="1400">
                <a:solidFill>
                  <a:srgbClr val="000000"/>
                </a:solidFill>
              </a:rPr>
              <a:t>QS: quantity supplied</a:t>
            </a:r>
            <a:endParaRPr b="1" sz="1400">
              <a:solidFill>
                <a:srgbClr val="000000"/>
              </a:solidFill>
            </a:endParaRPr>
          </a:p>
          <a:p>
            <a:pPr indent="0" lvl="0" marL="0" rtl="0" algn="l">
              <a:lnSpc>
                <a:spcPct val="115000"/>
              </a:lnSpc>
              <a:spcBef>
                <a:spcPts val="0"/>
              </a:spcBef>
              <a:spcAft>
                <a:spcPts val="1600"/>
              </a:spcAft>
              <a:buSzPts val="1800"/>
              <a:buNone/>
            </a:pPr>
            <a:r>
              <a:t/>
            </a:r>
            <a:endParaRPr/>
          </a:p>
        </p:txBody>
      </p:sp>
      <p:cxnSp>
        <p:nvCxnSpPr>
          <p:cNvPr id="78" name="Google Shape;78;p4"/>
          <p:cNvCxnSpPr/>
          <p:nvPr/>
        </p:nvCxnSpPr>
        <p:spPr>
          <a:xfrm>
            <a:off x="4941300" y="1620700"/>
            <a:ext cx="2790900" cy="2309700"/>
          </a:xfrm>
          <a:prstGeom prst="straightConnector1">
            <a:avLst/>
          </a:prstGeom>
          <a:noFill/>
          <a:ln cap="flat" cmpd="sng" w="28575">
            <a:solidFill>
              <a:srgbClr val="1155CC"/>
            </a:solidFill>
            <a:prstDash val="solid"/>
            <a:round/>
            <a:headEnd len="sm" w="sm" type="none"/>
            <a:tailEnd len="sm" w="sm" type="none"/>
          </a:ln>
        </p:spPr>
      </p:cxnSp>
      <p:cxnSp>
        <p:nvCxnSpPr>
          <p:cNvPr id="79" name="Google Shape;79;p4"/>
          <p:cNvCxnSpPr/>
          <p:nvPr/>
        </p:nvCxnSpPr>
        <p:spPr>
          <a:xfrm flipH="1" rot="10800000">
            <a:off x="5033150" y="1651325"/>
            <a:ext cx="2633100" cy="2265600"/>
          </a:xfrm>
          <a:prstGeom prst="straightConnector1">
            <a:avLst/>
          </a:prstGeom>
          <a:noFill/>
          <a:ln cap="flat" cmpd="sng" w="28575">
            <a:solidFill>
              <a:srgbClr val="00FF00"/>
            </a:solidFill>
            <a:prstDash val="solid"/>
            <a:round/>
            <a:headEnd len="sm" w="sm" type="none"/>
            <a:tailEnd len="sm" w="sm" type="none"/>
          </a:ln>
        </p:spPr>
      </p:cxnSp>
      <p:sp>
        <p:nvSpPr>
          <p:cNvPr id="80" name="Google Shape;80;p4"/>
          <p:cNvSpPr txBox="1"/>
          <p:nvPr/>
        </p:nvSpPr>
        <p:spPr>
          <a:xfrm>
            <a:off x="3639650" y="1161950"/>
            <a:ext cx="1132800" cy="10602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Price (P)</a:t>
            </a:r>
            <a:endParaRPr b="1" i="0" sz="1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lang="en" sz="1500"/>
              <a:t> </a:t>
            </a:r>
            <a:endParaRPr b="1" sz="1500"/>
          </a:p>
          <a:p>
            <a:pPr indent="0" lvl="0" marL="0" marR="0" rtl="0" algn="l">
              <a:lnSpc>
                <a:spcPct val="150000"/>
              </a:lnSpc>
              <a:spcBef>
                <a:spcPts val="0"/>
              </a:spcBef>
              <a:spcAft>
                <a:spcPts val="0"/>
              </a:spcAft>
              <a:buClr>
                <a:srgbClr val="000000"/>
              </a:buClr>
              <a:buSzPts val="1500"/>
              <a:buFont typeface="Arial"/>
              <a:buNone/>
            </a:pPr>
            <a:r>
              <a:rPr b="1" lang="en" sz="1500"/>
              <a:t>25,000$</a:t>
            </a:r>
            <a:endParaRPr b="1" sz="1500"/>
          </a:p>
        </p:txBody>
      </p:sp>
      <p:sp>
        <p:nvSpPr>
          <p:cNvPr id="81" name="Google Shape;81;p4"/>
          <p:cNvSpPr txBox="1"/>
          <p:nvPr/>
        </p:nvSpPr>
        <p:spPr>
          <a:xfrm>
            <a:off x="6628200" y="2580800"/>
            <a:ext cx="1362300" cy="4131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Equilibrium</a:t>
            </a:r>
            <a:endParaRPr b="0" i="0" sz="1500" u="none" cap="none" strike="noStrike">
              <a:solidFill>
                <a:srgbClr val="000000"/>
              </a:solidFill>
              <a:latin typeface="Arial"/>
              <a:ea typeface="Arial"/>
              <a:cs typeface="Arial"/>
              <a:sym typeface="Arial"/>
            </a:endParaRPr>
          </a:p>
        </p:txBody>
      </p:sp>
      <p:sp>
        <p:nvSpPr>
          <p:cNvPr id="82" name="Google Shape;82;p4"/>
          <p:cNvSpPr txBox="1"/>
          <p:nvPr/>
        </p:nvSpPr>
        <p:spPr>
          <a:xfrm>
            <a:off x="6199500" y="4334825"/>
            <a:ext cx="428700" cy="3279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Q*</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txBox="1"/>
          <p:nvPr/>
        </p:nvSpPr>
        <p:spPr>
          <a:xfrm>
            <a:off x="4267750" y="2539250"/>
            <a:ext cx="428700" cy="4131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P*</a:t>
            </a:r>
            <a:endParaRPr b="1" i="0" sz="1500" u="none" cap="none" strike="noStrike">
              <a:solidFill>
                <a:srgbClr val="000000"/>
              </a:solidFill>
              <a:latin typeface="Arial"/>
              <a:ea typeface="Arial"/>
              <a:cs typeface="Arial"/>
              <a:sym typeface="Arial"/>
            </a:endParaRPr>
          </a:p>
        </p:txBody>
      </p:sp>
      <p:cxnSp>
        <p:nvCxnSpPr>
          <p:cNvPr id="84" name="Google Shape;84;p4"/>
          <p:cNvCxnSpPr/>
          <p:nvPr/>
        </p:nvCxnSpPr>
        <p:spPr>
          <a:xfrm flipH="1" rot="10800000">
            <a:off x="4684125" y="4065525"/>
            <a:ext cx="3450300" cy="21300"/>
          </a:xfrm>
          <a:prstGeom prst="straightConnector1">
            <a:avLst/>
          </a:prstGeom>
          <a:noFill/>
          <a:ln cap="flat" cmpd="sng" w="38100">
            <a:solidFill>
              <a:schemeClr val="dk2"/>
            </a:solidFill>
            <a:prstDash val="solid"/>
            <a:round/>
            <a:headEnd len="sm" w="sm" type="none"/>
            <a:tailEnd len="med" w="med" type="triangle"/>
          </a:ln>
        </p:spPr>
      </p:cxnSp>
      <p:cxnSp>
        <p:nvCxnSpPr>
          <p:cNvPr id="85" name="Google Shape;85;p4"/>
          <p:cNvCxnSpPr/>
          <p:nvPr/>
        </p:nvCxnSpPr>
        <p:spPr>
          <a:xfrm rot="10800000">
            <a:off x="4673600" y="1254875"/>
            <a:ext cx="4500" cy="2848200"/>
          </a:xfrm>
          <a:prstGeom prst="straightConnector1">
            <a:avLst/>
          </a:prstGeom>
          <a:noFill/>
          <a:ln cap="flat" cmpd="sng" w="38100">
            <a:solidFill>
              <a:schemeClr val="dk2"/>
            </a:solidFill>
            <a:prstDash val="solid"/>
            <a:round/>
            <a:headEnd len="sm" w="sm" type="none"/>
            <a:tailEnd len="med" w="med" type="triangle"/>
          </a:ln>
        </p:spPr>
      </p:cxnSp>
      <p:sp>
        <p:nvSpPr>
          <p:cNvPr id="86" name="Google Shape;86;p4"/>
          <p:cNvSpPr txBox="1"/>
          <p:nvPr/>
        </p:nvSpPr>
        <p:spPr>
          <a:xfrm>
            <a:off x="7380300" y="1161950"/>
            <a:ext cx="1116900" cy="32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Supply</a:t>
            </a:r>
            <a:endParaRPr b="1" i="0" sz="1500" u="none" cap="none" strike="noStrike">
              <a:solidFill>
                <a:srgbClr val="000000"/>
              </a:solidFill>
              <a:latin typeface="Arial"/>
              <a:ea typeface="Arial"/>
              <a:cs typeface="Arial"/>
              <a:sym typeface="Arial"/>
            </a:endParaRPr>
          </a:p>
        </p:txBody>
      </p:sp>
      <p:sp>
        <p:nvSpPr>
          <p:cNvPr id="87" name="Google Shape;87;p4"/>
          <p:cNvSpPr txBox="1"/>
          <p:nvPr/>
        </p:nvSpPr>
        <p:spPr>
          <a:xfrm>
            <a:off x="4696450" y="1161950"/>
            <a:ext cx="1025700" cy="32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Demand</a:t>
            </a:r>
            <a:endParaRPr b="1" i="0" sz="1500" u="none" cap="none" strike="noStrike">
              <a:solidFill>
                <a:srgbClr val="000000"/>
              </a:solidFill>
              <a:latin typeface="Arial"/>
              <a:ea typeface="Arial"/>
              <a:cs typeface="Arial"/>
              <a:sym typeface="Arial"/>
            </a:endParaRPr>
          </a:p>
        </p:txBody>
      </p:sp>
      <p:cxnSp>
        <p:nvCxnSpPr>
          <p:cNvPr id="88" name="Google Shape;88;p4"/>
          <p:cNvCxnSpPr/>
          <p:nvPr/>
        </p:nvCxnSpPr>
        <p:spPr>
          <a:xfrm flipH="1" rot="10800000">
            <a:off x="4696375" y="2110575"/>
            <a:ext cx="3275700" cy="30600"/>
          </a:xfrm>
          <a:prstGeom prst="straightConnector1">
            <a:avLst/>
          </a:prstGeom>
          <a:noFill/>
          <a:ln cap="flat" cmpd="sng" w="28575">
            <a:solidFill>
              <a:srgbClr val="980000"/>
            </a:solidFill>
            <a:prstDash val="solid"/>
            <a:round/>
            <a:headEnd len="sm" w="sm" type="none"/>
            <a:tailEnd len="sm" w="sm" type="none"/>
          </a:ln>
        </p:spPr>
      </p:cxnSp>
      <p:sp>
        <p:nvSpPr>
          <p:cNvPr id="89" name="Google Shape;89;p4"/>
          <p:cNvSpPr txBox="1"/>
          <p:nvPr/>
        </p:nvSpPr>
        <p:spPr>
          <a:xfrm>
            <a:off x="5308825" y="2154450"/>
            <a:ext cx="520500" cy="4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QD</a:t>
            </a:r>
            <a:endParaRPr b="1" i="0" sz="1500" u="none" cap="none" strike="noStrike">
              <a:solidFill>
                <a:srgbClr val="000000"/>
              </a:solidFill>
              <a:latin typeface="Arial"/>
              <a:ea typeface="Arial"/>
              <a:cs typeface="Arial"/>
              <a:sym typeface="Arial"/>
            </a:endParaRPr>
          </a:p>
        </p:txBody>
      </p:sp>
      <p:sp>
        <p:nvSpPr>
          <p:cNvPr id="90" name="Google Shape;90;p4"/>
          <p:cNvSpPr txBox="1"/>
          <p:nvPr/>
        </p:nvSpPr>
        <p:spPr>
          <a:xfrm>
            <a:off x="6943350" y="2154438"/>
            <a:ext cx="732000" cy="4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QS</a:t>
            </a:r>
            <a:endParaRPr b="1" i="0" sz="1500" u="none" cap="none" strike="noStrike">
              <a:solidFill>
                <a:srgbClr val="000000"/>
              </a:solidFill>
              <a:latin typeface="Arial"/>
              <a:ea typeface="Arial"/>
              <a:cs typeface="Arial"/>
              <a:sym typeface="Arial"/>
            </a:endParaRPr>
          </a:p>
        </p:txBody>
      </p:sp>
      <p:sp>
        <p:nvSpPr>
          <p:cNvPr id="91" name="Google Shape;91;p4"/>
          <p:cNvSpPr txBox="1"/>
          <p:nvPr/>
        </p:nvSpPr>
        <p:spPr>
          <a:xfrm>
            <a:off x="5599700" y="1804400"/>
            <a:ext cx="1591800" cy="1815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Excess Supply</a:t>
            </a:r>
            <a:endParaRPr b="0" i="0" sz="1500" u="none" cap="none" strike="noStrike">
              <a:solidFill>
                <a:srgbClr val="000000"/>
              </a:solidFill>
              <a:latin typeface="Arial"/>
              <a:ea typeface="Arial"/>
              <a:cs typeface="Arial"/>
              <a:sym typeface="Arial"/>
            </a:endParaRPr>
          </a:p>
        </p:txBody>
      </p:sp>
      <p:sp>
        <p:nvSpPr>
          <p:cNvPr id="92" name="Google Shape;92;p4"/>
          <p:cNvSpPr txBox="1"/>
          <p:nvPr/>
        </p:nvSpPr>
        <p:spPr>
          <a:xfrm>
            <a:off x="514350" y="3407575"/>
            <a:ext cx="3865800" cy="1110000"/>
          </a:xfrm>
          <a:prstGeom prst="rect">
            <a:avLst/>
          </a:prstGeom>
          <a:noFill/>
          <a:ln cap="flat" cmpd="sng" w="9525">
            <a:solidFill>
              <a:srgbClr val="000000"/>
            </a:solidFill>
            <a:prstDash val="dot"/>
            <a:round/>
            <a:headEnd len="sm" w="sm" type="none"/>
            <a:tailEnd len="sm" w="sm" type="none"/>
          </a:ln>
          <a:effectLst>
            <a:outerShdw blurRad="57150" rotWithShape="0" algn="bl" dir="5400000" dist="19050">
              <a:srgbClr val="000000">
                <a:alpha val="3882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Break-even point: 10000-12000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Break-even point   &gt;  supply   &gt;    demand</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2257425" y="3791449"/>
            <a:ext cx="1917531" cy="503823"/>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4"/>
          <p:cNvSpPr/>
          <p:nvPr/>
        </p:nvSpPr>
        <p:spPr>
          <a:xfrm>
            <a:off x="542924" y="3791447"/>
            <a:ext cx="2338637" cy="503823"/>
          </a:xfrm>
          <a:prstGeom prst="ellipse">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4"/>
          <p:cNvSpPr txBox="1"/>
          <p:nvPr/>
        </p:nvSpPr>
        <p:spPr>
          <a:xfrm>
            <a:off x="7675350" y="4144250"/>
            <a:ext cx="1132800" cy="327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Q (quantity)</a:t>
            </a:r>
            <a:endParaRPr/>
          </a:p>
        </p:txBody>
      </p:sp>
      <p:cxnSp>
        <p:nvCxnSpPr>
          <p:cNvPr id="96" name="Google Shape;96;p4"/>
          <p:cNvCxnSpPr/>
          <p:nvPr/>
        </p:nvCxnSpPr>
        <p:spPr>
          <a:xfrm>
            <a:off x="5524400" y="3930400"/>
            <a:ext cx="12000" cy="267000"/>
          </a:xfrm>
          <a:prstGeom prst="straightConnector1">
            <a:avLst/>
          </a:prstGeom>
          <a:noFill/>
          <a:ln cap="flat" cmpd="sng" w="28575">
            <a:solidFill>
              <a:srgbClr val="000000"/>
            </a:solidFill>
            <a:prstDash val="solid"/>
            <a:round/>
            <a:headEnd len="sm" w="sm" type="none"/>
            <a:tailEnd len="sm" w="sm" type="none"/>
          </a:ln>
        </p:spPr>
      </p:cxnSp>
      <p:cxnSp>
        <p:nvCxnSpPr>
          <p:cNvPr id="97" name="Google Shape;97;p4"/>
          <p:cNvCxnSpPr/>
          <p:nvPr/>
        </p:nvCxnSpPr>
        <p:spPr>
          <a:xfrm>
            <a:off x="7191500" y="3942663"/>
            <a:ext cx="12000" cy="267000"/>
          </a:xfrm>
          <a:prstGeom prst="straightConnector1">
            <a:avLst/>
          </a:prstGeom>
          <a:noFill/>
          <a:ln cap="flat" cmpd="sng" w="28575">
            <a:solidFill>
              <a:srgbClr val="000000"/>
            </a:solidFill>
            <a:prstDash val="solid"/>
            <a:round/>
            <a:headEnd len="sm" w="sm" type="none"/>
            <a:tailEnd len="sm" w="sm" type="none"/>
          </a:ln>
        </p:spPr>
      </p:cxnSp>
      <p:sp>
        <p:nvSpPr>
          <p:cNvPr id="98" name="Google Shape;98;p4"/>
          <p:cNvSpPr txBox="1"/>
          <p:nvPr/>
        </p:nvSpPr>
        <p:spPr>
          <a:xfrm>
            <a:off x="5104550" y="4210875"/>
            <a:ext cx="868800" cy="3279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t>  6000</a:t>
            </a:r>
            <a:endParaRPr b="1" sz="1500"/>
          </a:p>
          <a:p>
            <a:pPr indent="0" lvl="0" marL="0" marR="0" rtl="0" algn="l">
              <a:lnSpc>
                <a:spcPct val="100000"/>
              </a:lnSpc>
              <a:spcBef>
                <a:spcPts val="0"/>
              </a:spcBef>
              <a:spcAft>
                <a:spcPts val="0"/>
              </a:spcAft>
              <a:buClr>
                <a:srgbClr val="000000"/>
              </a:buClr>
              <a:buSzPts val="1500"/>
              <a:buFont typeface="Arial"/>
              <a:buNone/>
            </a:pPr>
            <a:r>
              <a:rPr b="1" lang="en" sz="1500"/>
              <a:t>  (</a:t>
            </a:r>
            <a:r>
              <a:rPr b="1" i="0" lang="en" sz="1500" u="none" cap="none" strike="noStrike">
                <a:solidFill>
                  <a:srgbClr val="000000"/>
                </a:solidFill>
                <a:latin typeface="Arial"/>
                <a:ea typeface="Arial"/>
                <a:cs typeface="Arial"/>
                <a:sym typeface="Arial"/>
              </a:rPr>
              <a:t>Q</a:t>
            </a:r>
            <a:r>
              <a:rPr b="1" lang="en" sz="1500"/>
              <a:t>D)</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txBox="1"/>
          <p:nvPr/>
        </p:nvSpPr>
        <p:spPr>
          <a:xfrm>
            <a:off x="6763100" y="4221950"/>
            <a:ext cx="868800" cy="3279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t>  9000</a:t>
            </a:r>
            <a:endParaRPr b="1" sz="1500"/>
          </a:p>
          <a:p>
            <a:pPr indent="0" lvl="0" marL="0" marR="0" rtl="0" algn="l">
              <a:lnSpc>
                <a:spcPct val="100000"/>
              </a:lnSpc>
              <a:spcBef>
                <a:spcPts val="0"/>
              </a:spcBef>
              <a:spcAft>
                <a:spcPts val="0"/>
              </a:spcAft>
              <a:buClr>
                <a:srgbClr val="000000"/>
              </a:buClr>
              <a:buSzPts val="1500"/>
              <a:buFont typeface="Arial"/>
              <a:buNone/>
            </a:pPr>
            <a:r>
              <a:rPr b="1" lang="en" sz="1500"/>
              <a:t>  (</a:t>
            </a:r>
            <a:r>
              <a:rPr b="1" i="0" lang="en" sz="1500" u="none" cap="none" strike="noStrike">
                <a:solidFill>
                  <a:srgbClr val="000000"/>
                </a:solidFill>
                <a:latin typeface="Arial"/>
                <a:ea typeface="Arial"/>
                <a:cs typeface="Arial"/>
                <a:sym typeface="Arial"/>
              </a:rPr>
              <a:t>Q</a:t>
            </a:r>
            <a:r>
              <a:rPr b="1" lang="en" sz="1500"/>
              <a:t>S</a:t>
            </a:r>
            <a:r>
              <a:rPr b="1" lang="en" sz="1500"/>
              <a: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 type="subTitle"/>
          </p:nvPr>
        </p:nvSpPr>
        <p:spPr>
          <a:xfrm>
            <a:off x="311700" y="3595500"/>
            <a:ext cx="8520600" cy="154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000000"/>
                </a:solidFill>
              </a:rPr>
              <a:t>Sources</a:t>
            </a:r>
            <a:endParaRPr sz="2600">
              <a:solidFill>
                <a:srgbClr val="000000"/>
              </a:solidFill>
            </a:endParaRPr>
          </a:p>
          <a:p>
            <a:pPr indent="-298450" lvl="0" marL="457200" rtl="0" algn="l">
              <a:lnSpc>
                <a:spcPct val="100000"/>
              </a:lnSpc>
              <a:spcBef>
                <a:spcPts val="0"/>
              </a:spcBef>
              <a:spcAft>
                <a:spcPts val="0"/>
              </a:spcAft>
              <a:buClr>
                <a:srgbClr val="000000"/>
              </a:buClr>
              <a:buSzPts val="1100"/>
              <a:buChar char="●"/>
            </a:pPr>
            <a:r>
              <a:rPr lang="en" sz="1100" u="sng">
                <a:solidFill>
                  <a:schemeClr val="hlink"/>
                </a:solidFill>
                <a:hlinkClick r:id="rId3"/>
              </a:rPr>
              <a:t>https://www.britannica.com/technology/DeLorean-DMC-12</a:t>
            </a:r>
            <a:endParaRPr sz="1100">
              <a:solidFill>
                <a:srgbClr val="000000"/>
              </a:solidFill>
            </a:endParaRPr>
          </a:p>
          <a:p>
            <a:pPr indent="0" lvl="0" marL="457200" rtl="0" algn="l">
              <a:lnSpc>
                <a:spcPct val="100000"/>
              </a:lnSpc>
              <a:spcBef>
                <a:spcPts val="0"/>
              </a:spcBef>
              <a:spcAft>
                <a:spcPts val="0"/>
              </a:spcAft>
              <a:buSzPts val="2800"/>
              <a:buNone/>
            </a:pPr>
            <a:r>
              <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lang="en" sz="1100" u="sng">
                <a:solidFill>
                  <a:schemeClr val="hlink"/>
                </a:solidFill>
                <a:hlinkClick r:id="rId4"/>
              </a:rPr>
              <a:t>https://www.automobilemag.com/news/dmc-delorean-history-generations-specifications-photos/</a:t>
            </a:r>
            <a:endParaRPr sz="1100">
              <a:solidFill>
                <a:srgbClr val="000000"/>
              </a:solidFill>
            </a:endParaRPr>
          </a:p>
          <a:p>
            <a:pPr indent="0" lvl="0" marL="0" rtl="0" algn="l">
              <a:lnSpc>
                <a:spcPct val="100000"/>
              </a:lnSpc>
              <a:spcBef>
                <a:spcPts val="0"/>
              </a:spcBef>
              <a:spcAft>
                <a:spcPts val="0"/>
              </a:spcAft>
              <a:buSzPts val="2800"/>
              <a:buNone/>
            </a:pPr>
            <a:r>
              <a:t/>
            </a:r>
            <a:endParaRPr sz="1100">
              <a:solidFill>
                <a:srgbClr val="000000"/>
              </a:solidFill>
            </a:endParaRPr>
          </a:p>
        </p:txBody>
      </p:sp>
      <p:pic>
        <p:nvPicPr>
          <p:cNvPr id="105" name="Google Shape;105;p5"/>
          <p:cNvPicPr preferRelativeResize="0"/>
          <p:nvPr/>
        </p:nvPicPr>
        <p:blipFill rotWithShape="1">
          <a:blip r:embed="rId5">
            <a:alphaModFix/>
          </a:blip>
          <a:srcRect b="0" l="0" r="0" t="0"/>
          <a:stretch/>
        </p:blipFill>
        <p:spPr>
          <a:xfrm>
            <a:off x="0" y="0"/>
            <a:ext cx="9144000" cy="373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