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1pPr>
    <a:lvl2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2pPr>
    <a:lvl3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3pPr>
    <a:lvl4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4pPr>
    <a:lvl5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5pPr>
    <a:lvl6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6pPr>
    <a:lvl7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7pPr>
    <a:lvl8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8pPr>
    <a:lvl9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Avenir Next Medium"/>
          <a:ea typeface="Avenir Next Medium"/>
          <a:cs typeface="Avenir Next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F0EAF0"/>
          </a:solidFill>
        </a:fill>
      </a:tcStyle>
    </a:band2H>
    <a:firstCol>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a:tcStyle>
        <a:tcBdr/>
        <a:fill>
          <a:solidFill>
            <a:srgbClr val="EBEBEB"/>
          </a:solidFill>
        </a:fill>
      </a:tcStyle>
    </a:band2H>
    <a:firstCo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FFFFFF"/>
          </a:solidFill>
        </a:fill>
      </a:tcStyle>
    </a:band2H>
    <a:firstCol>
      <a:tcTxStyle b="off" i="off">
        <a:font>
          <a:latin typeface="Avenir Next Medium"/>
          <a:ea typeface="Avenir Next Medium"/>
          <a:cs typeface="Avenir Next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a:tcStyle>
        <a:tcBdr/>
        <a:fill>
          <a:solidFill>
            <a:srgbClr val="EDEEEE"/>
          </a:solidFill>
        </a:fill>
      </a:tcStyle>
    </a:band2H>
    <a:firstCol>
      <a:tcTxStyle b="off" i="off">
        <a:font>
          <a:latin typeface="Avenir Next Medium"/>
          <a:ea typeface="Avenir Next Medium"/>
          <a:cs typeface="Avenir Next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Avenir Next Medium"/>
          <a:ea typeface="Avenir Next Medium"/>
          <a:cs typeface="Avenir Next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8"/>
    <p:restoredTop sz="93990" autoAdjust="0"/>
  </p:normalViewPr>
  <p:slideViewPr>
    <p:cSldViewPr snapToGrid="0">
      <p:cViewPr>
        <p:scale>
          <a:sx n="78" d="100"/>
          <a:sy n="78" d="100"/>
        </p:scale>
        <p:origin x="-48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43000" y="685800"/>
            <a:ext cx="4572000" cy="3429000"/>
          </a:xfrm>
          <a:prstGeom prst="rect">
            <a:avLst/>
          </a:prstGeom>
        </p:spPr>
        <p:txBody>
          <a:bodyPr/>
          <a:lstStyle/>
          <a:p>
            <a:endParaRPr/>
          </a:p>
        </p:txBody>
      </p:sp>
      <p:sp>
        <p:nvSpPr>
          <p:cNvPr id="178" name="Shape 1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1.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38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527755" indent="-527755" defTabSz="312927">
                  <a:spcBef>
                    <a:spcPts val="3700"/>
                  </a:spcBef>
                  <a:buBlip>
                    <a:blip r:embed="rId3"/>
                  </a:buBlip>
                  <a:defRPr sz="2992" spc="29"/>
                </a:pPr>
                <a:r>
                  <a:rPr lang="en-US" dirty="0"/>
                  <a:t>Average Total Cost, </a:t>
                </a:r>
                <a14:m>
                  <m:oMath xmlns:m="http://schemas.openxmlformats.org/officeDocument/2006/math">
                    <m:r>
                      <a:rPr lang="en-US" b="1" i="1" smtClean="0">
                        <a:latin typeface="Cambria Math" panose="02040503050406030204" pitchFamily="18" charset="0"/>
                      </a:rPr>
                      <m:t>𝑨𝑻𝑪</m:t>
                    </m:r>
                    <m:r>
                      <a:rPr lang="en-US" b="1"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𝑻𝒐𝒕𝒂𝒍</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𝑪𝒐𝒔𝒕</m:t>
                        </m:r>
                      </m:num>
                      <m:den>
                        <m:r>
                          <a:rPr lang="en-US" b="1" i="1" smtClean="0">
                            <a:latin typeface="Cambria Math" panose="02040503050406030204" pitchFamily="18" charset="0"/>
                            <a:ea typeface="Cambria Math" panose="02040503050406030204" pitchFamily="18" charset="0"/>
                          </a:rPr>
                          <m:t>𝑸𝒖𝒂𝒏𝒕𝒊𝒕𝒚</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𝒐𝒇</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𝑶𝒖𝒕𝒑𝒖𝒕</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𝑻𝑪</m:t>
                        </m:r>
                      </m:num>
                      <m:den>
                        <m:r>
                          <a:rPr lang="en-US" b="1" i="1" smtClean="0">
                            <a:latin typeface="Cambria Math" panose="02040503050406030204" pitchFamily="18" charset="0"/>
                            <a:ea typeface="Cambria Math" panose="02040503050406030204" pitchFamily="18" charset="0"/>
                          </a:rPr>
                          <m:t>𝑸</m:t>
                        </m:r>
                      </m:den>
                    </m:f>
                  </m:oMath>
                </a14:m>
                <a:endParaRPr lang="en-US" dirty="0"/>
              </a:p>
              <a:p>
                <a:pPr marL="527755" indent="-527755" defTabSz="312927">
                  <a:spcBef>
                    <a:spcPts val="3700"/>
                  </a:spcBef>
                  <a:buBlip>
                    <a:blip r:embed="rId3"/>
                  </a:buBlip>
                  <a:defRPr sz="2992" spc="29"/>
                </a:pPr>
                <a:r>
                  <a:rPr lang="en-US" dirty="0"/>
                  <a:t>Minimum cost output: Qty of output at which total cost is lowest.</a:t>
                </a:r>
              </a:p>
              <a:p>
                <a:pPr marL="527755" indent="-527755" defTabSz="312927">
                  <a:spcBef>
                    <a:spcPts val="3700"/>
                  </a:spcBef>
                  <a:buBlip>
                    <a:blip r:embed="rId3"/>
                  </a:buBlip>
                  <a:defRPr sz="2992" spc="29"/>
                </a:pPr>
                <a:r>
                  <a:rPr lang="en-US" dirty="0"/>
                  <a:t>Long run : period of time in which all inputs can vary.</a:t>
                </a:r>
              </a:p>
              <a:p>
                <a:pPr marL="527755" indent="-527755" defTabSz="312927">
                  <a:spcBef>
                    <a:spcPts val="3700"/>
                  </a:spcBef>
                  <a:buBlip>
                    <a:blip r:embed="rId3"/>
                  </a:buBlip>
                  <a:defRPr sz="2992" spc="29"/>
                </a:pPr>
                <a:r>
                  <a:rPr lang="en-US" dirty="0"/>
                  <a:t>Increasing returns to scale (or economics of scale) : long-run average total cost declines as output increases.</a:t>
                </a:r>
              </a:p>
              <a:p>
                <a:pPr marL="527755" indent="-527755" defTabSz="312927">
                  <a:spcBef>
                    <a:spcPts val="3700"/>
                  </a:spcBef>
                  <a:buBlip>
                    <a:blip r:embed="rId3"/>
                  </a:buBlip>
                  <a:defRPr sz="2992" spc="29"/>
                </a:pPr>
                <a:r>
                  <a:rPr lang="en-US" dirty="0"/>
                  <a:t>LRATC: ATC when fixed cost has been chosen to minimize average total cost  for each level of output. Relationship between output and average total cost when fixed cost has been chosen to minimize average total cost for each level of output.</a:t>
                </a:r>
              </a:p>
              <a:p>
                <a:pPr marL="527755" indent="-527755" defTabSz="312927">
                  <a:spcBef>
                    <a:spcPts val="3700"/>
                  </a:spcBef>
                  <a:buBlip>
                    <a:blip r:embed="rId3"/>
                  </a:buBlip>
                  <a:defRPr sz="2992" spc="29"/>
                </a:pPr>
                <a:r>
                  <a:rPr lang="en-US" dirty="0"/>
                  <a:t>Spreading effect: the larger the output, the greater the qty of output over which fixed cost is spread, leading to lower average  fixed cost.</a:t>
                </a:r>
              </a:p>
              <a:p>
                <a:pPr marL="527755" indent="-527755" defTabSz="312927">
                  <a:spcBef>
                    <a:spcPts val="3700"/>
                  </a:spcBef>
                  <a:buBlip>
                    <a:blip r:embed="rId3"/>
                  </a:buBlip>
                  <a:defRPr sz="2992" spc="29"/>
                </a:pPr>
                <a:r>
                  <a:rPr lang="en-US" dirty="0"/>
                  <a:t>Diminishing returns effect: the larger the output, the greater the amount of variable input required to produce additional units, leading to higher average variable cost.</a:t>
                </a:r>
              </a:p>
              <a:p>
                <a:endParaRPr lang="en-US" dirty="0"/>
              </a:p>
            </p:txBody>
          </p:sp>
        </mc:Choice>
        <mc:Fallback xmlns="">
          <p:sp>
            <p:nvSpPr>
              <p:cNvPr id="3" name="Notes Placeholder 2"/>
              <p:cNvSpPr>
                <a:spLocks noGrp="1"/>
              </p:cNvSpPr>
              <p:nvPr>
                <p:ph type="body" idx="1"/>
              </p:nvPr>
            </p:nvSpPr>
            <p:spPr/>
            <p:txBody>
              <a:bodyPr/>
              <a:lstStyle/>
              <a:p>
                <a:pPr marL="527755" indent="-527755" defTabSz="312927">
                  <a:spcBef>
                    <a:spcPts val="3700"/>
                  </a:spcBef>
                  <a:buBlip>
                    <a:blip r:embed="rId4"/>
                  </a:buBlip>
                  <a:defRPr sz="2992" spc="29"/>
                </a:pPr>
                <a:r>
                  <a:rPr lang="en-US" dirty="0"/>
                  <a:t>Average Total Cost, </a:t>
                </a:r>
                <a:r>
                  <a:rPr lang="en-US" b="1" i="0">
                    <a:latin typeface="Cambria Math" panose="02040503050406030204" pitchFamily="18" charset="0"/>
                  </a:rPr>
                  <a:t>𝑨𝑻𝑪 </a:t>
                </a:r>
                <a:r>
                  <a:rPr lang="en-US" i="0">
                    <a:latin typeface="Cambria Math" panose="02040503050406030204" pitchFamily="18" charset="0"/>
                    <a:ea typeface="Cambria Math" panose="02040503050406030204" pitchFamily="18" charset="0"/>
                  </a:rPr>
                  <a:t>=(</a:t>
                </a:r>
                <a:r>
                  <a:rPr lang="en-US" b="1" i="0">
                    <a:latin typeface="Cambria Math" panose="02040503050406030204" pitchFamily="18" charset="0"/>
                    <a:ea typeface="Cambria Math" panose="02040503050406030204" pitchFamily="18" charset="0"/>
                  </a:rPr>
                  <a:t>𝑻𝒐𝒕𝒂𝒍 𝑪𝒐𝒔𝒕)/(𝑸𝒖𝒂𝒏𝒕𝒊𝒕𝒚 𝒐𝒇 𝑶𝒖𝒕𝒑𝒖𝒕)</a:t>
                </a:r>
                <a:r>
                  <a:rPr lang="en-US" i="0">
                    <a:latin typeface="Cambria Math" panose="02040503050406030204" pitchFamily="18" charset="0"/>
                    <a:ea typeface="Cambria Math" panose="02040503050406030204" pitchFamily="18" charset="0"/>
                  </a:rPr>
                  <a:t>=</a:t>
                </a:r>
                <a:r>
                  <a:rPr lang="en-US" b="1" i="0">
                    <a:latin typeface="Cambria Math" panose="02040503050406030204" pitchFamily="18" charset="0"/>
                    <a:ea typeface="Cambria Math" panose="02040503050406030204" pitchFamily="18" charset="0"/>
                  </a:rPr>
                  <a:t>𝑻𝑪/𝑸</a:t>
                </a:r>
                <a:endParaRPr lang="en-US" dirty="0"/>
              </a:p>
              <a:p>
                <a:pPr marL="527755" indent="-527755" defTabSz="312927">
                  <a:spcBef>
                    <a:spcPts val="3700"/>
                  </a:spcBef>
                  <a:buBlip>
                    <a:blip r:embed="rId4"/>
                  </a:buBlip>
                  <a:defRPr sz="2992" spc="29"/>
                </a:pPr>
                <a:r>
                  <a:rPr lang="en-US" dirty="0"/>
                  <a:t>Minimum cost output: Qty of output at which total cost is lowest.</a:t>
                </a:r>
              </a:p>
              <a:p>
                <a:pPr marL="527755" indent="-527755" defTabSz="312927">
                  <a:spcBef>
                    <a:spcPts val="3700"/>
                  </a:spcBef>
                  <a:buBlip>
                    <a:blip r:embed="rId4"/>
                  </a:buBlip>
                  <a:defRPr sz="2992" spc="29"/>
                </a:pPr>
                <a:r>
                  <a:rPr lang="en-US" dirty="0"/>
                  <a:t>Long run : period of time in which all inputs can vary.</a:t>
                </a:r>
              </a:p>
              <a:p>
                <a:pPr marL="527755" indent="-527755" defTabSz="312927">
                  <a:spcBef>
                    <a:spcPts val="3700"/>
                  </a:spcBef>
                  <a:buBlip>
                    <a:blip r:embed="rId4"/>
                  </a:buBlip>
                  <a:defRPr sz="2992" spc="29"/>
                </a:pPr>
                <a:r>
                  <a:rPr lang="en-US" dirty="0"/>
                  <a:t>Increasing returns to scale (or economics of scale) : long-run average total cost declines as output increases.</a:t>
                </a:r>
              </a:p>
              <a:p>
                <a:pPr marL="527755" indent="-527755" defTabSz="312927">
                  <a:spcBef>
                    <a:spcPts val="3700"/>
                  </a:spcBef>
                  <a:buBlip>
                    <a:blip r:embed="rId4"/>
                  </a:buBlip>
                  <a:defRPr sz="2992" spc="29"/>
                </a:pPr>
                <a:r>
                  <a:rPr lang="en-US" dirty="0"/>
                  <a:t>LRATC: ATC when fixed cost has been chosen to minimize average total cost  for each level of output. Relationship between output and average total cost when fixed cost has been chosen to minimize average total cost for each level of output.</a:t>
                </a:r>
              </a:p>
              <a:p>
                <a:pPr marL="527755" indent="-527755" defTabSz="312927">
                  <a:spcBef>
                    <a:spcPts val="3700"/>
                  </a:spcBef>
                  <a:buBlip>
                    <a:blip r:embed="rId4"/>
                  </a:buBlip>
                  <a:defRPr sz="2992" spc="29"/>
                </a:pPr>
                <a:r>
                  <a:rPr lang="en-US" dirty="0"/>
                  <a:t>Spreading effect: the larger the output, the greater the qty of output over which fixed cost is spread, leading to lower average  fixed cost.</a:t>
                </a:r>
              </a:p>
              <a:p>
                <a:pPr marL="527755" indent="-527755" defTabSz="312927">
                  <a:spcBef>
                    <a:spcPts val="3700"/>
                  </a:spcBef>
                  <a:buBlip>
                    <a:blip r:embed="rId4"/>
                  </a:buBlip>
                  <a:defRPr sz="2992" spc="29"/>
                </a:pPr>
                <a:r>
                  <a:rPr lang="en-US" dirty="0"/>
                  <a:t>Diminishing returns effect: the larger the output, the greater the amount of variable input required to produce additional units, leading to higher average variable cost.</a:t>
                </a:r>
              </a:p>
              <a:p>
                <a:endParaRPr lang="en-US" dirty="0"/>
              </a:p>
            </p:txBody>
          </p:sp>
        </mc:Fallback>
      </mc:AlternateContent>
    </p:spTree>
    <p:extLst>
      <p:ext uri="{BB962C8B-B14F-4D97-AF65-F5344CB8AC3E}">
        <p14:creationId xmlns:p14="http://schemas.microsoft.com/office/powerpoint/2010/main" val="69244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re">
    <p:spTree>
      <p:nvGrpSpPr>
        <p:cNvPr id="1" name=""/>
        <p:cNvGrpSpPr/>
        <p:nvPr/>
      </p:nvGrpSpPr>
      <p:grpSpPr>
        <a:xfrm>
          <a:off x="0" y="0"/>
          <a:ext cx="0" cy="0"/>
          <a:chOff x="0" y="0"/>
          <a:chExt cx="0" cy="0"/>
        </a:xfrm>
      </p:grpSpPr>
      <p:sp>
        <p:nvSpPr>
          <p:cNvPr id="15" name="Rubrique"/>
          <p:cNvSpPr txBox="1">
            <a:spLocks noGrp="1"/>
          </p:cNvSpPr>
          <p:nvPr>
            <p:ph type="body" sz="quarter" idx="21" hasCustomPrompt="1"/>
          </p:nvPr>
        </p:nvSpPr>
        <p:spPr>
          <a:xfrm>
            <a:off x="1181100" y="12364718"/>
            <a:ext cx="4965700" cy="467107"/>
          </a:xfrm>
          <a:prstGeom prst="rect">
            <a:avLst/>
          </a:prstGeom>
        </p:spPr>
        <p:txBody>
          <a:bodyPr anchor="t"/>
          <a:lstStyle>
            <a:lvl1pPr defTabSz="566674">
              <a:defRPr sz="2134" b="0" cap="all" spc="85"/>
            </a:lvl1pPr>
          </a:lstStyle>
          <a:p>
            <a:r>
              <a:t>Rubrique</a:t>
            </a:r>
          </a:p>
        </p:txBody>
      </p:sp>
      <p:sp>
        <p:nvSpPr>
          <p:cNvPr id="16" name="Emplacement"/>
          <p:cNvSpPr txBox="1">
            <a:spLocks noGrp="1"/>
          </p:cNvSpPr>
          <p:nvPr>
            <p:ph type="body" sz="quarter" idx="22" hasCustomPrompt="1"/>
          </p:nvPr>
        </p:nvSpPr>
        <p:spPr>
          <a:xfrm>
            <a:off x="18237200" y="12364718"/>
            <a:ext cx="4965700" cy="467107"/>
          </a:xfrm>
          <a:prstGeom prst="rect">
            <a:avLst/>
          </a:prstGeom>
        </p:spPr>
        <p:txBody>
          <a:bodyPr anchor="t"/>
          <a:lstStyle>
            <a:lvl1pPr defTabSz="566674">
              <a:defRPr sz="2134" b="0" cap="all" spc="85"/>
            </a:lvl1pPr>
          </a:lstStyle>
          <a:p>
            <a:r>
              <a:t>Emplacement</a:t>
            </a:r>
          </a:p>
        </p:txBody>
      </p:sp>
      <p:sp>
        <p:nvSpPr>
          <p:cNvPr id="17" name="Auteur et date"/>
          <p:cNvSpPr txBox="1">
            <a:spLocks noGrp="1"/>
          </p:cNvSpPr>
          <p:nvPr>
            <p:ph type="body" sz="quarter" idx="23" hasCustomPrompt="1"/>
          </p:nvPr>
        </p:nvSpPr>
        <p:spPr>
          <a:xfrm>
            <a:off x="6946900" y="12233909"/>
            <a:ext cx="10490200" cy="706629"/>
          </a:xfrm>
          <a:prstGeom prst="rect">
            <a:avLst/>
          </a:prstGeom>
        </p:spPr>
        <p:txBody>
          <a:bodyPr anchor="t"/>
          <a:lstStyle>
            <a:lvl1pPr defTabSz="572516">
              <a:defRPr sz="3528" spc="105"/>
            </a:lvl1pPr>
          </a:lstStyle>
          <a:p>
            <a:r>
              <a:t>Auteur et date</a:t>
            </a:r>
          </a:p>
        </p:txBody>
      </p:sp>
      <p:sp>
        <p:nvSpPr>
          <p:cNvPr id="18" name="Titre de la présentation"/>
          <p:cNvSpPr txBox="1">
            <a:spLocks noGrp="1"/>
          </p:cNvSpPr>
          <p:nvPr>
            <p:ph type="title" hasCustomPrompt="1"/>
          </p:nvPr>
        </p:nvSpPr>
        <p:spPr>
          <a:prstGeom prst="rect">
            <a:avLst/>
          </a:prstGeom>
        </p:spPr>
        <p:txBody>
          <a:bodyPr/>
          <a:lstStyle/>
          <a:p>
            <a:r>
              <a:t>Titre de la présentation</a:t>
            </a:r>
          </a:p>
        </p:txBody>
      </p:sp>
      <p:sp>
        <p:nvSpPr>
          <p:cNvPr id="19" name="Body Level One…"/>
          <p:cNvSpPr txBox="1">
            <a:spLocks noGrp="1"/>
          </p:cNvSpPr>
          <p:nvPr>
            <p:ph type="body" sz="quarter" idx="1" hasCustomPrompt="1"/>
          </p:nvPr>
        </p:nvSpPr>
        <p:spPr>
          <a:prstGeom prst="rect">
            <a:avLst/>
          </a:prstGeom>
        </p:spPr>
        <p:txBody>
          <a:bodyPr/>
          <a:lstStyle/>
          <a:p>
            <a:r>
              <a:t>Sous-titre de la présentation</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éclaration">
    <p:bg>
      <p:bgPr>
        <a:solidFill>
          <a:srgbClr val="F3F5B1"/>
        </a:solidFill>
        <a:effectLst/>
      </p:bgPr>
    </p:bg>
    <p:spTree>
      <p:nvGrpSpPr>
        <p:cNvPr id="1" name=""/>
        <p:cNvGrpSpPr/>
        <p:nvPr/>
      </p:nvGrpSpPr>
      <p:grpSpPr>
        <a:xfrm>
          <a:off x="0" y="0"/>
          <a:ext cx="0" cy="0"/>
          <a:chOff x="0" y="0"/>
          <a:chExt cx="0" cy="0"/>
        </a:xfrm>
      </p:grpSpPr>
      <p:sp>
        <p:nvSpPr>
          <p:cNvPr id="121" name="Body Level One…"/>
          <p:cNvSpPr txBox="1">
            <a:spLocks noGrp="1"/>
          </p:cNvSpPr>
          <p:nvPr>
            <p:ph type="body" sz="half" idx="1" hasCustomPrompt="1"/>
          </p:nvPr>
        </p:nvSpPr>
        <p:spPr>
          <a:xfrm>
            <a:off x="2082800" y="4337484"/>
            <a:ext cx="20205700" cy="4699001"/>
          </a:xfrm>
          <a:prstGeom prst="rect">
            <a:avLst/>
          </a:prstGeom>
        </p:spPr>
        <p:txBody>
          <a:bodyPr anchor="ctr"/>
          <a:lstStyle>
            <a:lvl1pPr>
              <a:lnSpc>
                <a:spcPct val="90000"/>
              </a:lnSpc>
              <a:defRPr sz="9000" cap="all" spc="270">
                <a:solidFill>
                  <a:schemeClr val="accent1">
                    <a:satOff val="36598"/>
                    <a:lumOff val="-17227"/>
                  </a:schemeClr>
                </a:solidFill>
              </a:defRPr>
            </a:lvl1pPr>
            <a:lvl2pPr>
              <a:lnSpc>
                <a:spcPct val="90000"/>
              </a:lnSpc>
              <a:defRPr sz="9000" cap="all" spc="270">
                <a:solidFill>
                  <a:schemeClr val="accent1">
                    <a:satOff val="36598"/>
                    <a:lumOff val="-17227"/>
                  </a:schemeClr>
                </a:solidFill>
              </a:defRPr>
            </a:lvl2pPr>
            <a:lvl3pPr>
              <a:lnSpc>
                <a:spcPct val="90000"/>
              </a:lnSpc>
              <a:defRPr sz="9000" cap="all" spc="270">
                <a:solidFill>
                  <a:schemeClr val="accent1">
                    <a:satOff val="36598"/>
                    <a:lumOff val="-17227"/>
                  </a:schemeClr>
                </a:solidFill>
              </a:defRPr>
            </a:lvl3pPr>
            <a:lvl4pPr>
              <a:lnSpc>
                <a:spcPct val="90000"/>
              </a:lnSpc>
              <a:defRPr sz="9000" cap="all" spc="270">
                <a:solidFill>
                  <a:schemeClr val="accent1">
                    <a:satOff val="36598"/>
                    <a:lumOff val="-17227"/>
                  </a:schemeClr>
                </a:solidFill>
              </a:defRPr>
            </a:lvl4pPr>
            <a:lvl5pPr>
              <a:lnSpc>
                <a:spcPct val="90000"/>
              </a:lnSpc>
              <a:defRPr sz="9000" cap="all" spc="270">
                <a:solidFill>
                  <a:schemeClr val="accent1">
                    <a:satOff val="36598"/>
                    <a:lumOff val="-17227"/>
                  </a:schemeClr>
                </a:solidFill>
              </a:defRPr>
            </a:lvl5pPr>
          </a:lstStyle>
          <a:p>
            <a:r>
              <a:t>Déclaration</a:t>
            </a:r>
          </a:p>
          <a:p>
            <a:pPr lvl="1"/>
            <a:endParaRPr/>
          </a:p>
          <a:p>
            <a:pPr lvl="2"/>
            <a:endParaRPr/>
          </a:p>
          <a:p>
            <a:pPr lvl="3"/>
            <a:endParaRPr/>
          </a:p>
          <a:p>
            <a:pPr lvl="4"/>
            <a:endParaRPr/>
          </a:p>
        </p:txBody>
      </p:sp>
      <p:sp>
        <p:nvSpPr>
          <p:cNvPr id="122"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2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24"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ait important">
    <p:bg>
      <p:bgPr>
        <a:solidFill>
          <a:srgbClr val="F3F5B1"/>
        </a:solidFill>
        <a:effectLst/>
      </p:bgPr>
    </p:bg>
    <p:spTree>
      <p:nvGrpSpPr>
        <p:cNvPr id="1" name=""/>
        <p:cNvGrpSpPr/>
        <p:nvPr/>
      </p:nvGrpSpPr>
      <p:grpSpPr>
        <a:xfrm>
          <a:off x="0" y="0"/>
          <a:ext cx="0" cy="0"/>
          <a:chOff x="0" y="0"/>
          <a:chExt cx="0" cy="0"/>
        </a:xfrm>
      </p:grpSpPr>
      <p:sp>
        <p:nvSpPr>
          <p:cNvPr id="131" name="Body Level One…"/>
          <p:cNvSpPr txBox="1">
            <a:spLocks noGrp="1"/>
          </p:cNvSpPr>
          <p:nvPr>
            <p:ph type="body" idx="1" hasCustomPrompt="1"/>
          </p:nvPr>
        </p:nvSpPr>
        <p:spPr>
          <a:xfrm>
            <a:off x="2082800" y="1509784"/>
            <a:ext cx="20205700" cy="6852293"/>
          </a:xfrm>
          <a:prstGeom prst="rect">
            <a:avLst/>
          </a:prstGeom>
        </p:spPr>
        <p:txBody>
          <a:bodyPr/>
          <a:lstStyle>
            <a:lvl1pPr>
              <a:lnSpc>
                <a:spcPct val="90000"/>
              </a:lnSpc>
              <a:defRPr sz="25000" cap="all" spc="750">
                <a:solidFill>
                  <a:schemeClr val="accent1">
                    <a:satOff val="36598"/>
                    <a:lumOff val="-17227"/>
                  </a:schemeClr>
                </a:solidFill>
              </a:defRPr>
            </a:lvl1pPr>
            <a:lvl2pPr>
              <a:lnSpc>
                <a:spcPct val="90000"/>
              </a:lnSpc>
              <a:defRPr sz="25000" cap="all" spc="750">
                <a:solidFill>
                  <a:schemeClr val="accent1">
                    <a:satOff val="36598"/>
                    <a:lumOff val="-17227"/>
                  </a:schemeClr>
                </a:solidFill>
              </a:defRPr>
            </a:lvl2pPr>
            <a:lvl3pPr>
              <a:lnSpc>
                <a:spcPct val="90000"/>
              </a:lnSpc>
              <a:defRPr sz="25000" cap="all" spc="750">
                <a:solidFill>
                  <a:schemeClr val="accent1">
                    <a:satOff val="36598"/>
                    <a:lumOff val="-17227"/>
                  </a:schemeClr>
                </a:solidFill>
              </a:defRPr>
            </a:lvl3pPr>
            <a:lvl4pPr>
              <a:lnSpc>
                <a:spcPct val="90000"/>
              </a:lnSpc>
              <a:defRPr sz="25000" cap="all" spc="750">
                <a:solidFill>
                  <a:schemeClr val="accent1">
                    <a:satOff val="36598"/>
                    <a:lumOff val="-17227"/>
                  </a:schemeClr>
                </a:solidFill>
              </a:defRPr>
            </a:lvl4pPr>
            <a:lvl5pPr>
              <a:lnSpc>
                <a:spcPct val="90000"/>
              </a:lnSpc>
              <a:defRPr sz="25000" cap="all" spc="750">
                <a:solidFill>
                  <a:schemeClr val="accent1">
                    <a:satOff val="36598"/>
                    <a:lumOff val="-17227"/>
                  </a:schemeClr>
                </a:solidFill>
              </a:defRPr>
            </a:lvl5pPr>
          </a:lstStyle>
          <a:p>
            <a:r>
              <a:t>100 %</a:t>
            </a:r>
          </a:p>
          <a:p>
            <a:pPr lvl="1"/>
            <a:endParaRPr/>
          </a:p>
          <a:p>
            <a:pPr lvl="2"/>
            <a:endParaRPr/>
          </a:p>
          <a:p>
            <a:pPr lvl="3"/>
            <a:endParaRPr/>
          </a:p>
          <a:p>
            <a:pPr lvl="4"/>
            <a:endParaRPr/>
          </a:p>
        </p:txBody>
      </p:sp>
      <p:sp>
        <p:nvSpPr>
          <p:cNvPr id="132" name="Données clés"/>
          <p:cNvSpPr txBox="1">
            <a:spLocks noGrp="1"/>
          </p:cNvSpPr>
          <p:nvPr>
            <p:ph type="body" sz="quarter" idx="21" hasCustomPrompt="1"/>
          </p:nvPr>
        </p:nvSpPr>
        <p:spPr>
          <a:xfrm>
            <a:off x="2082800" y="8407994"/>
            <a:ext cx="20205700" cy="694056"/>
          </a:xfrm>
          <a:prstGeom prst="rect">
            <a:avLst/>
          </a:prstGeom>
        </p:spPr>
        <p:txBody>
          <a:bodyPr anchor="t"/>
          <a:lstStyle>
            <a:lvl1pPr defTabSz="572516">
              <a:defRPr sz="3430" spc="102">
                <a:solidFill>
                  <a:schemeClr val="accent1"/>
                </a:solidFill>
              </a:defRPr>
            </a:lvl1pPr>
          </a:lstStyle>
          <a:p>
            <a:r>
              <a:t>Données clés</a:t>
            </a:r>
          </a:p>
        </p:txBody>
      </p:sp>
      <p:sp>
        <p:nvSpPr>
          <p:cNvPr id="13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34"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35"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itation">
    <p:bg>
      <p:bgPr>
        <a:solidFill>
          <a:srgbClr val="FFCBC5"/>
        </a:solidFill>
        <a:effectLst/>
      </p:bgPr>
    </p:bg>
    <p:spTree>
      <p:nvGrpSpPr>
        <p:cNvPr id="1" name=""/>
        <p:cNvGrpSpPr/>
        <p:nvPr/>
      </p:nvGrpSpPr>
      <p:grpSpPr>
        <a:xfrm>
          <a:off x="0" y="0"/>
          <a:ext cx="0" cy="0"/>
          <a:chOff x="0" y="0"/>
          <a:chExt cx="0" cy="0"/>
        </a:xfrm>
      </p:grpSpPr>
      <p:sp>
        <p:nvSpPr>
          <p:cNvPr id="142" name="Attribution"/>
          <p:cNvSpPr txBox="1">
            <a:spLocks noGrp="1"/>
          </p:cNvSpPr>
          <p:nvPr>
            <p:ph type="body" sz="quarter" idx="21" hasCustomPrompt="1"/>
          </p:nvPr>
        </p:nvSpPr>
        <p:spPr>
          <a:xfrm>
            <a:off x="2088436" y="11375561"/>
            <a:ext cx="20207127" cy="706629"/>
          </a:xfrm>
          <a:prstGeom prst="rect">
            <a:avLst/>
          </a:prstGeom>
        </p:spPr>
        <p:txBody>
          <a:bodyPr anchor="t"/>
          <a:lstStyle>
            <a:lvl1pPr defTabSz="572516">
              <a:defRPr sz="3528" spc="105">
                <a:solidFill>
                  <a:schemeClr val="accent1"/>
                </a:solidFill>
              </a:defRPr>
            </a:lvl1pPr>
          </a:lstStyle>
          <a:p>
            <a:r>
              <a:t>Attribution</a:t>
            </a:r>
          </a:p>
        </p:txBody>
      </p:sp>
      <p:sp>
        <p:nvSpPr>
          <p:cNvPr id="143"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44"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45" name="Body Level One…"/>
          <p:cNvSpPr txBox="1">
            <a:spLocks noGrp="1"/>
          </p:cNvSpPr>
          <p:nvPr>
            <p:ph type="body" sz="half" idx="1" hasCustomPrompt="1"/>
          </p:nvPr>
        </p:nvSpPr>
        <p:spPr>
          <a:xfrm>
            <a:off x="2088436" y="4298870"/>
            <a:ext cx="20207128" cy="4699001"/>
          </a:xfrm>
          <a:prstGeom prst="rect">
            <a:avLst/>
          </a:prstGeom>
        </p:spPr>
        <p:txBody>
          <a:bodyPr anchor="ctr"/>
          <a:lstStyle>
            <a:lvl1pPr>
              <a:lnSpc>
                <a:spcPct val="90000"/>
              </a:lnSpc>
              <a:defRPr sz="9500" cap="all" spc="190">
                <a:solidFill>
                  <a:schemeClr val="accent1">
                    <a:satOff val="36598"/>
                    <a:lumOff val="-17227"/>
                  </a:schemeClr>
                </a:solidFill>
              </a:defRPr>
            </a:lvl1pPr>
            <a:lvl2pPr>
              <a:lnSpc>
                <a:spcPct val="90000"/>
              </a:lnSpc>
              <a:defRPr sz="9500" cap="all" spc="190">
                <a:solidFill>
                  <a:schemeClr val="accent1">
                    <a:satOff val="36598"/>
                    <a:lumOff val="-17227"/>
                  </a:schemeClr>
                </a:solidFill>
              </a:defRPr>
            </a:lvl2pPr>
            <a:lvl3pPr>
              <a:lnSpc>
                <a:spcPct val="90000"/>
              </a:lnSpc>
              <a:defRPr sz="9500" cap="all" spc="190">
                <a:solidFill>
                  <a:schemeClr val="accent1">
                    <a:satOff val="36598"/>
                    <a:lumOff val="-17227"/>
                  </a:schemeClr>
                </a:solidFill>
              </a:defRPr>
            </a:lvl3pPr>
            <a:lvl4pPr>
              <a:lnSpc>
                <a:spcPct val="90000"/>
              </a:lnSpc>
              <a:defRPr sz="9500" cap="all" spc="190">
                <a:solidFill>
                  <a:schemeClr val="accent1">
                    <a:satOff val="36598"/>
                    <a:lumOff val="-17227"/>
                  </a:schemeClr>
                </a:solidFill>
              </a:defRPr>
            </a:lvl4pPr>
            <a:lvl5pPr>
              <a:lnSpc>
                <a:spcPct val="90000"/>
              </a:lnSpc>
              <a:defRPr sz="9500" cap="all" spc="190">
                <a:solidFill>
                  <a:schemeClr val="accent1">
                    <a:satOff val="36598"/>
                    <a:lumOff val="-17227"/>
                  </a:schemeClr>
                </a:solidFill>
              </a:defRPr>
            </a:lvl5pPr>
          </a:lstStyle>
          <a:p>
            <a:r>
              <a:t>« Citation notable »</a:t>
            </a:r>
          </a:p>
          <a:p>
            <a:pPr lvl="1"/>
            <a:endParaRPr/>
          </a:p>
          <a:p>
            <a:pPr lvl="2"/>
            <a:endParaRPr/>
          </a:p>
          <a:p>
            <a:pPr lvl="3"/>
            <a:endParaRPr/>
          </a:p>
          <a:p>
            <a:pPr lvl="4"/>
            <a:endParaRPr/>
          </a:p>
        </p:txBody>
      </p:sp>
      <p:sp>
        <p:nvSpPr>
          <p:cNvPr id="146"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 photos">
    <p:bg>
      <p:bgPr>
        <a:solidFill>
          <a:srgbClr val="FFF5F2"/>
        </a:solidFill>
        <a:effectLst/>
      </p:bgPr>
    </p:bg>
    <p:spTree>
      <p:nvGrpSpPr>
        <p:cNvPr id="1" name=""/>
        <p:cNvGrpSpPr/>
        <p:nvPr/>
      </p:nvGrpSpPr>
      <p:grpSpPr>
        <a:xfrm>
          <a:off x="0" y="0"/>
          <a:ext cx="0" cy="0"/>
          <a:chOff x="0" y="0"/>
          <a:chExt cx="0" cy="0"/>
        </a:xfrm>
      </p:grpSpPr>
      <p:sp>
        <p:nvSpPr>
          <p:cNvPr id="153" name="Image"/>
          <p:cNvSpPr>
            <a:spLocks noGrp="1"/>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endParaRPr/>
          </a:p>
        </p:txBody>
      </p:sp>
      <p:sp>
        <p:nvSpPr>
          <p:cNvPr id="154" name="Image"/>
          <p:cNvSpPr>
            <a:spLocks noGrp="1"/>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endParaRPr/>
          </a:p>
        </p:txBody>
      </p:sp>
      <p:sp>
        <p:nvSpPr>
          <p:cNvPr id="155" name="1056335080_2112X2816.jpg"/>
          <p:cNvSpPr>
            <a:spLocks noGrp="1"/>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endParaRPr/>
          </a:p>
        </p:txBody>
      </p:sp>
      <p:sp>
        <p:nvSpPr>
          <p:cNvPr id="156"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FFF5F2"/>
        </a:solidFill>
        <a:effectLst/>
      </p:bgPr>
    </p:bg>
    <p:spTree>
      <p:nvGrpSpPr>
        <p:cNvPr id="1" name=""/>
        <p:cNvGrpSpPr/>
        <p:nvPr/>
      </p:nvGrpSpPr>
      <p:grpSpPr>
        <a:xfrm>
          <a:off x="0" y="0"/>
          <a:ext cx="0" cy="0"/>
          <a:chOff x="0" y="0"/>
          <a:chExt cx="0" cy="0"/>
        </a:xfrm>
      </p:grpSpPr>
      <p:sp>
        <p:nvSpPr>
          <p:cNvPr id="163" name="Image"/>
          <p:cNvSpPr>
            <a:spLocks noGrp="1"/>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endParaRPr/>
          </a:p>
        </p:txBody>
      </p:sp>
      <p:sp>
        <p:nvSpPr>
          <p:cNvPr id="164"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ierge">
    <p:bg>
      <p:bgPr>
        <a:solidFill>
          <a:srgbClr val="FFF5F2"/>
        </a:solidFill>
        <a:effectLst/>
      </p:bgPr>
    </p:bg>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re et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2757142"/>
            <a:ext cx="24384000" cy="19230284"/>
          </a:xfrm>
          <a:prstGeom prst="rect">
            <a:avLst/>
          </a:prstGeom>
        </p:spPr>
        <p:txBody>
          <a:bodyPr lIns="91439" tIns="45719" rIns="91439" bIns="45719" anchor="t">
            <a:noAutofit/>
          </a:bodyPr>
          <a:lstStyle/>
          <a:p>
            <a:endParaRPr/>
          </a:p>
        </p:txBody>
      </p:sp>
      <p:sp>
        <p:nvSpPr>
          <p:cNvPr id="28" name="Rubrique"/>
          <p:cNvSpPr txBox="1">
            <a:spLocks noGrp="1"/>
          </p:cNvSpPr>
          <p:nvPr>
            <p:ph type="body" sz="quarter" idx="22" hasCustomPrompt="1"/>
          </p:nvPr>
        </p:nvSpPr>
        <p:spPr>
          <a:xfrm>
            <a:off x="1181100" y="12364718"/>
            <a:ext cx="4965700" cy="467107"/>
          </a:xfrm>
          <a:prstGeom prst="rect">
            <a:avLst/>
          </a:prstGeom>
        </p:spPr>
        <p:txBody>
          <a:bodyPr anchor="t"/>
          <a:lstStyle>
            <a:lvl1pPr defTabSz="566674">
              <a:defRPr sz="2134" b="0" cap="all" spc="85">
                <a:solidFill>
                  <a:srgbClr val="FFFFFF"/>
                </a:solidFill>
              </a:defRPr>
            </a:lvl1pPr>
          </a:lstStyle>
          <a:p>
            <a:r>
              <a:t>Rubrique</a:t>
            </a:r>
          </a:p>
        </p:txBody>
      </p:sp>
      <p:sp>
        <p:nvSpPr>
          <p:cNvPr id="29" name="Emplacement"/>
          <p:cNvSpPr txBox="1">
            <a:spLocks noGrp="1"/>
          </p:cNvSpPr>
          <p:nvPr>
            <p:ph type="body" sz="quarter" idx="23" hasCustomPrompt="1"/>
          </p:nvPr>
        </p:nvSpPr>
        <p:spPr>
          <a:xfrm>
            <a:off x="18237200" y="12364718"/>
            <a:ext cx="4965700" cy="467107"/>
          </a:xfrm>
          <a:prstGeom prst="rect">
            <a:avLst/>
          </a:prstGeom>
        </p:spPr>
        <p:txBody>
          <a:bodyPr anchor="t"/>
          <a:lstStyle>
            <a:lvl1pPr defTabSz="566674">
              <a:defRPr sz="2134" b="0" cap="all" spc="85">
                <a:solidFill>
                  <a:srgbClr val="FFFFFF"/>
                </a:solidFill>
              </a:defRPr>
            </a:lvl1pPr>
          </a:lstStyle>
          <a:p>
            <a:r>
              <a:t>Emplacement</a:t>
            </a:r>
          </a:p>
        </p:txBody>
      </p:sp>
      <p:sp>
        <p:nvSpPr>
          <p:cNvPr id="30" name="Auteur et date"/>
          <p:cNvSpPr txBox="1">
            <a:spLocks noGrp="1"/>
          </p:cNvSpPr>
          <p:nvPr>
            <p:ph type="body" sz="quarter" idx="24" hasCustomPrompt="1"/>
          </p:nvPr>
        </p:nvSpPr>
        <p:spPr>
          <a:xfrm>
            <a:off x="6946900" y="12233909"/>
            <a:ext cx="10490200" cy="706629"/>
          </a:xfrm>
          <a:prstGeom prst="rect">
            <a:avLst/>
          </a:prstGeom>
        </p:spPr>
        <p:txBody>
          <a:bodyPr anchor="t"/>
          <a:lstStyle>
            <a:lvl1pPr defTabSz="572516">
              <a:defRPr sz="3528" spc="105">
                <a:solidFill>
                  <a:srgbClr val="FFFFFF"/>
                </a:solidFill>
              </a:defRPr>
            </a:lvl1pPr>
          </a:lstStyle>
          <a:p>
            <a:r>
              <a:t>Auteur et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35" name="Body Level One…"/>
          <p:cNvSpPr txBox="1">
            <a:spLocks noGrp="1"/>
          </p:cNvSpPr>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Sous-titre de la présentation</a:t>
            </a:r>
          </a:p>
          <a:p>
            <a:pPr lvl="1"/>
            <a:endParaRPr/>
          </a:p>
          <a:p>
            <a:pPr lvl="2"/>
            <a:endParaRPr/>
          </a:p>
          <a:p>
            <a:pPr lvl="3"/>
            <a:endParaRPr/>
          </a:p>
          <a:p>
            <a:pPr lvl="4"/>
            <a:endParaRPr/>
          </a:p>
        </p:txBody>
      </p:sp>
      <p:sp>
        <p:nvSpPr>
          <p:cNvPr id="36" name="Titre de la présentation"/>
          <p:cNvSpPr txBox="1">
            <a:spLocks noGrp="1"/>
          </p:cNvSpPr>
          <p:nvPr>
            <p:ph type="title" hasCustomPrompt="1"/>
          </p:nvPr>
        </p:nvSpPr>
        <p:spPr>
          <a:prstGeom prst="rect">
            <a:avLst/>
          </a:prstGeom>
        </p:spPr>
        <p:txBody>
          <a:bodyPr/>
          <a:lstStyle/>
          <a:p>
            <a:r>
              <a:t>Titre de la présentation</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utre titre et photo">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Sous-titre de diapositive</a:t>
            </a:r>
          </a:p>
          <a:p>
            <a:pPr lvl="1"/>
            <a:endParaRPr/>
          </a:p>
          <a:p>
            <a:pPr lvl="2"/>
            <a:endParaRPr/>
          </a:p>
          <a:p>
            <a:pPr lvl="3"/>
            <a:endParaRPr/>
          </a:p>
          <a:p>
            <a:pPr lvl="4"/>
            <a:endParaRPr/>
          </a:p>
        </p:txBody>
      </p:sp>
      <p:sp>
        <p:nvSpPr>
          <p:cNvPr id="45" name="Titre de diapositive"/>
          <p:cNvSpPr txBox="1">
            <a:spLocks noGrp="1"/>
          </p:cNvSpPr>
          <p:nvPr>
            <p:ph type="title" hasCustomPrompt="1"/>
          </p:nvPr>
        </p:nvSpPr>
        <p:spPr>
          <a:xfrm>
            <a:off x="1270000" y="4925417"/>
            <a:ext cx="11785600" cy="2933701"/>
          </a:xfrm>
          <a:prstGeom prst="rect">
            <a:avLst/>
          </a:prstGeom>
        </p:spPr>
        <p:txBody>
          <a:bodyPr anchor="b"/>
          <a:lstStyle>
            <a:lvl1pPr>
              <a:defRPr sz="9000" spc="270">
                <a:solidFill>
                  <a:schemeClr val="accent6"/>
                </a:solidFill>
              </a:defRPr>
            </a:lvl1pPr>
          </a:lstStyle>
          <a:p>
            <a:r>
              <a:t>Titre de diapositive</a:t>
            </a:r>
          </a:p>
        </p:txBody>
      </p:sp>
      <p:sp>
        <p:nvSpPr>
          <p:cNvPr id="46" name="531205463_2542x1430.jpg"/>
          <p:cNvSpPr>
            <a:spLocks noGrp="1"/>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endParaR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49"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re et puce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Texte de puce de diapositive</a:t>
            </a:r>
          </a:p>
          <a:p>
            <a:pPr lvl="1"/>
            <a:endParaRPr/>
          </a:p>
          <a:p>
            <a:pPr lvl="2"/>
            <a:endParaRPr/>
          </a:p>
          <a:p>
            <a:pPr lvl="3"/>
            <a:endParaRPr/>
          </a:p>
          <a:p>
            <a:pPr lvl="4"/>
            <a:endParaRP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59" name="Titre de diapositive"/>
          <p:cNvSpPr txBox="1">
            <a:spLocks noGrp="1"/>
          </p:cNvSpPr>
          <p:nvPr>
            <p:ph type="title" hasCustomPrompt="1"/>
          </p:nvPr>
        </p:nvSpPr>
        <p:spPr>
          <a:xfrm>
            <a:off x="2088436" y="1282700"/>
            <a:ext cx="20207128" cy="1649711"/>
          </a:xfrm>
          <a:prstGeom prst="rect">
            <a:avLst/>
          </a:prstGeom>
        </p:spPr>
        <p:txBody>
          <a:bodyPr/>
          <a:lstStyle>
            <a:lvl1pPr>
              <a:defRPr sz="9000" spc="270">
                <a:solidFill>
                  <a:schemeClr val="accent6"/>
                </a:solidFill>
              </a:defRPr>
            </a:lvl1pPr>
          </a:lstStyle>
          <a:p>
            <a:r>
              <a:t>Titre de diapositive</a:t>
            </a:r>
          </a:p>
        </p:txBody>
      </p:sp>
      <p:sp>
        <p:nvSpPr>
          <p:cNvPr id="60"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uces">
    <p:bg>
      <p:bgPr>
        <a:solidFill>
          <a:srgbClr val="FFF5F2"/>
        </a:solidFill>
        <a:effectLst/>
      </p:bgPr>
    </p:bg>
    <p:spTree>
      <p:nvGrpSpPr>
        <p:cNvPr id="1" name=""/>
        <p:cNvGrpSpPr/>
        <p:nvPr/>
      </p:nvGrpSpPr>
      <p:grpSpPr>
        <a:xfrm>
          <a:off x="0" y="0"/>
          <a:ext cx="0" cy="0"/>
          <a:chOff x="0" y="0"/>
          <a:chExt cx="0" cy="0"/>
        </a:xfrm>
      </p:grpSpPr>
      <p:sp>
        <p:nvSpPr>
          <p:cNvPr id="67" name="Body Level One…"/>
          <p:cNvSpPr txBox="1">
            <a:spLocks noGrp="1"/>
          </p:cNvSpPr>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Texte de puce de diapositive</a:t>
            </a:r>
          </a:p>
          <a:p>
            <a:pPr lvl="1"/>
            <a:endParaRPr/>
          </a:p>
          <a:p>
            <a:pPr lvl="2"/>
            <a:endParaRPr/>
          </a:p>
          <a:p>
            <a:pPr lvl="3"/>
            <a:endParaRPr/>
          </a:p>
          <a:p>
            <a:pPr lvl="4"/>
            <a:endParaRPr/>
          </a:p>
        </p:txBody>
      </p:sp>
      <p:sp>
        <p:nvSpPr>
          <p:cNvPr id="68"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69"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70"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re, puces et photo">
    <p:bg>
      <p:bgPr>
        <a:solidFill>
          <a:srgbClr val="FFF5F2"/>
        </a:solidFill>
        <a:effectLst/>
      </p:bgPr>
    </p:bg>
    <p:spTree>
      <p:nvGrpSpPr>
        <p:cNvPr id="1" name=""/>
        <p:cNvGrpSpPr/>
        <p:nvPr/>
      </p:nvGrpSpPr>
      <p:grpSpPr>
        <a:xfrm>
          <a:off x="0" y="0"/>
          <a:ext cx="0" cy="0"/>
          <a:chOff x="0" y="0"/>
          <a:chExt cx="0" cy="0"/>
        </a:xfrm>
      </p:grpSpPr>
      <p:sp>
        <p:nvSpPr>
          <p:cNvPr id="77" name="Titre de diapositive"/>
          <p:cNvSpPr txBox="1">
            <a:spLocks noGrp="1"/>
          </p:cNvSpPr>
          <p:nvPr>
            <p:ph type="title" hasCustomPrompt="1"/>
          </p:nvPr>
        </p:nvSpPr>
        <p:spPr>
          <a:xfrm>
            <a:off x="1270000" y="1851223"/>
            <a:ext cx="11785600" cy="4084936"/>
          </a:xfrm>
          <a:prstGeom prst="rect">
            <a:avLst/>
          </a:prstGeom>
        </p:spPr>
        <p:txBody>
          <a:bodyPr anchor="b"/>
          <a:lstStyle>
            <a:lvl1pPr>
              <a:defRPr sz="9000" spc="270">
                <a:solidFill>
                  <a:schemeClr val="accent6"/>
                </a:solidFill>
              </a:defRPr>
            </a:lvl1pPr>
          </a:lstStyle>
          <a:p>
            <a:r>
              <a:t>Titre de diapositive</a:t>
            </a:r>
          </a:p>
        </p:txBody>
      </p:sp>
      <p:sp>
        <p:nvSpPr>
          <p:cNvPr id="78" name="Body Level One…"/>
          <p:cNvSpPr txBox="1">
            <a:spLocks noGrp="1"/>
          </p:cNvSpPr>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Texte de puce de diapositive</a:t>
            </a:r>
          </a:p>
          <a:p>
            <a:pPr lvl="1"/>
            <a:endParaRPr/>
          </a:p>
          <a:p>
            <a:pPr lvl="2"/>
            <a:endParaRPr/>
          </a:p>
          <a:p>
            <a:pPr lvl="3"/>
            <a:endParaRPr/>
          </a:p>
          <a:p>
            <a:pPr lvl="4"/>
            <a:endParaRPr/>
          </a:p>
        </p:txBody>
      </p:sp>
      <p:sp>
        <p:nvSpPr>
          <p:cNvPr id="79" name="545882547_1308x1744.jpeg"/>
          <p:cNvSpPr>
            <a:spLocks noGrp="1"/>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endParaRPr/>
          </a:p>
        </p:txBody>
      </p:sp>
      <p:sp>
        <p:nvSpPr>
          <p:cNvPr id="8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81"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82"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89" name="Titre de section"/>
          <p:cNvSpPr txBox="1">
            <a:spLocks noGrp="1"/>
          </p:cNvSpPr>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r>
              <a:t>Titre de section</a:t>
            </a:r>
          </a:p>
        </p:txBody>
      </p:sp>
      <p:sp>
        <p:nvSpPr>
          <p:cNvPr id="90"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91"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92" name="Slide Number"/>
          <p:cNvSpPr txBox="1">
            <a:spLocks noGrp="1"/>
          </p:cNvSpPr>
          <p:nvPr>
            <p:ph type="sldNum" sz="quarter" idx="2"/>
          </p:nvPr>
        </p:nvSpPr>
        <p:spPr>
          <a:xfrm>
            <a:off x="11979148" y="12875006"/>
            <a:ext cx="438405" cy="4826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re seulement">
    <p:bg>
      <p:bgPr>
        <a:solidFill>
          <a:srgbClr val="FFF5F2"/>
        </a:solidFill>
        <a:effectLst/>
      </p:bgPr>
    </p:bg>
    <p:spTree>
      <p:nvGrpSpPr>
        <p:cNvPr id="1" name=""/>
        <p:cNvGrpSpPr/>
        <p:nvPr/>
      </p:nvGrpSpPr>
      <p:grpSpPr>
        <a:xfrm>
          <a:off x="0" y="0"/>
          <a:ext cx="0" cy="0"/>
          <a:chOff x="0" y="0"/>
          <a:chExt cx="0" cy="0"/>
        </a:xfrm>
      </p:grpSpPr>
      <p:sp>
        <p:nvSpPr>
          <p:cNvPr id="99"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0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01" name="Titre de diapositiv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6"/>
                </a:solidFill>
              </a:defRPr>
            </a:lvl1pPr>
          </a:lstStyle>
          <a:p>
            <a:r>
              <a:t>Titre de diapositive</a:t>
            </a:r>
          </a:p>
        </p:txBody>
      </p:sp>
      <p:sp>
        <p:nvSpPr>
          <p:cNvPr id="102"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5F2"/>
        </a:solidFill>
        <a:effectLst/>
      </p:bgPr>
    </p:bg>
    <p:spTree>
      <p:nvGrpSpPr>
        <p:cNvPr id="1" name=""/>
        <p:cNvGrpSpPr/>
        <p:nvPr/>
      </p:nvGrpSpPr>
      <p:grpSpPr>
        <a:xfrm>
          <a:off x="0" y="0"/>
          <a:ext cx="0" cy="0"/>
          <a:chOff x="0" y="0"/>
          <a:chExt cx="0" cy="0"/>
        </a:xfrm>
      </p:grpSpPr>
      <p:sp>
        <p:nvSpPr>
          <p:cNvPr id="109" name="Sous-titre de l’agenda"/>
          <p:cNvSpPr txBox="1">
            <a:spLocks noGrp="1"/>
          </p:cNvSpPr>
          <p:nvPr>
            <p:ph type="body" sz="quarter" idx="21" hasCustomPrompt="1"/>
          </p:nvPr>
        </p:nvSpPr>
        <p:spPr>
          <a:xfrm>
            <a:off x="2082800" y="2795091"/>
            <a:ext cx="20205700" cy="605029"/>
          </a:xfrm>
          <a:prstGeom prst="rect">
            <a:avLst/>
          </a:prstGeom>
        </p:spPr>
        <p:txBody>
          <a:bodyPr lIns="0" tIns="0" rIns="0" bIns="0" anchor="ctr"/>
          <a:lstStyle>
            <a:lvl1pPr defTabSz="572516">
              <a:defRPr sz="3528" spc="105">
                <a:solidFill>
                  <a:srgbClr val="8AACB9"/>
                </a:solidFill>
              </a:defRPr>
            </a:lvl1pPr>
          </a:lstStyle>
          <a:p>
            <a:r>
              <a:t>Sous-titre de l’agenda</a:t>
            </a:r>
          </a:p>
        </p:txBody>
      </p:sp>
      <p:sp>
        <p:nvSpPr>
          <p:cNvPr id="110" name="Body Level One…"/>
          <p:cNvSpPr txBox="1">
            <a:spLocks noGrp="1"/>
          </p:cNvSpPr>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z="5000" spc="0">
                <a:solidFill>
                  <a:schemeClr val="accent1">
                    <a:satOff val="36598"/>
                    <a:lumOff val="-17227"/>
                  </a:schemeClr>
                </a:solidFill>
              </a:defRPr>
            </a:lvl1pPr>
            <a:lvl2pPr marL="177800" indent="-177800" defTabSz="2641600">
              <a:lnSpc>
                <a:spcPct val="100000"/>
              </a:lnSpc>
              <a:spcBef>
                <a:spcPts val="4400"/>
              </a:spcBef>
              <a:tabLst>
                <a:tab pos="5384800" algn="l"/>
              </a:tabLst>
              <a:defRPr sz="5000" spc="0">
                <a:solidFill>
                  <a:schemeClr val="accent1">
                    <a:satOff val="36598"/>
                    <a:lumOff val="-17227"/>
                  </a:schemeClr>
                </a:solidFill>
              </a:defRPr>
            </a:lvl2pPr>
            <a:lvl3pPr marL="177800" indent="-177800" defTabSz="2641600">
              <a:lnSpc>
                <a:spcPct val="100000"/>
              </a:lnSpc>
              <a:spcBef>
                <a:spcPts val="4400"/>
              </a:spcBef>
              <a:tabLst>
                <a:tab pos="5384800" algn="l"/>
              </a:tabLst>
              <a:defRPr sz="5000" spc="0">
                <a:solidFill>
                  <a:schemeClr val="accent1">
                    <a:satOff val="36598"/>
                    <a:lumOff val="-17227"/>
                  </a:schemeClr>
                </a:solidFill>
              </a:defRPr>
            </a:lvl3pPr>
            <a:lvl4pPr marL="177800" indent="-177800" defTabSz="2641600">
              <a:lnSpc>
                <a:spcPct val="100000"/>
              </a:lnSpc>
              <a:spcBef>
                <a:spcPts val="4400"/>
              </a:spcBef>
              <a:tabLst>
                <a:tab pos="5384800" algn="l"/>
              </a:tabLst>
              <a:defRPr sz="5000" spc="0">
                <a:solidFill>
                  <a:schemeClr val="accent1">
                    <a:satOff val="36598"/>
                    <a:lumOff val="-17227"/>
                  </a:schemeClr>
                </a:solidFill>
              </a:defRPr>
            </a:lvl4pPr>
            <a:lvl5pPr marL="177800" indent="-177800" defTabSz="2641600">
              <a:lnSpc>
                <a:spcPct val="100000"/>
              </a:lnSpc>
              <a:spcBef>
                <a:spcPts val="4400"/>
              </a:spcBef>
              <a:tabLst>
                <a:tab pos="5384800" algn="l"/>
              </a:tabLst>
              <a:defRPr sz="5000" spc="0">
                <a:solidFill>
                  <a:schemeClr val="accent1">
                    <a:satOff val="36598"/>
                    <a:lumOff val="-17227"/>
                  </a:schemeClr>
                </a:solidFill>
              </a:defRPr>
            </a:lvl5pPr>
          </a:lstStyle>
          <a:p>
            <a:r>
              <a:t>Rubriques de l’agenda</a:t>
            </a:r>
          </a:p>
          <a:p>
            <a:pPr lvl="1"/>
            <a:endParaRPr/>
          </a:p>
          <a:p>
            <a:pPr lvl="2"/>
            <a:endParaRPr/>
          </a:p>
          <a:p>
            <a:pPr lvl="3"/>
            <a:endParaRPr/>
          </a:p>
          <a:p>
            <a:pPr lvl="4"/>
            <a:endParaRPr/>
          </a:p>
        </p:txBody>
      </p:sp>
      <p:sp>
        <p:nvSpPr>
          <p:cNvPr id="111" name="Titre de l’agenda"/>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1">
                    <a:satOff val="36598"/>
                    <a:lumOff val="-17227"/>
                  </a:schemeClr>
                </a:solidFill>
              </a:defRPr>
            </a:lvl1pPr>
          </a:lstStyle>
          <a:p>
            <a:r>
              <a:t>Titre de l’agenda</a:t>
            </a:r>
          </a:p>
        </p:txBody>
      </p:sp>
      <p:sp>
        <p:nvSpPr>
          <p:cNvPr id="112"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1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114" name="Slide Number"/>
          <p:cNvSpPr txBox="1">
            <a:spLocks noGrp="1"/>
          </p:cNvSpPr>
          <p:nvPr>
            <p:ph type="sldNum" sz="quarter" idx="2"/>
          </p:nvPr>
        </p:nvSpPr>
        <p:spPr>
          <a:xfrm>
            <a:off x="11979148" y="12875006"/>
            <a:ext cx="438405" cy="482601"/>
          </a:xfrm>
          <a:prstGeom prst="rect">
            <a:avLst/>
          </a:prstGeom>
        </p:spPr>
        <p:txBody>
          <a:bodyPr/>
          <a:lstStyle>
            <a:lvl1pPr>
              <a:defRPr>
                <a:solidFill>
                  <a:srgbClr val="5E5E5E"/>
                </a:solidFill>
              </a:defRPr>
            </a:lvl1p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de la présentation"/>
          <p:cNvSpPr txBox="1">
            <a:spLocks noGrp="1"/>
          </p:cNvSpPr>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Titre de la présentation</a:t>
            </a:r>
          </a:p>
        </p:txBody>
      </p:sp>
      <p:sp>
        <p:nvSpPr>
          <p:cNvPr id="3" name="Body Level One…"/>
          <p:cNvSpPr txBox="1">
            <a:spLocks noGrp="1"/>
          </p:cNvSpPr>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Sous-titre de la présentation</a:t>
            </a:r>
          </a:p>
          <a:p>
            <a:pPr lvl="1"/>
            <a:endParaRPr/>
          </a:p>
          <a:p>
            <a:pPr lvl="2"/>
            <a:endParaRPr/>
          </a:p>
          <a:p>
            <a:pPr lvl="3"/>
            <a:endParaRPr/>
          </a:p>
          <a:p>
            <a:pPr lvl="4"/>
            <a:endParaRP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sz="3200" b="0" spc="0">
                <a:solidFill>
                  <a:srgbClr val="000000"/>
                </a:solidFill>
                <a:latin typeface="Avenir Next Medium"/>
                <a:ea typeface="Avenir Next Medium"/>
                <a:cs typeface="Avenir Next Medium"/>
                <a:sym typeface="Avenir Next Medium"/>
              </a:defRPr>
            </a:pPr>
            <a:endParaRPr/>
          </a:p>
        </p:txBody>
      </p:sp>
      <p:sp>
        <p:nvSpPr>
          <p:cNvPr id="8" name="Slide Number"/>
          <p:cNvSpPr txBox="1">
            <a:spLocks noGrp="1"/>
          </p:cNvSpPr>
          <p:nvPr>
            <p:ph type="sldNum" sz="quarter" idx="2"/>
          </p:nvPr>
        </p:nvSpPr>
        <p:spPr>
          <a:xfrm>
            <a:off x="11977624" y="12875006"/>
            <a:ext cx="438405" cy="482601"/>
          </a:xfrm>
          <a:prstGeom prst="rect">
            <a:avLst/>
          </a:prstGeom>
          <a:ln w="12700">
            <a:miter lim="400000"/>
          </a:ln>
        </p:spPr>
        <p:txBody>
          <a:bodyPr wrap="none" lIns="50800" tIns="50800" rIns="50800" bIns="50800" anchor="b">
            <a:spAutoFit/>
          </a:bodyPr>
          <a:lstStyle>
            <a:lvl1pPr algn="ctr" defTabSz="584200">
              <a:spcBef>
                <a:spcPts val="0"/>
              </a:spcBef>
              <a:defRPr sz="2200" b="0" spc="0">
                <a:solidFill>
                  <a:srgbClr val="FFFFFF"/>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1pPr>
      <a:lvl2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2pPr>
      <a:lvl3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3pPr>
      <a:lvl4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4pPr>
      <a:lvl5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5pPr>
      <a:lvl6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6pPr>
      <a:lvl7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7pPr>
      <a:lvl8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8pPr>
      <a:lvl9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Avenir Next Regular"/>
        </a:defRPr>
      </a:lvl9pPr>
    </p:titleStyle>
    <p:body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1pPr>
      <a:lvl2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2pPr>
      <a:lvl3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3pPr>
      <a:lvl4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4pPr>
      <a:lvl5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5pPr>
      <a:lvl6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6pPr>
      <a:lvl7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7pPr>
      <a:lvl8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8pPr>
      <a:lvl9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Avenir Next Regular"/>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1pPr>
      <a:lvl2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2pPr>
      <a:lvl3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3pPr>
      <a:lvl4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4pPr>
      <a:lvl5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5pPr>
      <a:lvl6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6pPr>
      <a:lvl7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7pPr>
      <a:lvl8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8pPr>
      <a:lvl9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BASIC ECONOMIC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BASIC ECONOMICS</a:t>
            </a:r>
          </a:p>
        </p:txBody>
      </p:sp>
      <p:sp>
        <p:nvSpPr>
          <p:cNvPr id="181" name="08/OCT/2020"/>
          <p:cNvSpPr txBox="1">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08/OCT/2020</a:t>
            </a:r>
          </a:p>
        </p:txBody>
      </p:sp>
      <p:sp>
        <p:nvSpPr>
          <p:cNvPr id="182" name="FABRA Pilar, SANCHEZ Diana, KUMAR Sonu, ILLESCAS Leandro"/>
          <p:cNvSpPr txBox="1">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408940">
              <a:defRPr sz="2520" spc="75"/>
            </a:lvl1pPr>
          </a:lstStyle>
          <a:p>
            <a:r>
              <a:t>FABRA Pilar, SANCHEZ Diana, KUMAR Sonu, ILLESCAS Leandro</a:t>
            </a:r>
          </a:p>
        </p:txBody>
      </p:sp>
      <p:sp>
        <p:nvSpPr>
          <p:cNvPr id="183" name="Increasing Returns to Scale at Volkswagen"/>
          <p:cNvSpPr txBox="1">
            <a:spLocks noGrp="1"/>
          </p:cNvSpPr>
          <p:nvPr>
            <p:ph type="ctrTitle"/>
          </p:nvPr>
        </p:nvSpPr>
        <p:spPr>
          <a:prstGeom prst="rect">
            <a:avLst/>
          </a:prstGeom>
        </p:spPr>
        <p:txBody>
          <a:bodyPr/>
          <a:lstStyle/>
          <a:p>
            <a:r>
              <a:t>Increasing Returns to Scale at Volkswagen</a:t>
            </a:r>
          </a:p>
        </p:txBody>
      </p:sp>
      <p:sp>
        <p:nvSpPr>
          <p:cNvPr id="184" name="CASE STUDY"/>
          <p:cNvSpPr txBox="1">
            <a:spLocks noGrp="1"/>
          </p:cNvSpPr>
          <p:nvPr>
            <p:ph type="subTitle" sz="quarter" idx="1"/>
          </p:nvPr>
        </p:nvSpPr>
        <p:spPr>
          <a:prstGeom prst="rect">
            <a:avLst/>
          </a:prstGeom>
        </p:spPr>
        <p:txBody>
          <a:bodyPr/>
          <a:lstStyle/>
          <a:p>
            <a:r>
              <a:t>CASE STUDY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VW is the engine manufacturer.…"/>
          <p:cNvSpPr txBox="1">
            <a:spLocks noGrp="1"/>
          </p:cNvSpPr>
          <p:nvPr>
            <p:ph type="body" idx="1"/>
          </p:nvPr>
        </p:nvSpPr>
        <p:spPr>
          <a:xfrm>
            <a:off x="2169051" y="3702394"/>
            <a:ext cx="20465884" cy="8093350"/>
          </a:xfrm>
          <a:prstGeom prst="rect">
            <a:avLst/>
          </a:prstGeom>
        </p:spPr>
        <p:txBody>
          <a:bodyPr/>
          <a:lstStyle/>
          <a:p>
            <a:pPr>
              <a:buBlip>
                <a:blip r:embed="rId3"/>
              </a:buBlip>
            </a:pPr>
            <a:r>
              <a:rPr dirty="0"/>
              <a:t>VW is the engine manufacturer.</a:t>
            </a:r>
          </a:p>
          <a:p>
            <a:pPr>
              <a:buBlip>
                <a:blip r:embed="rId3"/>
              </a:buBlip>
            </a:pPr>
            <a:r>
              <a:rPr dirty="0"/>
              <a:t>Existing arrangements between VW and VOLVO —&gt; VW installs or modifies engines in VOLV</a:t>
            </a:r>
            <a:r>
              <a:rPr lang="es-ES" dirty="0"/>
              <a:t>O</a:t>
            </a:r>
            <a:r>
              <a:rPr dirty="0"/>
              <a:t> cars.</a:t>
            </a:r>
          </a:p>
          <a:p>
            <a:pPr>
              <a:buBlip>
                <a:blip r:embed="rId3"/>
              </a:buBlip>
            </a:pPr>
            <a:r>
              <a:rPr lang="en-GB" dirty="0"/>
              <a:t>This is an </a:t>
            </a:r>
            <a:r>
              <a:rPr dirty="0"/>
              <a:t>increasing return to scale.</a:t>
            </a:r>
          </a:p>
          <a:p>
            <a:pPr marL="0" indent="0">
              <a:buSzTx/>
              <a:buNone/>
              <a:defRPr u="sng"/>
            </a:pPr>
            <a:r>
              <a:rPr dirty="0"/>
              <a:t>BENEFITS</a:t>
            </a:r>
          </a:p>
          <a:p>
            <a:pPr>
              <a:buClr>
                <a:srgbClr val="5E5E5E"/>
              </a:buClr>
              <a:buSzPct val="170000"/>
              <a:buChar char="•"/>
            </a:pPr>
            <a:r>
              <a:rPr dirty="0"/>
              <a:t>VW increases productivity, with small increase in inputs.</a:t>
            </a:r>
          </a:p>
          <a:p>
            <a:pPr>
              <a:buClr>
                <a:srgbClr val="5E5E5E"/>
              </a:buClr>
              <a:buSzPct val="170000"/>
              <a:buChar char="•"/>
            </a:pPr>
            <a:r>
              <a:rPr dirty="0"/>
              <a:t>VOLVO  sees lower engine costs.</a:t>
            </a:r>
          </a:p>
        </p:txBody>
      </p:sp>
      <p:sp>
        <p:nvSpPr>
          <p:cNvPr id="187" name="INTRODUCTION OF THE CASE"/>
          <p:cNvSpPr txBox="1">
            <a:spLocks noGrp="1"/>
          </p:cNvSpPr>
          <p:nvPr>
            <p:ph type="title"/>
          </p:nvPr>
        </p:nvSpPr>
        <p:spPr>
          <a:prstGeom prst="rect">
            <a:avLst/>
          </a:prstGeom>
        </p:spPr>
        <p:txBody>
          <a:bodyPr/>
          <a:lstStyle>
            <a:lvl1pPr defTabSz="578358">
              <a:defRPr sz="8910" spc="267"/>
            </a:lvl1pPr>
          </a:lstStyle>
          <a:p>
            <a:r>
              <a:rPr dirty="0"/>
              <a:t>INTRODUCTION OF THE CASE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9" name="Average total cost (ATC) = ( Total cost / Qty of outputs )…"/>
              <p:cNvSpPr txBox="1">
                <a:spLocks noGrp="1"/>
              </p:cNvSpPr>
              <p:nvPr>
                <p:ph type="body" idx="1"/>
              </p:nvPr>
            </p:nvSpPr>
            <p:spPr>
              <a:xfrm>
                <a:off x="624304" y="2800044"/>
                <a:ext cx="9970545" cy="9910212"/>
              </a:xfrm>
              <a:prstGeom prst="rect">
                <a:avLst/>
              </a:prstGeom>
            </p:spPr>
            <p:txBody>
              <a:bodyPr>
                <a:normAutofit fontScale="92500" lnSpcReduction="10000"/>
              </a:bodyPr>
              <a:lstStyle/>
              <a:p>
                <a:pPr marL="527755" indent="-527755" defTabSz="312927">
                  <a:spcBef>
                    <a:spcPts val="3700"/>
                  </a:spcBef>
                  <a:buBlip>
                    <a:blip r:embed="rId3"/>
                  </a:buBlip>
                  <a:defRPr sz="2992" spc="29"/>
                </a:pPr>
                <a:r>
                  <a:rPr lang="en-US" dirty="0"/>
                  <a:t>Average Total Cost, </a:t>
                </a:r>
                <a14:m>
                  <m:oMath xmlns:m="http://schemas.openxmlformats.org/officeDocument/2006/math">
                    <m:r>
                      <a:rPr lang="en-US" b="1" i="1" smtClean="0">
                        <a:latin typeface="Cambria Math" panose="02040503050406030204" pitchFamily="18" charset="0"/>
                      </a:rPr>
                      <m:t>𝑨𝑻𝑪</m:t>
                    </m:r>
                    <m:r>
                      <a:rPr lang="en-US" b="1"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𝑻𝒐𝒕𝒂𝒍</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𝑪𝒐𝒔𝒕</m:t>
                        </m:r>
                      </m:num>
                      <m:den>
                        <m:r>
                          <a:rPr lang="en-US" b="1" i="1" smtClean="0">
                            <a:latin typeface="Cambria Math" panose="02040503050406030204" pitchFamily="18" charset="0"/>
                            <a:ea typeface="Cambria Math" panose="02040503050406030204" pitchFamily="18" charset="0"/>
                          </a:rPr>
                          <m:t>𝑸𝒖𝒂𝒏𝒕𝒊𝒕𝒚</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𝒐𝒇</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𝑶𝒖𝒕𝒑𝒖𝒕</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𝑻𝑪</m:t>
                        </m:r>
                      </m:num>
                      <m:den>
                        <m:r>
                          <a:rPr lang="en-US" b="1" i="1" smtClean="0">
                            <a:latin typeface="Cambria Math" panose="02040503050406030204" pitchFamily="18" charset="0"/>
                            <a:ea typeface="Cambria Math" panose="02040503050406030204" pitchFamily="18" charset="0"/>
                          </a:rPr>
                          <m:t>𝑸</m:t>
                        </m:r>
                      </m:den>
                    </m:f>
                  </m:oMath>
                </a14:m>
                <a:endParaRPr lang="en-US" dirty="0"/>
              </a:p>
              <a:p>
                <a:pPr marL="527755" indent="-527755" defTabSz="312927">
                  <a:spcBef>
                    <a:spcPts val="3700"/>
                  </a:spcBef>
                  <a:buBlip>
                    <a:blip r:embed="rId3"/>
                  </a:buBlip>
                  <a:defRPr sz="2992" spc="29"/>
                </a:pPr>
                <a:r>
                  <a:rPr lang="en-US" dirty="0"/>
                  <a:t>Minimum cost output</a:t>
                </a:r>
                <a:br>
                  <a:rPr lang="en-US" dirty="0"/>
                </a:br>
                <a:r>
                  <a:rPr lang="en-US" b="0" dirty="0"/>
                  <a:t>-Qty of output at which total cost is lowest.</a:t>
                </a:r>
              </a:p>
              <a:p>
                <a:pPr marL="527755" indent="-527755" defTabSz="312927">
                  <a:spcBef>
                    <a:spcPts val="3700"/>
                  </a:spcBef>
                  <a:buBlip>
                    <a:blip r:embed="rId3"/>
                  </a:buBlip>
                  <a:defRPr sz="2992" spc="29"/>
                </a:pPr>
                <a:r>
                  <a:rPr lang="en-US" dirty="0"/>
                  <a:t>Long run</a:t>
                </a:r>
                <a:br>
                  <a:rPr lang="en-US" dirty="0"/>
                </a:br>
                <a:r>
                  <a:rPr lang="en-US" b="0" dirty="0"/>
                  <a:t>-Period of time in which all inputs can vary.</a:t>
                </a:r>
              </a:p>
              <a:p>
                <a:r>
                  <a:rPr lang="en-US" dirty="0"/>
                  <a:t>Increasing returns to scale</a:t>
                </a:r>
                <a:br>
                  <a:rPr lang="en-US" dirty="0"/>
                </a:br>
                <a:r>
                  <a:rPr lang="en-US" sz="3000" b="0" dirty="0"/>
                  <a:t>-</a:t>
                </a:r>
                <a:r>
                  <a:rPr lang="es-UY" sz="3000" b="0" dirty="0"/>
                  <a:t>When the increase of all the inputs by the same factor leads to an increase of output of a higher factor.</a:t>
                </a:r>
              </a:p>
              <a:p>
                <a:pPr marL="527755" indent="-527755" defTabSz="312927">
                  <a:spcBef>
                    <a:spcPts val="3700"/>
                  </a:spcBef>
                  <a:buBlip>
                    <a:blip r:embed="rId3"/>
                  </a:buBlip>
                  <a:defRPr sz="2992" spc="29"/>
                </a:pPr>
                <a:r>
                  <a:rPr lang="en-US" dirty="0"/>
                  <a:t>LRATC</a:t>
                </a:r>
                <a:br>
                  <a:rPr lang="en-US" dirty="0"/>
                </a:br>
                <a:r>
                  <a:rPr lang="en-US" b="0" dirty="0"/>
                  <a:t>-ATC when fixed cost has been chosen to minimize average total cost  for each level of output.</a:t>
                </a:r>
              </a:p>
              <a:p>
                <a:pPr marL="527755" indent="-527755" defTabSz="312927">
                  <a:spcBef>
                    <a:spcPts val="3700"/>
                  </a:spcBef>
                  <a:buBlip>
                    <a:blip r:embed="rId3"/>
                  </a:buBlip>
                  <a:defRPr sz="2992" spc="29"/>
                </a:pPr>
                <a:r>
                  <a:rPr lang="en-US" dirty="0"/>
                  <a:t>Spreading effect</a:t>
                </a:r>
                <a:br>
                  <a:rPr lang="en-US" dirty="0"/>
                </a:br>
                <a:r>
                  <a:rPr lang="en-US" b="0" dirty="0"/>
                  <a:t>-The larger the output, the greater the qty of output over which fixed cost is spread</a:t>
                </a:r>
              </a:p>
              <a:p>
                <a:pPr marL="527755" indent="-527755" defTabSz="312927">
                  <a:spcBef>
                    <a:spcPts val="3700"/>
                  </a:spcBef>
                  <a:buBlip>
                    <a:blip r:embed="rId3"/>
                  </a:buBlip>
                  <a:defRPr sz="2992" spc="29"/>
                </a:pPr>
                <a:r>
                  <a:rPr lang="en-US" dirty="0"/>
                  <a:t>Diminishing returns effect</a:t>
                </a:r>
                <a:br>
                  <a:rPr lang="en-US" dirty="0"/>
                </a:br>
                <a:r>
                  <a:rPr lang="en-US" b="0" dirty="0"/>
                  <a:t>-The larger the output, the greater the amount of variable input required to produce additional units</a:t>
                </a:r>
              </a:p>
            </p:txBody>
          </p:sp>
        </mc:Choice>
        <mc:Fallback>
          <p:sp>
            <p:nvSpPr>
              <p:cNvPr id="189" name="Average total cost (ATC) = ( Total cost / Qty of outputs )…"/>
              <p:cNvSpPr txBox="1">
                <a:spLocks noGrp="1" noRot="1" noChangeAspect="1" noMove="1" noResize="1" noEditPoints="1" noAdjustHandles="1" noChangeArrowheads="1" noChangeShapeType="1" noTextEdit="1"/>
              </p:cNvSpPr>
              <p:nvPr>
                <p:ph type="body" idx="1"/>
              </p:nvPr>
            </p:nvSpPr>
            <p:spPr>
              <a:xfrm>
                <a:off x="624304" y="2800044"/>
                <a:ext cx="9970545" cy="9910212"/>
              </a:xfrm>
              <a:prstGeom prst="rect">
                <a:avLst/>
              </a:prstGeom>
              <a:blipFill>
                <a:blip r:embed="rId4"/>
                <a:stretch>
                  <a:fillRect t="-256" r="-635" b="-896"/>
                </a:stretch>
              </a:blipFill>
            </p:spPr>
            <p:txBody>
              <a:bodyPr/>
              <a:lstStyle/>
              <a:p>
                <a:r>
                  <a:rPr lang="en-GB">
                    <a:noFill/>
                  </a:rPr>
                  <a:t> </a:t>
                </a:r>
              </a:p>
            </p:txBody>
          </p:sp>
        </mc:Fallback>
      </mc:AlternateContent>
      <p:sp>
        <p:nvSpPr>
          <p:cNvPr id="190" name="Economic terms and notions"/>
          <p:cNvSpPr txBox="1">
            <a:spLocks noGrp="1"/>
          </p:cNvSpPr>
          <p:nvPr>
            <p:ph type="title"/>
          </p:nvPr>
        </p:nvSpPr>
        <p:spPr>
          <a:xfrm>
            <a:off x="2088436" y="1158487"/>
            <a:ext cx="20207128" cy="1649711"/>
          </a:xfrm>
          <a:prstGeom prst="rect">
            <a:avLst/>
          </a:prstGeom>
        </p:spPr>
        <p:txBody>
          <a:bodyPr/>
          <a:lstStyle>
            <a:lvl1pPr defTabSz="578358">
              <a:defRPr sz="8910" spc="267"/>
            </a:lvl1pPr>
          </a:lstStyle>
          <a:p>
            <a:r>
              <a:t>Economic terms and notions</a:t>
            </a:r>
          </a:p>
        </p:txBody>
      </p:sp>
      <p:pic>
        <p:nvPicPr>
          <p:cNvPr id="3" name="Picture 2">
            <a:extLst>
              <a:ext uri="{FF2B5EF4-FFF2-40B4-BE49-F238E27FC236}">
                <a16:creationId xmlns:a16="http://schemas.microsoft.com/office/drawing/2014/main" id="{215B363A-D442-4A45-A7C0-E06EEC0F146C}"/>
              </a:ext>
            </a:extLst>
          </p:cNvPr>
          <p:cNvPicPr>
            <a:picLocks noChangeAspect="1"/>
          </p:cNvPicPr>
          <p:nvPr/>
        </p:nvPicPr>
        <p:blipFill>
          <a:blip r:embed="rId5"/>
          <a:stretch>
            <a:fillRect/>
          </a:stretch>
        </p:blipFill>
        <p:spPr>
          <a:xfrm>
            <a:off x="11363815" y="2808198"/>
            <a:ext cx="12135083" cy="880070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Why does VW can increase outputs and benefit from it?…"/>
          <p:cNvSpPr txBox="1">
            <a:spLocks noGrp="1"/>
          </p:cNvSpPr>
          <p:nvPr>
            <p:ph type="body" sz="half" idx="1"/>
          </p:nvPr>
        </p:nvSpPr>
        <p:spPr>
          <a:xfrm>
            <a:off x="391454" y="2932411"/>
            <a:ext cx="11654771" cy="6282059"/>
          </a:xfrm>
          <a:prstGeom prst="rect">
            <a:avLst/>
          </a:prstGeom>
        </p:spPr>
        <p:txBody>
          <a:bodyPr/>
          <a:lstStyle/>
          <a:p>
            <a:pPr>
              <a:buBlip>
                <a:blip r:embed="rId2"/>
              </a:buBlip>
            </a:pPr>
            <a:r>
              <a:rPr dirty="0"/>
              <a:t>Why does VW can increase outputs and benefit from it?</a:t>
            </a:r>
          </a:p>
          <a:p>
            <a:pPr lvl="1">
              <a:buClr>
                <a:srgbClr val="5E5E5E"/>
              </a:buClr>
              <a:buChar char="•"/>
            </a:pPr>
            <a:r>
              <a:rPr lang="es-MX" b="0" dirty="0"/>
              <a:t>S</a:t>
            </a:r>
            <a:r>
              <a:rPr b="0" dirty="0" err="1"/>
              <a:t>pecialization</a:t>
            </a:r>
            <a:r>
              <a:rPr b="0" dirty="0"/>
              <a:t> </a:t>
            </a:r>
          </a:p>
          <a:p>
            <a:pPr lvl="1">
              <a:buClr>
                <a:srgbClr val="5E5E5E"/>
              </a:buClr>
              <a:buChar char="•"/>
            </a:pPr>
            <a:r>
              <a:rPr b="0" dirty="0"/>
              <a:t>Big initial investment</a:t>
            </a:r>
            <a:r>
              <a:rPr lang="es-MX" b="0" dirty="0"/>
              <a:t> (</a:t>
            </a:r>
            <a:r>
              <a:rPr lang="es-MX" b="0" dirty="0" err="1"/>
              <a:t>Assets</a:t>
            </a:r>
            <a:r>
              <a:rPr lang="es-MX" b="0" dirty="0"/>
              <a:t>)</a:t>
            </a:r>
            <a:endParaRPr b="0" dirty="0"/>
          </a:p>
          <a:p>
            <a:pPr lvl="1" algn="just">
              <a:buClr>
                <a:srgbClr val="5E5E5E"/>
              </a:buClr>
              <a:buChar char="•"/>
            </a:pPr>
            <a:r>
              <a:rPr lang="es-MX" b="0" dirty="0" err="1"/>
              <a:t>Reputation</a:t>
            </a:r>
            <a:endParaRPr lang="es-MX" b="0" dirty="0"/>
          </a:p>
          <a:p>
            <a:pPr lvl="1" algn="just">
              <a:buClr>
                <a:srgbClr val="5E5E5E"/>
              </a:buClr>
              <a:buChar char="•"/>
            </a:pPr>
            <a:r>
              <a:rPr lang="es-MX" b="0" dirty="0" err="1"/>
              <a:t>Market</a:t>
            </a:r>
            <a:r>
              <a:rPr lang="es-MX" b="0" dirty="0"/>
              <a:t> Access</a:t>
            </a:r>
            <a:endParaRPr b="0" dirty="0"/>
          </a:p>
        </p:txBody>
      </p:sp>
      <p:sp>
        <p:nvSpPr>
          <p:cNvPr id="194" name="CASE ANALYSIS"/>
          <p:cNvSpPr txBox="1">
            <a:spLocks noGrp="1"/>
          </p:cNvSpPr>
          <p:nvPr>
            <p:ph type="title"/>
          </p:nvPr>
        </p:nvSpPr>
        <p:spPr>
          <a:prstGeom prst="rect">
            <a:avLst/>
          </a:prstGeom>
        </p:spPr>
        <p:txBody>
          <a:bodyPr/>
          <a:lstStyle>
            <a:lvl1pPr defTabSz="578358">
              <a:defRPr sz="8910" spc="267"/>
            </a:lvl1pPr>
          </a:lstStyle>
          <a:p>
            <a:r>
              <a:t>CASE ANALYSIS</a:t>
            </a:r>
          </a:p>
        </p:txBody>
      </p:sp>
      <p:pic>
        <p:nvPicPr>
          <p:cNvPr id="3" name="Imagen 2">
            <a:extLst>
              <a:ext uri="{FF2B5EF4-FFF2-40B4-BE49-F238E27FC236}">
                <a16:creationId xmlns:a16="http://schemas.microsoft.com/office/drawing/2014/main" id="{5B7DDBBA-754D-574A-99ED-D8A2D85238B9}"/>
              </a:ext>
            </a:extLst>
          </p:cNvPr>
          <p:cNvPicPr>
            <a:picLocks noChangeAspect="1"/>
          </p:cNvPicPr>
          <p:nvPr/>
        </p:nvPicPr>
        <p:blipFill>
          <a:blip r:embed="rId3"/>
          <a:stretch>
            <a:fillRect/>
          </a:stretch>
        </p:blipFill>
        <p:spPr>
          <a:xfrm>
            <a:off x="12337776" y="2631545"/>
            <a:ext cx="11654770" cy="8452910"/>
          </a:xfrm>
          <a:prstGeom prst="rect">
            <a:avLst/>
          </a:prstGeom>
        </p:spPr>
      </p:pic>
    </p:spTree>
  </p:cSld>
  <p:clrMapOvr>
    <a:masterClrMapping/>
  </p:clrMapOvr>
  <p:transition spd="med"/>
</p:sld>
</file>

<file path=ppt/theme/theme1.xml><?xml version="1.0" encoding="utf-8"?>
<a:theme xmlns:a="http://schemas.openxmlformats.org/drawingml/2006/main" name="24_Briefing">
  <a:themeElements>
    <a:clrScheme name="24_Briefing">
      <a:dk1>
        <a:srgbClr val="1A5C71"/>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300"/>
          </a:spcBef>
          <a:spcAft>
            <a:spcPts val="0"/>
          </a:spcAft>
          <a:buClrTx/>
          <a:buSzTx/>
          <a:buFontTx/>
          <a:buNone/>
          <a:tabLst/>
          <a:defRPr kumimoji="0" sz="3600" b="1" i="0" u="none" strike="noStrike" cap="none" spc="36" normalizeH="0" baseline="0">
            <a:ln>
              <a:noFill/>
            </a:ln>
            <a:solidFill>
              <a:schemeClr val="accent1">
                <a:satOff val="36598"/>
                <a:lumOff val="-17227"/>
              </a:schemeClr>
            </a:solidFill>
            <a:effectLst/>
            <a:uFillTx/>
            <a:latin typeface="+mn-lt"/>
            <a:ea typeface="+mn-ea"/>
            <a:cs typeface="+mn-cs"/>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761</TotalTime>
  <Words>393</Words>
  <Application>Microsoft Macintosh PowerPoint</Application>
  <PresentationFormat>Personalizado</PresentationFormat>
  <Paragraphs>33</Paragraphs>
  <Slides>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Avenir Next Medium</vt:lpstr>
      <vt:lpstr>Avenir Next Regular</vt:lpstr>
      <vt:lpstr>Cambria Math</vt:lpstr>
      <vt:lpstr>Helvetica Neue</vt:lpstr>
      <vt:lpstr>24_Briefing</vt:lpstr>
      <vt:lpstr>Increasing Returns to Scale at Volkswagen</vt:lpstr>
      <vt:lpstr>INTRODUCTION OF THE CASE</vt:lpstr>
      <vt:lpstr>Economic terms and notions</vt:lpstr>
      <vt:lpstr>CASE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Returns to Scale at Volkswagen</dc:title>
  <dc:creator>acer</dc:creator>
  <cp:lastModifiedBy>Pili Fabra Buschbach</cp:lastModifiedBy>
  <cp:revision>11</cp:revision>
  <dcterms:modified xsi:type="dcterms:W3CDTF">2020-10-12T12:51:42Z</dcterms:modified>
</cp:coreProperties>
</file>