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JFpejgWJWmbm5pvBk8W1bMg0u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 txBox="1"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 rot="5400000">
            <a:off x="4186958" y="-1138958"/>
            <a:ext cx="3818083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 rot="5400000">
            <a:off x="7619997" y="2286000"/>
            <a:ext cx="5334001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 rot="5400000">
            <a:off x="1905000" y="-381000"/>
            <a:ext cx="5334001" cy="761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762000" y="2285999"/>
            <a:ext cx="5151119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6278879" y="2285999"/>
            <a:ext cx="5151121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762000" y="3048000"/>
            <a:ext cx="5151119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3"/>
          </p:nvPr>
        </p:nvSpPr>
        <p:spPr>
          <a:xfrm>
            <a:off x="6278878" y="2286000"/>
            <a:ext cx="5151122" cy="76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4"/>
          </p:nvPr>
        </p:nvSpPr>
        <p:spPr>
          <a:xfrm>
            <a:off x="6278878" y="3048000"/>
            <a:ext cx="515112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5334000" y="762001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2"/>
          </p:nvPr>
        </p:nvSpPr>
        <p:spPr>
          <a:xfrm>
            <a:off x="762000" y="2286000"/>
            <a:ext cx="38100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>
            <a:spLocks noGrp="1"/>
          </p:cNvSpPr>
          <p:nvPr>
            <p:ph type="pic" idx="2"/>
          </p:nvPr>
        </p:nvSpPr>
        <p:spPr>
          <a:xfrm>
            <a:off x="5334000" y="762001"/>
            <a:ext cx="6021388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762001" y="2286000"/>
            <a:ext cx="3809999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8157843" y="6244836"/>
            <a:ext cx="4034156" cy="613164"/>
          </a:xfrm>
          <a:custGeom>
            <a:avLst/>
            <a:gdLst/>
            <a:ahLst/>
            <a:cxnLst/>
            <a:rect l="l" t="t" r="r" b="b"/>
            <a:pathLst>
              <a:path w="4034156" h="613164" extrusionOk="0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None/>
            </a:pPr>
            <a:endParaRPr sz="15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5"/>
          <p:cNvSpPr/>
          <p:nvPr/>
        </p:nvSpPr>
        <p:spPr>
          <a:xfrm>
            <a:off x="1" y="688126"/>
            <a:ext cx="448491" cy="1634252"/>
          </a:xfrm>
          <a:custGeom>
            <a:avLst/>
            <a:gdLst/>
            <a:ahLst/>
            <a:cxnLst/>
            <a:rect l="l" t="t" r="r" b="b"/>
            <a:pathLst>
              <a:path w="448491" h="1634252" extrusionOk="0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" name="Google Shape;8;p5"/>
          <p:cNvSpPr/>
          <p:nvPr/>
        </p:nvSpPr>
        <p:spPr>
          <a:xfrm>
            <a:off x="7309459" y="6144069"/>
            <a:ext cx="4418271" cy="718159"/>
          </a:xfrm>
          <a:custGeom>
            <a:avLst/>
            <a:gdLst/>
            <a:ahLst/>
            <a:cxnLst/>
            <a:rect l="l" t="t" r="r" b="b"/>
            <a:pathLst>
              <a:path w="4418271" h="718159" extrusionOk="0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" name="Google Shape;9;p5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858000" y="1410626"/>
            <a:ext cx="4572000" cy="284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it-IT" sz="3600" dirty="0"/>
              <a:t>THE LEARNING CURVE AND PRICING IN THE CHEMICAL PROCESSING INDUSTRIES</a:t>
            </a:r>
            <a:endParaRPr sz="3600"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6858000" y="4253064"/>
            <a:ext cx="4572000" cy="45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t-IT" sz="1800" dirty="0"/>
              <a:t>M. B. Lieberman</a:t>
            </a:r>
            <a:endParaRPr sz="1800" dirty="0"/>
          </a:p>
          <a:p>
            <a:pPr marL="0" lvl="0" indent="0" algn="ctr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1800"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l="35593" b="1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 extrusionOk="0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 rot="5400000" flipH="1">
            <a:off x="223838" y="538152"/>
            <a:ext cx="6095989" cy="6543686"/>
          </a:xfrm>
          <a:custGeom>
            <a:avLst/>
            <a:gdLst/>
            <a:ahLst/>
            <a:cxnLst/>
            <a:rect l="l" t="t" r="r" b="b"/>
            <a:pathLst>
              <a:path w="2154655" h="6858000" extrusionOk="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 cap="flat" cmpd="sng">
            <a:solidFill>
              <a:srgbClr val="9FC4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864603" y="5751404"/>
            <a:ext cx="2445719" cy="98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Edwin </a:t>
            </a:r>
            <a:r>
              <a:rPr lang="it-IT" sz="1400" i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Devassy</a:t>
            </a:r>
            <a:r>
              <a:rPr lang="it-IT" sz="14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i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Kuttikattil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Luca Campigotto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i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Moin</a:t>
            </a:r>
            <a:r>
              <a:rPr lang="it-IT" sz="14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400" i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Torabi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Nicole Soligo</a:t>
            </a:r>
            <a:endParaRPr sz="14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80073" y="118729"/>
            <a:ext cx="1180986" cy="565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762000" y="4109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it-IT" dirty="0"/>
              <a:t>1. </a:t>
            </a:r>
            <a:r>
              <a:rPr lang="it-IT" dirty="0" err="1"/>
              <a:t>Introduction</a:t>
            </a:r>
            <a:r>
              <a:rPr lang="it-IT" dirty="0"/>
              <a:t> 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762000" y="1788182"/>
            <a:ext cx="10668000" cy="4301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t-IT" b="1" dirty="0" err="1"/>
              <a:t>What</a:t>
            </a:r>
            <a:r>
              <a:rPr lang="it-IT" dirty="0"/>
              <a:t>: 37 </a:t>
            </a:r>
            <a:r>
              <a:rPr lang="it-IT" dirty="0" err="1"/>
              <a:t>chemical</a:t>
            </a:r>
            <a:r>
              <a:rPr lang="it-IT" dirty="0"/>
              <a:t> products</a:t>
            </a:r>
            <a:endParaRPr dirty="0"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t-IT" b="1" dirty="0"/>
              <a:t>Time</a:t>
            </a:r>
            <a:r>
              <a:rPr lang="it-IT" dirty="0"/>
              <a:t>: </a:t>
            </a: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period</a:t>
            </a:r>
            <a:r>
              <a:rPr lang="it-IT" dirty="0"/>
              <a:t> of 13.3 </a:t>
            </a:r>
            <a:r>
              <a:rPr lang="it-IT" dirty="0" err="1"/>
              <a:t>years</a:t>
            </a:r>
            <a:r>
              <a:rPr lang="it-IT" dirty="0"/>
              <a:t> (from 1950/1960 to 1972)</a:t>
            </a:r>
            <a:endParaRPr dirty="0"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t-IT" b="1" dirty="0" err="1"/>
              <a:t>Dependent</a:t>
            </a:r>
            <a:r>
              <a:rPr lang="it-IT" b="1" dirty="0"/>
              <a:t> </a:t>
            </a:r>
            <a:r>
              <a:rPr lang="it-IT" b="1" dirty="0" err="1"/>
              <a:t>variable</a:t>
            </a:r>
            <a:r>
              <a:rPr lang="it-IT" dirty="0"/>
              <a:t>: </a:t>
            </a:r>
            <a:r>
              <a:rPr lang="it-IT" dirty="0" err="1"/>
              <a:t>average</a:t>
            </a:r>
            <a:r>
              <a:rPr lang="it-IT" dirty="0"/>
              <a:t> market price [$/pound]</a:t>
            </a:r>
            <a:endParaRPr dirty="0"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t-IT" b="1" dirty="0" err="1"/>
              <a:t>Aim</a:t>
            </a:r>
            <a:r>
              <a:rPr lang="it-IT" dirty="0"/>
              <a:t>: study the </a:t>
            </a:r>
            <a:r>
              <a:rPr lang="it-IT" dirty="0" err="1"/>
              <a:t>influence</a:t>
            </a:r>
            <a:r>
              <a:rPr lang="it-IT" dirty="0"/>
              <a:t> of the learning curve to the cost of 	 production</a:t>
            </a:r>
            <a:endParaRPr dirty="0"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t-IT" b="1" dirty="0"/>
              <a:t>How</a:t>
            </a:r>
            <a:r>
              <a:rPr lang="it-IT" dirty="0"/>
              <a:t>: </a:t>
            </a:r>
            <a:r>
              <a:rPr lang="it-IT" dirty="0" err="1"/>
              <a:t>economic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dirty="0"/>
          </a:p>
        </p:txBody>
      </p:sp>
      <p:pic>
        <p:nvPicPr>
          <p:cNvPr id="2" name="Google Shape;93;p1">
            <a:extLst>
              <a:ext uri="{FF2B5EF4-FFF2-40B4-BE49-F238E27FC236}">
                <a16:creationId xmlns:a16="http://schemas.microsoft.com/office/drawing/2014/main" id="{FCB1EA7A-D1CC-419C-8FB5-0EEBFE977A2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073" y="118729"/>
            <a:ext cx="1180986" cy="56588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2D96DD6-71A5-46A0-8D28-1572D47C3A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762000" y="-8083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it-IT" dirty="0"/>
              <a:t>2. </a:t>
            </a:r>
            <a:r>
              <a:rPr lang="it-IT" dirty="0" err="1"/>
              <a:t>Economics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</a:t>
            </a:r>
            <a:endParaRPr dirty="0"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>
          <a:xfrm>
            <a:off x="705438" y="1534771"/>
            <a:ext cx="3090472" cy="56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it-IT" b="1" dirty="0"/>
              <a:t>Learning curve:</a:t>
            </a:r>
            <a:endParaRPr dirty="0"/>
          </a:p>
        </p:txBody>
      </p:sp>
      <p:sp>
        <p:nvSpPr>
          <p:cNvPr id="108" name="Google Shape;108;p3"/>
          <p:cNvSpPr txBox="1"/>
          <p:nvPr/>
        </p:nvSpPr>
        <p:spPr>
          <a:xfrm>
            <a:off x="904971" y="2100660"/>
            <a:ext cx="77865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Is</a:t>
            </a:r>
            <a:r>
              <a:rPr lang="it-IT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the </a:t>
            </a:r>
            <a:r>
              <a:rPr lang="it-IT" sz="1800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relationship</a:t>
            </a:r>
            <a:r>
              <a:rPr lang="it-IT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it-IT" sz="1800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between</a:t>
            </a:r>
            <a:r>
              <a:rPr lang="it-IT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it-IT" sz="1800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labor</a:t>
            </a:r>
            <a:r>
              <a:rPr lang="it-IT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costs and cumulative production.</a:t>
            </a:r>
            <a:endParaRPr dirty="0"/>
          </a:p>
        </p:txBody>
      </p:sp>
      <p:sp>
        <p:nvSpPr>
          <p:cNvPr id="109" name="Google Shape;109;p3"/>
          <p:cNvSpPr txBox="1"/>
          <p:nvPr/>
        </p:nvSpPr>
        <p:spPr>
          <a:xfrm>
            <a:off x="705437" y="4581202"/>
            <a:ext cx="3960829" cy="56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it-IT" sz="2800" b="1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Economies</a:t>
            </a:r>
            <a:r>
              <a:rPr lang="it-IT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of scale:</a:t>
            </a:r>
            <a:endParaRPr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904971" y="5147091"/>
            <a:ext cx="78619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 </a:t>
            </a:r>
            <a:r>
              <a:rPr lang="it-IT" sz="1800" b="0" i="0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Firm</a:t>
            </a:r>
            <a:r>
              <a:rPr lang="it-IT" sz="1800" b="0" i="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it-IT" sz="1800" b="0" i="0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saving</a:t>
            </a:r>
            <a:r>
              <a:rPr lang="it-IT" sz="1800" b="0" i="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in </a:t>
            </a:r>
            <a:r>
              <a:rPr lang="it-IT" sz="1800" b="0" i="0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average</a:t>
            </a:r>
            <a:r>
              <a:rPr lang="it-IT" sz="1800" b="0" i="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costs, </a:t>
            </a:r>
            <a:r>
              <a:rPr lang="it-IT" sz="1800" b="0" i="0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gained</a:t>
            </a:r>
            <a:r>
              <a:rPr lang="it-IT" sz="1800" b="0" i="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by an </a:t>
            </a:r>
            <a:r>
              <a:rPr lang="it-IT" sz="1800" b="0" i="0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increased</a:t>
            </a:r>
            <a:r>
              <a:rPr lang="it-IT" sz="1800" b="0" i="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it-IT" sz="1800" b="0" i="0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level</a:t>
            </a:r>
            <a:r>
              <a:rPr lang="it-IT" sz="1800" b="0" i="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of production.</a:t>
            </a: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11011014" y="3730596"/>
            <a:ext cx="11689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Q</a:t>
            </a:r>
            <a:r>
              <a:rPr lang="it-IT" sz="1800" baseline="-25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cumulative</a:t>
            </a:r>
            <a:endParaRPr sz="1800" baseline="-25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 rot="10800000">
            <a:off x="9566846" y="4204725"/>
            <a:ext cx="0" cy="188488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3" name="Google Shape;113;p3"/>
          <p:cNvCxnSpPr/>
          <p:nvPr/>
        </p:nvCxnSpPr>
        <p:spPr>
          <a:xfrm>
            <a:off x="9416018" y="5993824"/>
            <a:ext cx="210818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4" name="Google Shape;114;p3"/>
          <p:cNvSpPr txBox="1"/>
          <p:nvPr/>
        </p:nvSpPr>
        <p:spPr>
          <a:xfrm>
            <a:off x="11359299" y="5982986"/>
            <a:ext cx="11689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Q</a:t>
            </a:r>
            <a:endParaRPr sz="1800" baseline="-25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8831557" y="4089837"/>
            <a:ext cx="11689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</a:t>
            </a:r>
            <a:r>
              <a:rPr lang="it-IT" sz="1800" baseline="-25000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prod</a:t>
            </a:r>
            <a:endParaRPr sz="1800" baseline="-250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9705562" y="4634771"/>
            <a:ext cx="1793782" cy="936086"/>
          </a:xfrm>
          <a:custGeom>
            <a:avLst/>
            <a:gdLst/>
            <a:ahLst/>
            <a:cxnLst/>
            <a:rect l="l" t="t" r="r" b="b"/>
            <a:pathLst>
              <a:path w="2399783" h="1204315" extrusionOk="0">
                <a:moveTo>
                  <a:pt x="8407" y="23179"/>
                </a:moveTo>
                <a:cubicBezTo>
                  <a:pt x="-9661" y="-14529"/>
                  <a:pt x="1167" y="-22093"/>
                  <a:pt x="43082" y="125338"/>
                </a:cubicBezTo>
                <a:cubicBezTo>
                  <a:pt x="84997" y="272769"/>
                  <a:pt x="83932" y="728654"/>
                  <a:pt x="259899" y="907763"/>
                </a:cubicBezTo>
                <a:cubicBezTo>
                  <a:pt x="435866" y="1086872"/>
                  <a:pt x="786228" y="1184283"/>
                  <a:pt x="1098884" y="1199994"/>
                </a:cubicBezTo>
                <a:cubicBezTo>
                  <a:pt x="1411540" y="1215705"/>
                  <a:pt x="1919017" y="1196852"/>
                  <a:pt x="2135833" y="1002031"/>
                </a:cubicBezTo>
                <a:cubicBezTo>
                  <a:pt x="2352650" y="807210"/>
                  <a:pt x="2398212" y="134765"/>
                  <a:pt x="2399783" y="31070"/>
                </a:cubicBezTo>
              </a:path>
            </a:pathLst>
          </a:custGeom>
          <a:noFill/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7" name="Google Shape;117;p3"/>
          <p:cNvCxnSpPr/>
          <p:nvPr/>
        </p:nvCxnSpPr>
        <p:spPr>
          <a:xfrm>
            <a:off x="1329178" y="2469992"/>
            <a:ext cx="0" cy="1977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" name="Google Shape;118;p3"/>
          <p:cNvCxnSpPr/>
          <p:nvPr/>
        </p:nvCxnSpPr>
        <p:spPr>
          <a:xfrm>
            <a:off x="1329178" y="2667787"/>
            <a:ext cx="6127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9" name="Google Shape;119;p3"/>
          <p:cNvSpPr txBox="1"/>
          <p:nvPr/>
        </p:nvSpPr>
        <p:spPr>
          <a:xfrm>
            <a:off x="1941920" y="2483121"/>
            <a:ext cx="63018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slope</a:t>
            </a:r>
            <a:r>
              <a:rPr lang="it-IT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: level to which costs fall when output doubles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970959" y="2874105"/>
            <a:ext cx="795621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Factors</a:t>
            </a:r>
            <a:r>
              <a:rPr lang="it-IT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it-IT" sz="1800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affecting</a:t>
            </a:r>
            <a:r>
              <a:rPr lang="it-IT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the learning curve </a:t>
            </a:r>
            <a:r>
              <a:rPr lang="it-IT" sz="1800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slope</a:t>
            </a:r>
            <a:r>
              <a:rPr lang="it-IT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    - </a:t>
            </a:r>
            <a:r>
              <a:rPr lang="it-IT" sz="1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R&amp;D </a:t>
            </a:r>
            <a:r>
              <a:rPr lang="it-IT" sz="1800" b="1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expenditures</a:t>
            </a:r>
            <a:r>
              <a:rPr lang="it-IT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:    R&amp;D, </a:t>
            </a:r>
            <a:r>
              <a:rPr lang="it-IT" sz="1800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slope</a:t>
            </a:r>
            <a:r>
              <a:rPr lang="it-IT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it-IT" sz="1800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steepens</a:t>
            </a:r>
            <a:r>
              <a:rPr lang="it-IT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    - </a:t>
            </a:r>
            <a:r>
              <a:rPr lang="it-IT" sz="1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capital </a:t>
            </a:r>
            <a:r>
              <a:rPr lang="it-IT" sz="1800" b="1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intensity</a:t>
            </a:r>
            <a:r>
              <a:rPr lang="it-IT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:    CI (</a:t>
            </a:r>
            <a:r>
              <a:rPr lang="it-IT" sz="1800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process</a:t>
            </a:r>
            <a:r>
              <a:rPr lang="it-IT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it-IT" sz="1800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improvement</a:t>
            </a:r>
            <a:r>
              <a:rPr lang="it-IT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), </a:t>
            </a:r>
            <a:r>
              <a:rPr lang="it-IT" sz="1800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slope</a:t>
            </a:r>
            <a:r>
              <a:rPr lang="it-IT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it-IT" sz="1800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steepens</a:t>
            </a: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       - </a:t>
            </a:r>
            <a:r>
              <a:rPr lang="it-IT" sz="1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product </a:t>
            </a:r>
            <a:r>
              <a:rPr lang="it-IT" sz="1800" b="1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type</a:t>
            </a:r>
            <a:r>
              <a:rPr lang="it-IT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: </a:t>
            </a:r>
            <a:r>
              <a:rPr lang="it-IT" sz="1800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different</a:t>
            </a:r>
            <a:r>
              <a:rPr lang="it-IT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products, </a:t>
            </a:r>
            <a:r>
              <a:rPr lang="it-IT" sz="1800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different</a:t>
            </a:r>
            <a:r>
              <a:rPr lang="it-IT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it-IT" sz="1800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slopes</a:t>
            </a: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21" name="Google Shape;121;p3"/>
          <p:cNvCxnSpPr/>
          <p:nvPr/>
        </p:nvCxnSpPr>
        <p:spPr>
          <a:xfrm>
            <a:off x="5681221" y="3363011"/>
            <a:ext cx="41477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2" name="Google Shape;122;p3"/>
          <p:cNvSpPr txBox="1"/>
          <p:nvPr/>
        </p:nvSpPr>
        <p:spPr>
          <a:xfrm>
            <a:off x="6227401" y="3182325"/>
            <a:ext cx="63772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cost </a:t>
            </a:r>
            <a:r>
              <a:rPr lang="it-IT" sz="1800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reduction</a:t>
            </a:r>
            <a:endParaRPr sz="1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9662467" y="2302795"/>
            <a:ext cx="1668546" cy="966626"/>
          </a:xfrm>
          <a:custGeom>
            <a:avLst/>
            <a:gdLst/>
            <a:ahLst/>
            <a:cxnLst/>
            <a:rect l="l" t="t" r="r" b="b"/>
            <a:pathLst>
              <a:path w="1620232" h="1622005" extrusionOk="0">
                <a:moveTo>
                  <a:pt x="0" y="0"/>
                </a:moveTo>
                <a:cubicBezTo>
                  <a:pt x="7856" y="263165"/>
                  <a:pt x="15712" y="526330"/>
                  <a:pt x="113122" y="744718"/>
                </a:cubicBezTo>
                <a:cubicBezTo>
                  <a:pt x="210532" y="963106"/>
                  <a:pt x="314227" y="1179922"/>
                  <a:pt x="584462" y="1310326"/>
                </a:cubicBezTo>
                <a:cubicBezTo>
                  <a:pt x="854697" y="1440730"/>
                  <a:pt x="1299721" y="1678797"/>
                  <a:pt x="1620232" y="1609667"/>
                </a:cubicBezTo>
              </a:path>
            </a:pathLst>
          </a:custGeom>
          <a:noFill/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24" name="Google Shape;124;p3"/>
          <p:cNvCxnSpPr/>
          <p:nvPr/>
        </p:nvCxnSpPr>
        <p:spPr>
          <a:xfrm rot="10800000">
            <a:off x="9497502" y="1892451"/>
            <a:ext cx="0" cy="188488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5" name="Google Shape;125;p3"/>
          <p:cNvCxnSpPr/>
          <p:nvPr/>
        </p:nvCxnSpPr>
        <p:spPr>
          <a:xfrm>
            <a:off x="9346674" y="3681550"/>
            <a:ext cx="210818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6" name="Google Shape;126;p3"/>
          <p:cNvSpPr txBox="1"/>
          <p:nvPr/>
        </p:nvSpPr>
        <p:spPr>
          <a:xfrm>
            <a:off x="8762213" y="1777563"/>
            <a:ext cx="11689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</a:t>
            </a:r>
            <a:r>
              <a:rPr lang="it-IT" sz="1800" baseline="-25000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labor</a:t>
            </a:r>
            <a:endParaRPr sz="1800" baseline="-250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" name="Google Shape;93;p1">
            <a:extLst>
              <a:ext uri="{FF2B5EF4-FFF2-40B4-BE49-F238E27FC236}">
                <a16:creationId xmlns:a16="http://schemas.microsoft.com/office/drawing/2014/main" id="{354B2DCF-4C56-483D-8663-59DBDF7550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073" y="118729"/>
            <a:ext cx="1180986" cy="56588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430862B-E64A-4C55-8875-B2B0D68C17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2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F47A593F-B306-4151-A508-714707992382}"/>
              </a:ext>
            </a:extLst>
          </p:cNvPr>
          <p:cNvCxnSpPr/>
          <p:nvPr/>
        </p:nvCxnSpPr>
        <p:spPr>
          <a:xfrm flipV="1">
            <a:off x="3487918" y="3201179"/>
            <a:ext cx="0" cy="246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C554AF69-7B0A-47D5-B9EE-2BB0BB4A674B}"/>
              </a:ext>
            </a:extLst>
          </p:cNvPr>
          <p:cNvCxnSpPr/>
          <p:nvPr/>
        </p:nvCxnSpPr>
        <p:spPr>
          <a:xfrm flipV="1">
            <a:off x="6217974" y="3191752"/>
            <a:ext cx="0" cy="246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5235042-E26B-4B56-985D-BFFF61B20111}"/>
              </a:ext>
            </a:extLst>
          </p:cNvPr>
          <p:cNvCxnSpPr/>
          <p:nvPr/>
        </p:nvCxnSpPr>
        <p:spPr>
          <a:xfrm flipV="1">
            <a:off x="3291526" y="3465067"/>
            <a:ext cx="0" cy="246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/>
      <p:bldP spid="108" grpId="0"/>
      <p:bldP spid="109" grpId="0"/>
      <p:bldP spid="110" grpId="0"/>
      <p:bldP spid="111" grpId="0"/>
      <p:bldP spid="114" grpId="0"/>
      <p:bldP spid="115" grpId="0"/>
      <p:bldP spid="116" grpId="0" animBg="1"/>
      <p:bldP spid="119" grpId="0"/>
      <p:bldP spid="120" grpId="0"/>
      <p:bldP spid="122" grpId="0"/>
      <p:bldP spid="123" grpId="0" animBg="1"/>
      <p:bldP spid="1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762000" y="-8083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it-IT"/>
              <a:t>3. Case analysis </a:t>
            </a:r>
            <a:endParaRPr/>
          </a:p>
        </p:txBody>
      </p:sp>
      <p:cxnSp>
        <p:nvCxnSpPr>
          <p:cNvPr id="133" name="Google Shape;133;p4"/>
          <p:cNvCxnSpPr/>
          <p:nvPr/>
        </p:nvCxnSpPr>
        <p:spPr>
          <a:xfrm rot="10800000">
            <a:off x="2352638" y="1453878"/>
            <a:ext cx="17700" cy="3852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134;p4"/>
          <p:cNvCxnSpPr/>
          <p:nvPr/>
        </p:nvCxnSpPr>
        <p:spPr>
          <a:xfrm>
            <a:off x="2370338" y="5306778"/>
            <a:ext cx="5264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5" name="Google Shape;135;p4"/>
          <p:cNvSpPr/>
          <p:nvPr/>
        </p:nvSpPr>
        <p:spPr>
          <a:xfrm rot="-5731948" flipH="1">
            <a:off x="3571154" y="-1595420"/>
            <a:ext cx="5703770" cy="7412426"/>
          </a:xfrm>
          <a:prstGeom prst="arc">
            <a:avLst>
              <a:gd name="adj1" fmla="val 16200000"/>
              <a:gd name="adj2" fmla="val 21519542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 rot="-5400000">
            <a:off x="887797" y="3097650"/>
            <a:ext cx="18399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Cost per </a:t>
            </a:r>
            <a:r>
              <a:rPr lang="it-IT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unit</a:t>
            </a:r>
            <a:endParaRPr sz="1800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5614245" y="5628009"/>
            <a:ext cx="11811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Output</a:t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8" name="Google Shape;138;p4"/>
          <p:cNvSpPr/>
          <p:nvPr/>
        </p:nvSpPr>
        <p:spPr>
          <a:xfrm rot="-5731948" flipH="1">
            <a:off x="3971156" y="-2252352"/>
            <a:ext cx="5703770" cy="7412426"/>
          </a:xfrm>
          <a:prstGeom prst="arc">
            <a:avLst>
              <a:gd name="adj1" fmla="val 16200000"/>
              <a:gd name="adj2" fmla="val 21519542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3662362" y="4073244"/>
            <a:ext cx="85800" cy="939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4476750" y="3739869"/>
            <a:ext cx="85800" cy="939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3705225" y="3114918"/>
            <a:ext cx="85800" cy="939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4"/>
          <p:cNvCxnSpPr/>
          <p:nvPr/>
        </p:nvCxnSpPr>
        <p:spPr>
          <a:xfrm>
            <a:off x="3914775" y="3014675"/>
            <a:ext cx="647700" cy="54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3" name="Google Shape;143;p4"/>
          <p:cNvCxnSpPr/>
          <p:nvPr/>
        </p:nvCxnSpPr>
        <p:spPr>
          <a:xfrm>
            <a:off x="3714774" y="3315784"/>
            <a:ext cx="0" cy="6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4" name="Google Shape;144;p4"/>
          <p:cNvSpPr txBox="1"/>
          <p:nvPr/>
        </p:nvSpPr>
        <p:spPr>
          <a:xfrm>
            <a:off x="4238625" y="3008007"/>
            <a:ext cx="156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Economies of scale</a:t>
            </a:r>
            <a:endParaRPr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2494163" y="3380324"/>
            <a:ext cx="127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Learning </a:t>
            </a:r>
            <a:r>
              <a:rPr lang="it-IT" sz="12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effect</a:t>
            </a:r>
            <a:endParaRPr sz="1200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46" name="Google Shape;146;p4"/>
          <p:cNvCxnSpPr/>
          <p:nvPr/>
        </p:nvCxnSpPr>
        <p:spPr>
          <a:xfrm flipH="1">
            <a:off x="3689375" y="4847550"/>
            <a:ext cx="14100" cy="60300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lgDash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47;p4"/>
          <p:cNvCxnSpPr/>
          <p:nvPr/>
        </p:nvCxnSpPr>
        <p:spPr>
          <a:xfrm flipH="1">
            <a:off x="4518325" y="4839475"/>
            <a:ext cx="8100" cy="61110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lgDash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4"/>
          <p:cNvSpPr txBox="1"/>
          <p:nvPr/>
        </p:nvSpPr>
        <p:spPr>
          <a:xfrm>
            <a:off x="3417998" y="5391246"/>
            <a:ext cx="396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4289511" y="5379028"/>
            <a:ext cx="396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7151900" y="4073250"/>
            <a:ext cx="396300" cy="40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1</a:t>
            </a:r>
            <a:endParaRPr/>
          </a:p>
        </p:txBody>
      </p:sp>
      <p:sp>
        <p:nvSpPr>
          <p:cNvPr id="151" name="Google Shape;151;p4"/>
          <p:cNvSpPr/>
          <p:nvPr/>
        </p:nvSpPr>
        <p:spPr>
          <a:xfrm>
            <a:off x="6756450" y="4775313"/>
            <a:ext cx="396300" cy="40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2</a:t>
            </a:r>
            <a:endParaRPr/>
          </a:p>
        </p:txBody>
      </p:sp>
      <p:pic>
        <p:nvPicPr>
          <p:cNvPr id="2" name="Google Shape;93;p1">
            <a:extLst>
              <a:ext uri="{FF2B5EF4-FFF2-40B4-BE49-F238E27FC236}">
                <a16:creationId xmlns:a16="http://schemas.microsoft.com/office/drawing/2014/main" id="{CF89BD7E-E8B3-4100-B9CF-43B1C463AE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073" y="118729"/>
            <a:ext cx="1180986" cy="56588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741BD81-AEB5-47AC-A532-2C45F04CB9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3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5AC64B-B27A-4439-B372-6B650741387F}"/>
              </a:ext>
            </a:extLst>
          </p:cNvPr>
          <p:cNvSpPr txBox="1"/>
          <p:nvPr/>
        </p:nvSpPr>
        <p:spPr>
          <a:xfrm>
            <a:off x="7710153" y="4144905"/>
            <a:ext cx="1094483" cy="312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 = 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05AFA69-D787-4342-971D-552D06474C3F}"/>
              </a:ext>
            </a:extLst>
          </p:cNvPr>
          <p:cNvSpPr txBox="1"/>
          <p:nvPr/>
        </p:nvSpPr>
        <p:spPr>
          <a:xfrm>
            <a:off x="7322742" y="4822240"/>
            <a:ext cx="1094483" cy="312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 = 1 </a:t>
            </a:r>
            <a:r>
              <a:rPr lang="it-IT" dirty="0" err="1">
                <a:solidFill>
                  <a:schemeClr val="bg1"/>
                </a:solidFill>
              </a:rPr>
              <a:t>year</a:t>
            </a:r>
            <a:endParaRPr lang="it-IT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8E7E2"/>
      </a:lt2>
      <a:accent1>
        <a:srgbClr val="7F89DE"/>
      </a:accent1>
      <a:accent2>
        <a:srgbClr val="629FD6"/>
      </a:accent2>
      <a:accent3>
        <a:srgbClr val="5BAFB4"/>
      </a:accent3>
      <a:accent4>
        <a:srgbClr val="53B592"/>
      </a:accent4>
      <a:accent5>
        <a:srgbClr val="59B76E"/>
      </a:accent5>
      <a:accent6>
        <a:srgbClr val="66B653"/>
      </a:accent6>
      <a:hlink>
        <a:srgbClr val="8A8453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196</Words>
  <Application>Microsoft Office PowerPoint</Application>
  <PresentationFormat>Widescreen</PresentationFormat>
  <Paragraphs>41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Avenir</vt:lpstr>
      <vt:lpstr>Calibri</vt:lpstr>
      <vt:lpstr>PebbleVTI</vt:lpstr>
      <vt:lpstr>THE LEARNING CURVE AND PRICING IN THE CHEMICAL PROCESSING INDUSTRIES</vt:lpstr>
      <vt:lpstr>1. Introduction </vt:lpstr>
      <vt:lpstr>2. Economics topics </vt:lpstr>
      <vt:lpstr>3. Case 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LEARNING CURVE AND PRICING IN THE CHEMICAL PROCESSING INDUSTRIES</dc:title>
  <dc:creator>nicole soligo</dc:creator>
  <cp:lastModifiedBy>Luca Campigotto</cp:lastModifiedBy>
  <cp:revision>7</cp:revision>
  <dcterms:created xsi:type="dcterms:W3CDTF">2020-10-06T09:58:13Z</dcterms:created>
  <dcterms:modified xsi:type="dcterms:W3CDTF">2020-10-11T14:55:01Z</dcterms:modified>
</cp:coreProperties>
</file>