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83" r:id="rId4"/>
    <p:sldId id="284" r:id="rId5"/>
    <p:sldId id="281" r:id="rId6"/>
    <p:sldId id="282" r:id="rId7"/>
    <p:sldId id="286" r:id="rId8"/>
  </p:sldIdLst>
  <p:sldSz cx="9144000" cy="5143500" type="screen16x9"/>
  <p:notesSz cx="6858000" cy="9144000"/>
  <p:embeddedFontLst>
    <p:embeddedFont>
      <p:font typeface="Albany AMT" panose="020B0604020202020204" pitchFamily="3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agaël Joly" initials="IJ" lastIdx="1" clrIdx="0">
    <p:extLst>
      <p:ext uri="{19B8F6BF-5375-455C-9EA6-DF929625EA0E}">
        <p15:presenceInfo xmlns:p15="http://schemas.microsoft.com/office/powerpoint/2012/main" userId="Iragaël Jo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C00"/>
    <a:srgbClr val="62F6FA"/>
    <a:srgbClr val="2F69B3"/>
    <a:srgbClr val="E7008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b76baf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b76baf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ff0825b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ff0825b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ff0825b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ff0825b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25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b76baf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b76baf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01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Mujer parada enfrente de una playa&#10;&#10;Descripción generada automáticamente">
            <a:extLst>
              <a:ext uri="{FF2B5EF4-FFF2-40B4-BE49-F238E27FC236}">
                <a16:creationId xmlns:a16="http://schemas.microsoft.com/office/drawing/2014/main" id="{859A8094-76E2-438A-AA07-9432E7A74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54" t="11901" r="22137" b="51763"/>
          <a:stretch/>
        </p:blipFill>
        <p:spPr>
          <a:xfrm>
            <a:off x="3414848" y="2924863"/>
            <a:ext cx="1011110" cy="1023994"/>
          </a:xfrm>
          <a:prstGeom prst="ellipse">
            <a:avLst/>
          </a:prstGeom>
        </p:spPr>
      </p:pic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7950" y="1176113"/>
            <a:ext cx="79383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 dirty="0"/>
              <a:t>TPG 1 - Case </a:t>
            </a:r>
            <a:r>
              <a:rPr lang="es-419" sz="3100" dirty="0" err="1"/>
              <a:t>Study</a:t>
            </a: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 dirty="0"/>
              <a:t>"</a:t>
            </a:r>
            <a:r>
              <a:rPr lang="es-419" sz="3100" dirty="0" err="1"/>
              <a:t>Economies</a:t>
            </a:r>
            <a:r>
              <a:rPr lang="es-419" sz="3100" dirty="0"/>
              <a:t> </a:t>
            </a:r>
            <a:r>
              <a:rPr lang="es-419" sz="3100" dirty="0" err="1"/>
              <a:t>of</a:t>
            </a:r>
            <a:r>
              <a:rPr lang="es-419" sz="3100" dirty="0"/>
              <a:t> </a:t>
            </a:r>
            <a:r>
              <a:rPr lang="es-419" sz="3100" dirty="0" err="1"/>
              <a:t>scale</a:t>
            </a:r>
            <a:r>
              <a:rPr lang="es-419" sz="3100" dirty="0"/>
              <a:t> and </a:t>
            </a:r>
            <a:r>
              <a:rPr lang="es-419" sz="3100" dirty="0" err="1"/>
              <a:t>hospitals</a:t>
            </a:r>
            <a:r>
              <a:rPr lang="es-419" sz="3100" dirty="0"/>
              <a:t> in Scotland"</a:t>
            </a:r>
            <a:endParaRPr sz="31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7950" y="614425"/>
            <a:ext cx="76881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195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Basic Economics for Sustainable Industrial Engineering (M1 SIE)</a:t>
            </a:r>
            <a:endParaRPr sz="1700"/>
          </a:p>
        </p:txBody>
      </p:sp>
      <p:sp>
        <p:nvSpPr>
          <p:cNvPr id="89" name="Google Shape;89;p13"/>
          <p:cNvSpPr txBox="1"/>
          <p:nvPr/>
        </p:nvSpPr>
        <p:spPr>
          <a:xfrm>
            <a:off x="1421828" y="3980449"/>
            <a:ext cx="1601035" cy="4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latin typeface="Trebuchet MS"/>
                <a:ea typeface="Trebuchet MS"/>
                <a:cs typeface="Trebuchet MS"/>
                <a:sym typeface="Trebuchet MS"/>
              </a:rPr>
              <a:t>AWADA, Tala</a:t>
            </a:r>
            <a:r>
              <a:rPr lang="es-419" dirty="0"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2550" y="2925137"/>
            <a:ext cx="1017600" cy="998025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6854425" y="4555750"/>
            <a:ext cx="22164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b="1">
                <a:latin typeface="Trebuchet MS"/>
                <a:ea typeface="Trebuchet MS"/>
                <a:cs typeface="Trebuchet MS"/>
                <a:sym typeface="Trebuchet MS"/>
              </a:rPr>
              <a:t>October 8th, 2020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506376" y="2905563"/>
            <a:ext cx="1017600" cy="1017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411376" y="2925137"/>
            <a:ext cx="1017600" cy="1017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316376" y="2925137"/>
            <a:ext cx="1017600" cy="1017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B7BAE9-8899-41DA-A44F-E942A3692178}"/>
              </a:ext>
            </a:extLst>
          </p:cNvPr>
          <p:cNvSpPr txBox="1"/>
          <p:nvPr/>
        </p:nvSpPr>
        <p:spPr>
          <a:xfrm>
            <a:off x="5136214" y="40100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Trebuchet MS"/>
                <a:ea typeface="Trebuchet MS"/>
                <a:cs typeface="Trebuchet MS"/>
                <a:sym typeface="Trebuchet MS"/>
              </a:rPr>
              <a:t>FIRDAUS, </a:t>
            </a:r>
            <a:r>
              <a:rPr lang="es-419" sz="1400" b="1" dirty="0" err="1">
                <a:latin typeface="Trebuchet MS"/>
                <a:ea typeface="Trebuchet MS"/>
                <a:cs typeface="Trebuchet MS"/>
                <a:sym typeface="Trebuchet MS"/>
              </a:rPr>
              <a:t>Syamsi</a:t>
            </a:r>
            <a:r>
              <a:rPr lang="es-419" sz="14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6A9A63-3E2F-4216-9BDF-68FCA89C1DB1}"/>
              </a:ext>
            </a:extLst>
          </p:cNvPr>
          <p:cNvSpPr txBox="1"/>
          <p:nvPr/>
        </p:nvSpPr>
        <p:spPr>
          <a:xfrm>
            <a:off x="6854425" y="4020117"/>
            <a:ext cx="1550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Trebuchet MS"/>
                <a:ea typeface="Trebuchet MS"/>
                <a:cs typeface="Trebuchet MS"/>
                <a:sym typeface="Trebuchet MS"/>
              </a:rPr>
              <a:t>LARA, Oswaldo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58C148-EDAC-4D55-926F-797315958121}"/>
              </a:ext>
            </a:extLst>
          </p:cNvPr>
          <p:cNvSpPr txBox="1"/>
          <p:nvPr/>
        </p:nvSpPr>
        <p:spPr>
          <a:xfrm>
            <a:off x="3243470" y="4010024"/>
            <a:ext cx="1601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Trebuchet MS"/>
                <a:ea typeface="Trebuchet MS"/>
                <a:cs typeface="Trebuchet MS"/>
                <a:sym typeface="Trebuchet MS"/>
              </a:rPr>
              <a:t>CRISTALDO, Liz</a:t>
            </a:r>
            <a:endParaRPr lang="es-MX" dirty="0"/>
          </a:p>
        </p:txBody>
      </p:sp>
      <p:sp>
        <p:nvSpPr>
          <p:cNvPr id="86" name="Google Shape;86;p13"/>
          <p:cNvSpPr/>
          <p:nvPr/>
        </p:nvSpPr>
        <p:spPr>
          <a:xfrm>
            <a:off x="7052550" y="2912075"/>
            <a:ext cx="1017600" cy="1017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10" name="Imagen 9" descr="Una persona con un vestido de color rojo&#10;&#10;Descripción generada automáticamente">
            <a:extLst>
              <a:ext uri="{FF2B5EF4-FFF2-40B4-BE49-F238E27FC236}">
                <a16:creationId xmlns:a16="http://schemas.microsoft.com/office/drawing/2014/main" id="{D9EAEA2E-E76D-47F5-BF59-7CBCA1B525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89" t="16414" r="17381" b="40250"/>
          <a:stretch/>
        </p:blipFill>
        <p:spPr>
          <a:xfrm>
            <a:off x="1520631" y="2912075"/>
            <a:ext cx="990461" cy="1012149"/>
          </a:xfrm>
          <a:prstGeom prst="ellipse">
            <a:avLst/>
          </a:prstGeom>
        </p:spPr>
      </p:pic>
      <p:pic>
        <p:nvPicPr>
          <p:cNvPr id="17" name="Imagen 16" descr="Hombre sentado en el pasto&#10;&#10;Descripción generada automáticamente">
            <a:extLst>
              <a:ext uri="{FF2B5EF4-FFF2-40B4-BE49-F238E27FC236}">
                <a16:creationId xmlns:a16="http://schemas.microsoft.com/office/drawing/2014/main" id="{24C7AE03-9AEA-4CEA-9D79-B82C13F049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787" t="30085" r="32128" b="30505"/>
          <a:stretch/>
        </p:blipFill>
        <p:spPr>
          <a:xfrm>
            <a:off x="5319847" y="2929497"/>
            <a:ext cx="1017507" cy="1023993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Outline map of Scotland showing the locations of the 6 moorland sites... |  Download Scientific Diagram">
            <a:extLst>
              <a:ext uri="{FF2B5EF4-FFF2-40B4-BE49-F238E27FC236}">
                <a16:creationId xmlns:a16="http://schemas.microsoft.com/office/drawing/2014/main" id="{C0C9DEE4-4A1F-4252-B1F0-74FAB6B1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2" y="1148825"/>
            <a:ext cx="2621013" cy="38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3102822" y="559288"/>
            <a:ext cx="6041176" cy="4024926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00" name="Google Shape;100;p14"/>
          <p:cNvSpPr txBox="1"/>
          <p:nvPr/>
        </p:nvSpPr>
        <p:spPr>
          <a:xfrm>
            <a:off x="851250" y="2393720"/>
            <a:ext cx="75669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i="1" dirty="0">
                <a:latin typeface="Lato"/>
                <a:ea typeface="Lato"/>
                <a:cs typeface="Lato"/>
                <a:sym typeface="Lato"/>
              </a:rPr>
              <a:t>Scottish Office – NHS Budget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Allocation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- 1999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i="1" dirty="0"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Ensure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an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equitable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distribution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of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resources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in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delivering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health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services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to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hospitals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sizing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large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scale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vs.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small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i="1" dirty="0" err="1">
                <a:latin typeface="Lato"/>
                <a:ea typeface="Lato"/>
                <a:cs typeface="Lato"/>
                <a:sym typeface="Lato"/>
              </a:rPr>
              <a:t>scale</a:t>
            </a:r>
            <a:r>
              <a:rPr lang="es-419" i="1" dirty="0">
                <a:latin typeface="Lato"/>
                <a:ea typeface="Lato"/>
                <a:cs typeface="Lato"/>
                <a:sym typeface="Lato"/>
              </a:rPr>
              <a:t>)“</a:t>
            </a:r>
          </a:p>
          <a:p>
            <a:pPr algn="just">
              <a:lnSpc>
                <a:spcPct val="115000"/>
              </a:lnSpc>
              <a:spcAft>
                <a:spcPts val="1600"/>
              </a:spcAft>
            </a:pPr>
            <a:r>
              <a:rPr lang="en-US" i="1" dirty="0">
                <a:latin typeface="Lato"/>
              </a:rPr>
              <a:t>Analysis: implications of remoteness and rurality for the costs of providing hospital services and other medical services. </a:t>
            </a:r>
          </a:p>
          <a:p>
            <a:pPr algn="just">
              <a:lnSpc>
                <a:spcPct val="115000"/>
              </a:lnSpc>
              <a:spcAft>
                <a:spcPts val="1600"/>
              </a:spcAft>
            </a:pPr>
            <a:r>
              <a:rPr lang="en-US" i="1" dirty="0">
                <a:latin typeface="Lato"/>
              </a:rPr>
              <a:t>Findings: </a:t>
            </a:r>
            <a:r>
              <a:rPr lang="en-US" b="1" i="1" dirty="0">
                <a:latin typeface="Lato"/>
              </a:rPr>
              <a:t>the costs</a:t>
            </a:r>
            <a:r>
              <a:rPr lang="en-US" i="1" dirty="0">
                <a:latin typeface="Lato"/>
              </a:rPr>
              <a:t> of running hospitals in </a:t>
            </a:r>
            <a:r>
              <a:rPr lang="en-US" b="1" i="1" dirty="0">
                <a:latin typeface="Lato"/>
              </a:rPr>
              <a:t>rural</a:t>
            </a:r>
            <a:r>
              <a:rPr lang="en-US" i="1" dirty="0">
                <a:latin typeface="Lato"/>
              </a:rPr>
              <a:t> areas were considered to be </a:t>
            </a:r>
            <a:r>
              <a:rPr lang="en-US" b="1" i="1" dirty="0">
                <a:latin typeface="Lato"/>
              </a:rPr>
              <a:t>higher than</a:t>
            </a:r>
            <a:r>
              <a:rPr lang="en-US" i="1" dirty="0">
                <a:latin typeface="Lato"/>
              </a:rPr>
              <a:t> those in </a:t>
            </a:r>
            <a:r>
              <a:rPr lang="en-US" b="1" i="1" dirty="0">
                <a:latin typeface="Lato"/>
              </a:rPr>
              <a:t>urban</a:t>
            </a:r>
            <a:r>
              <a:rPr lang="en-US" i="1" dirty="0">
                <a:latin typeface="Lato"/>
              </a:rPr>
              <a:t> areas because rural hospitals usually operated on a small scale.</a:t>
            </a:r>
            <a:endParaRPr i="1" dirty="0">
              <a:latin typeface="Lato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851250" y="189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Introduction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case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9450" y="121634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Economic</a:t>
            </a:r>
            <a:r>
              <a:rPr lang="es-419" dirty="0"/>
              <a:t> </a:t>
            </a:r>
            <a:r>
              <a:rPr lang="es-419" dirty="0" err="1"/>
              <a:t>topics</a:t>
            </a:r>
            <a:r>
              <a:rPr lang="es-419" dirty="0"/>
              <a:t> </a:t>
            </a:r>
            <a:r>
              <a:rPr lang="es-419" dirty="0" err="1"/>
              <a:t>useful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analyze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case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729450" y="1835888"/>
            <a:ext cx="76887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Individual Demand</a:t>
            </a:r>
            <a:r>
              <a:rPr lang="en-US" dirty="0"/>
              <a:t> is used to describe the quantity of a good or </a:t>
            </a:r>
            <a:r>
              <a:rPr lang="en-US" u="sng" dirty="0"/>
              <a:t>service</a:t>
            </a:r>
            <a:r>
              <a:rPr lang="en-US" dirty="0"/>
              <a:t> that an individual chooses to buy at a given price.</a:t>
            </a:r>
          </a:p>
          <a:p>
            <a:pPr marL="285750" lvl="0" indent="-285750" algn="just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Market Demand </a:t>
            </a:r>
            <a:r>
              <a:rPr lang="en-US" dirty="0"/>
              <a:t>is the total quantity demanded across all consumers in a market for a given good or </a:t>
            </a:r>
            <a:r>
              <a:rPr lang="en-US" u="sng" dirty="0"/>
              <a:t>service </a:t>
            </a:r>
            <a:r>
              <a:rPr lang="en-US" dirty="0"/>
              <a:t>it is an aggregate of all individual demand in the market.</a:t>
            </a:r>
          </a:p>
          <a:p>
            <a:pPr marL="285750" lvl="0" indent="-285750" algn="just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Demand variability</a:t>
            </a:r>
            <a:r>
              <a:rPr lang="en-US" dirty="0"/>
              <a:t> is a measure of how much variability there is in customer demand. It is the difference between what one expects to happen and what actually happens.</a:t>
            </a:r>
          </a:p>
          <a:p>
            <a:pPr marL="285750" lvl="0" indent="-285750" algn="just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 Fixed Input </a:t>
            </a:r>
            <a:r>
              <a:rPr lang="en-US" dirty="0"/>
              <a:t>is an input whose quantity is fixed for a period of time and cannot be varied.</a:t>
            </a:r>
          </a:p>
          <a:p>
            <a:pPr marL="285750" lvl="0" indent="-285750" algn="just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 fixed cost (FC)</a:t>
            </a:r>
            <a:r>
              <a:rPr lang="en-US" dirty="0"/>
              <a:t> is a cost that does not depend on the quantity of output produced. It is the cost of the fixed input.</a:t>
            </a:r>
          </a:p>
          <a:p>
            <a:pPr marL="285750" lvl="0" indent="-285750" algn="just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Average Fixed Cost </a:t>
            </a:r>
            <a:r>
              <a:rPr lang="en-US" dirty="0"/>
              <a:t>is the fixed cost per unit of output. AFC = FC / Q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4AFFC-7EB2-4118-A472-63E8ABF7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Economic</a:t>
            </a:r>
            <a:r>
              <a:rPr lang="es-419" dirty="0"/>
              <a:t> </a:t>
            </a:r>
            <a:r>
              <a:rPr lang="es-419" dirty="0" err="1"/>
              <a:t>topics</a:t>
            </a:r>
            <a:r>
              <a:rPr lang="es-419" dirty="0"/>
              <a:t> </a:t>
            </a:r>
            <a:r>
              <a:rPr lang="es-419" dirty="0" err="1"/>
              <a:t>useful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analyze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case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4745C3-4871-4FAC-9907-40407F436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Labor cost </a:t>
            </a:r>
            <a:r>
              <a:rPr lang="en-US" dirty="0"/>
              <a:t>is the expenditure borne by employers for employing staff. Total labor cost consists of: employee compensation (including wages, salaries in cash and in kind, employers' social security contributions).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total cost</a:t>
            </a:r>
            <a:r>
              <a:rPr lang="en-US" dirty="0"/>
              <a:t> is the total cost per unit of output. ATC = TC/Q</a:t>
            </a: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Long-run average total cost (LRATC)</a:t>
            </a:r>
            <a:r>
              <a:rPr lang="en-US" dirty="0"/>
              <a:t> is ATC when fixed cost has been chosen to minimize average total cost for each level of output. </a:t>
            </a:r>
          </a:p>
          <a:p>
            <a:pPr marL="146050" indent="0">
              <a:buNone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dirty="0" err="1"/>
              <a:t>Economies</a:t>
            </a:r>
            <a:r>
              <a:rPr lang="es-MX" sz="1600" b="1" dirty="0"/>
              <a:t> of </a:t>
            </a:r>
            <a:r>
              <a:rPr lang="es-MX" sz="1600" b="1" dirty="0" err="1"/>
              <a:t>scale</a:t>
            </a:r>
            <a:r>
              <a:rPr lang="es-MX" sz="1600" dirty="0"/>
              <a:t> </a:t>
            </a:r>
            <a:r>
              <a:rPr lang="es-MX" sz="1600" strike="sngStrike" dirty="0">
                <a:solidFill>
                  <a:srgbClr val="FF0000"/>
                </a:solidFill>
              </a:rPr>
              <a:t>(</a:t>
            </a:r>
            <a:r>
              <a:rPr lang="es-MX" sz="1600" strike="sngStrike" dirty="0" err="1">
                <a:solidFill>
                  <a:srgbClr val="FF0000"/>
                </a:solidFill>
              </a:rPr>
              <a:t>also</a:t>
            </a:r>
            <a:r>
              <a:rPr lang="es-MX" sz="1600" strike="sngStrike" dirty="0">
                <a:solidFill>
                  <a:srgbClr val="FF0000"/>
                </a:solidFill>
              </a:rPr>
              <a:t> </a:t>
            </a:r>
            <a:r>
              <a:rPr lang="es-MX" sz="1600" strike="sngStrike" dirty="0" err="1">
                <a:solidFill>
                  <a:srgbClr val="FF0000"/>
                </a:solidFill>
              </a:rPr>
              <a:t>known</a:t>
            </a:r>
            <a:r>
              <a:rPr lang="es-MX" sz="1600" strike="sngStrike" dirty="0">
                <a:solidFill>
                  <a:srgbClr val="FF0000"/>
                </a:solidFill>
              </a:rPr>
              <a:t> as </a:t>
            </a:r>
            <a:r>
              <a:rPr lang="es-MX" sz="1600" strike="sngStrike" dirty="0" err="1">
                <a:solidFill>
                  <a:srgbClr val="FF0000"/>
                </a:solidFill>
              </a:rPr>
              <a:t>increasing</a:t>
            </a:r>
            <a:r>
              <a:rPr lang="es-MX" sz="1600" strike="sngStrike" dirty="0">
                <a:solidFill>
                  <a:srgbClr val="FF0000"/>
                </a:solidFill>
              </a:rPr>
              <a:t> </a:t>
            </a:r>
            <a:r>
              <a:rPr lang="es-MX" sz="1600" strike="sngStrike" dirty="0" err="1">
                <a:solidFill>
                  <a:srgbClr val="FF0000"/>
                </a:solidFill>
              </a:rPr>
              <a:t>returns</a:t>
            </a:r>
            <a:r>
              <a:rPr lang="es-MX" sz="1600" strike="sngStrike" dirty="0">
                <a:solidFill>
                  <a:srgbClr val="FF0000"/>
                </a:solidFill>
              </a:rPr>
              <a:t> </a:t>
            </a:r>
            <a:r>
              <a:rPr lang="es-MX" sz="1600" strike="sngStrike" dirty="0" err="1">
                <a:solidFill>
                  <a:srgbClr val="FF0000"/>
                </a:solidFill>
              </a:rPr>
              <a:t>to</a:t>
            </a:r>
            <a:r>
              <a:rPr lang="es-MX" sz="1600" strike="sngStrike" dirty="0">
                <a:solidFill>
                  <a:srgbClr val="FF0000"/>
                </a:solidFill>
              </a:rPr>
              <a:t> </a:t>
            </a:r>
            <a:r>
              <a:rPr lang="es-MX" sz="1600" strike="sngStrike" dirty="0" err="1">
                <a:solidFill>
                  <a:srgbClr val="FF0000"/>
                </a:solidFill>
              </a:rPr>
              <a:t>scale</a:t>
            </a:r>
            <a:r>
              <a:rPr lang="es-MX" sz="1600" strike="sngStrike" dirty="0">
                <a:solidFill>
                  <a:srgbClr val="FF0000"/>
                </a:solidFill>
              </a:rPr>
              <a:t>) </a:t>
            </a:r>
            <a:r>
              <a:rPr lang="es-MX" sz="1600" dirty="0" err="1"/>
              <a:t>happen</a:t>
            </a:r>
            <a:r>
              <a:rPr lang="es-MX" sz="1600" dirty="0"/>
              <a:t> </a:t>
            </a:r>
            <a:r>
              <a:rPr lang="en-US" sz="1600" dirty="0"/>
              <a:t>when long-run average total cost declines as output increases.</a:t>
            </a:r>
          </a:p>
        </p:txBody>
      </p:sp>
    </p:spTree>
    <p:extLst>
      <p:ext uri="{BB962C8B-B14F-4D97-AF65-F5344CB8AC3E}">
        <p14:creationId xmlns:p14="http://schemas.microsoft.com/office/powerpoint/2010/main" val="48780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 dirty="0"/>
          </a:p>
        </p:txBody>
      </p:sp>
      <p:cxnSp>
        <p:nvCxnSpPr>
          <p:cNvPr id="150" name="Google Shape;150;p22"/>
          <p:cNvCxnSpPr>
            <a:cxnSpLocks/>
          </p:cNvCxnSpPr>
          <p:nvPr/>
        </p:nvCxnSpPr>
        <p:spPr>
          <a:xfrm flipV="1">
            <a:off x="1507992" y="181018"/>
            <a:ext cx="9836" cy="24546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2"/>
          <p:cNvCxnSpPr>
            <a:cxnSpLocks/>
          </p:cNvCxnSpPr>
          <p:nvPr/>
        </p:nvCxnSpPr>
        <p:spPr>
          <a:xfrm>
            <a:off x="1507992" y="2635682"/>
            <a:ext cx="0" cy="24489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2"/>
          <p:cNvCxnSpPr>
            <a:cxnSpLocks/>
          </p:cNvCxnSpPr>
          <p:nvPr/>
        </p:nvCxnSpPr>
        <p:spPr>
          <a:xfrm>
            <a:off x="1517828" y="4814066"/>
            <a:ext cx="5527208" cy="517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2"/>
          <p:cNvSpPr txBox="1"/>
          <p:nvPr/>
        </p:nvSpPr>
        <p:spPr>
          <a:xfrm>
            <a:off x="7215966" y="4628462"/>
            <a:ext cx="1757103" cy="24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latin typeface="Lato"/>
                <a:ea typeface="Lato"/>
                <a:cs typeface="Lato"/>
                <a:sym typeface="Lato"/>
              </a:rPr>
              <a:t>Hospital </a:t>
            </a:r>
            <a:r>
              <a:rPr lang="es-419" sz="1600" b="1" dirty="0" err="1">
                <a:latin typeface="Lato"/>
                <a:ea typeface="Lato"/>
                <a:cs typeface="Lato"/>
                <a:sym typeface="Lato"/>
              </a:rPr>
              <a:t>Size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19672" y="181018"/>
            <a:ext cx="1474805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err="1">
                <a:latin typeface="Lato"/>
                <a:ea typeface="Lato"/>
                <a:cs typeface="Lato"/>
                <a:sym typeface="Lato"/>
              </a:rPr>
              <a:t>Cost</a:t>
            </a:r>
            <a:r>
              <a:rPr lang="es-419" b="1" dirty="0"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es-419" b="1" dirty="0" err="1">
                <a:latin typeface="Lato"/>
                <a:ea typeface="Lato"/>
                <a:cs typeface="Lato"/>
                <a:sym typeface="Lato"/>
              </a:rPr>
              <a:t>Revenue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 rot="-1325">
            <a:off x="6292150" y="3363005"/>
            <a:ext cx="2483848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Labor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Cost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Specialist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Doctors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22"/>
          <p:cNvCxnSpPr>
            <a:cxnSpLocks/>
          </p:cNvCxnSpPr>
          <p:nvPr/>
        </p:nvCxnSpPr>
        <p:spPr>
          <a:xfrm flipV="1">
            <a:off x="1983826" y="1304445"/>
            <a:ext cx="4197584" cy="322011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2"/>
          <p:cNvSpPr txBox="1"/>
          <p:nvPr/>
        </p:nvSpPr>
        <p:spPr>
          <a:xfrm rot="-696">
            <a:off x="6372824" y="2309274"/>
            <a:ext cx="2594938" cy="649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 err="1">
                <a:latin typeface="Lato"/>
                <a:ea typeface="Lato"/>
                <a:cs typeface="Lato"/>
                <a:sym typeface="Lato"/>
              </a:rPr>
              <a:t>Fixed</a:t>
            </a:r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b="1" dirty="0" err="1">
                <a:latin typeface="Lato"/>
                <a:ea typeface="Lato"/>
                <a:cs typeface="Lato"/>
                <a:sym typeface="Lato"/>
              </a:rPr>
              <a:t>Assets</a:t>
            </a:r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 After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accounting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variability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in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demand</a:t>
            </a:r>
            <a:endParaRPr sz="1100"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60;p22">
            <a:extLst>
              <a:ext uri="{FF2B5EF4-FFF2-40B4-BE49-F238E27FC236}">
                <a16:creationId xmlns:a16="http://schemas.microsoft.com/office/drawing/2014/main" id="{E3C404A4-D07C-44C4-AAF9-D2BC72747C7F}"/>
              </a:ext>
            </a:extLst>
          </p:cNvPr>
          <p:cNvSpPr txBox="1"/>
          <p:nvPr/>
        </p:nvSpPr>
        <p:spPr>
          <a:xfrm rot="-1325">
            <a:off x="6285367" y="3726041"/>
            <a:ext cx="2483848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 err="1">
                <a:latin typeface="Lato"/>
                <a:ea typeface="Lato"/>
                <a:cs typeface="Lato"/>
                <a:sym typeface="Lato"/>
              </a:rPr>
              <a:t>Cost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of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Training Staff 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/>
          <p:nvPr/>
        </p:nvSpPr>
        <p:spPr>
          <a:xfrm flipV="1">
            <a:off x="1901895" y="3508461"/>
            <a:ext cx="4279515" cy="759773"/>
          </a:xfrm>
          <a:custGeom>
            <a:avLst/>
            <a:gdLst>
              <a:gd name="connsiteX0" fmla="*/ 0 w 118509"/>
              <a:gd name="connsiteY0" fmla="*/ 0 h 20900"/>
              <a:gd name="connsiteX1" fmla="*/ 118509 w 118509"/>
              <a:gd name="connsiteY1" fmla="*/ 20900 h 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509" h="20900" extrusionOk="0">
                <a:moveTo>
                  <a:pt x="0" y="0"/>
                </a:moveTo>
                <a:lnTo>
                  <a:pt x="118509" y="20900"/>
                </a:lnTo>
              </a:path>
            </a:pathLst>
          </a:cu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Google Shape;166;p22"/>
          <p:cNvSpPr/>
          <p:nvPr/>
        </p:nvSpPr>
        <p:spPr>
          <a:xfrm rot="615724" flipV="1">
            <a:off x="2003729" y="2013884"/>
            <a:ext cx="4154388" cy="1284085"/>
          </a:xfrm>
          <a:custGeom>
            <a:avLst/>
            <a:gdLst>
              <a:gd name="connsiteX0" fmla="*/ 0 w 119478"/>
              <a:gd name="connsiteY0" fmla="*/ 0 h 37202"/>
              <a:gd name="connsiteX1" fmla="*/ 119478 w 119478"/>
              <a:gd name="connsiteY1" fmla="*/ 37202 h 37202"/>
              <a:gd name="connsiteX0" fmla="*/ 0 w 119478"/>
              <a:gd name="connsiteY0" fmla="*/ 0 h 37202"/>
              <a:gd name="connsiteX1" fmla="*/ 59879 w 119478"/>
              <a:gd name="connsiteY1" fmla="*/ 15445 h 37202"/>
              <a:gd name="connsiteX2" fmla="*/ 119478 w 119478"/>
              <a:gd name="connsiteY2" fmla="*/ 37202 h 37202"/>
              <a:gd name="connsiteX0" fmla="*/ 0 w 119478"/>
              <a:gd name="connsiteY0" fmla="*/ 0 h 37202"/>
              <a:gd name="connsiteX1" fmla="*/ 60680 w 119478"/>
              <a:gd name="connsiteY1" fmla="*/ 14367 h 37202"/>
              <a:gd name="connsiteX2" fmla="*/ 119478 w 119478"/>
              <a:gd name="connsiteY2" fmla="*/ 37202 h 37202"/>
              <a:gd name="connsiteX0" fmla="*/ 0 w 119478"/>
              <a:gd name="connsiteY0" fmla="*/ 0 h 37202"/>
              <a:gd name="connsiteX1" fmla="*/ 60680 w 119478"/>
              <a:gd name="connsiteY1" fmla="*/ 14367 h 37202"/>
              <a:gd name="connsiteX2" fmla="*/ 119478 w 119478"/>
              <a:gd name="connsiteY2" fmla="*/ 37202 h 37202"/>
              <a:gd name="connsiteX0" fmla="*/ 0 w 119478"/>
              <a:gd name="connsiteY0" fmla="*/ 0 h 37202"/>
              <a:gd name="connsiteX1" fmla="*/ 60680 w 119478"/>
              <a:gd name="connsiteY1" fmla="*/ 14367 h 37202"/>
              <a:gd name="connsiteX2" fmla="*/ 119478 w 119478"/>
              <a:gd name="connsiteY2" fmla="*/ 37202 h 37202"/>
              <a:gd name="connsiteX0" fmla="*/ 0 w 119478"/>
              <a:gd name="connsiteY0" fmla="*/ 0 h 37202"/>
              <a:gd name="connsiteX1" fmla="*/ 60680 w 119478"/>
              <a:gd name="connsiteY1" fmla="*/ 14367 h 37202"/>
              <a:gd name="connsiteX2" fmla="*/ 119478 w 119478"/>
              <a:gd name="connsiteY2" fmla="*/ 37202 h 3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78" h="37202" extrusionOk="0">
                <a:moveTo>
                  <a:pt x="0" y="0"/>
                </a:moveTo>
                <a:cubicBezTo>
                  <a:pt x="19864" y="4179"/>
                  <a:pt x="41171" y="8213"/>
                  <a:pt x="60680" y="14367"/>
                </a:cubicBezTo>
                <a:cubicBezTo>
                  <a:pt x="76999" y="19953"/>
                  <a:pt x="97579" y="27743"/>
                  <a:pt x="119478" y="37202"/>
                </a:cubicBezTo>
              </a:path>
            </a:pathLst>
          </a:cu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9" name="Google Shape;156;p22">
            <a:extLst>
              <a:ext uri="{FF2B5EF4-FFF2-40B4-BE49-F238E27FC236}">
                <a16:creationId xmlns:a16="http://schemas.microsoft.com/office/drawing/2014/main" id="{01ED77CA-84DA-4DEB-BB8B-7ACEDEB26FC2}"/>
              </a:ext>
            </a:extLst>
          </p:cNvPr>
          <p:cNvSpPr/>
          <p:nvPr/>
        </p:nvSpPr>
        <p:spPr>
          <a:xfrm flipV="1">
            <a:off x="1983826" y="651990"/>
            <a:ext cx="4235259" cy="1107406"/>
          </a:xfrm>
          <a:custGeom>
            <a:avLst/>
            <a:gdLst>
              <a:gd name="connsiteX0" fmla="*/ 0 w 86182"/>
              <a:gd name="connsiteY0" fmla="*/ 0 h 20002"/>
              <a:gd name="connsiteX1" fmla="*/ 86182 w 86182"/>
              <a:gd name="connsiteY1" fmla="*/ 20002 h 20002"/>
              <a:gd name="connsiteX0" fmla="*/ 0 w 86182"/>
              <a:gd name="connsiteY0" fmla="*/ 0 h 20002"/>
              <a:gd name="connsiteX1" fmla="*/ 46006 w 86182"/>
              <a:gd name="connsiteY1" fmla="*/ 9094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5724 w 86182"/>
              <a:gd name="connsiteY1" fmla="*/ 5090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5724 w 86182"/>
              <a:gd name="connsiteY1" fmla="*/ 5090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5724 w 86182"/>
              <a:gd name="connsiteY1" fmla="*/ 5090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3589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3589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3589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4340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5591 h 20002"/>
              <a:gd name="connsiteX2" fmla="*/ 86182 w 86182"/>
              <a:gd name="connsiteY2" fmla="*/ 20002 h 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82" h="20002" extrusionOk="0">
                <a:moveTo>
                  <a:pt x="0" y="0"/>
                </a:moveTo>
                <a:cubicBezTo>
                  <a:pt x="15053" y="779"/>
                  <a:pt x="34054" y="3186"/>
                  <a:pt x="46147" y="5591"/>
                </a:cubicBezTo>
                <a:cubicBezTo>
                  <a:pt x="54276" y="7434"/>
                  <a:pt x="66212" y="10402"/>
                  <a:pt x="86182" y="2000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59;p22">
            <a:extLst>
              <a:ext uri="{FF2B5EF4-FFF2-40B4-BE49-F238E27FC236}">
                <a16:creationId xmlns:a16="http://schemas.microsoft.com/office/drawing/2014/main" id="{1D955708-3579-47A9-A3B4-EC6ECC0C3EE7}"/>
              </a:ext>
            </a:extLst>
          </p:cNvPr>
          <p:cNvSpPr txBox="1"/>
          <p:nvPr/>
        </p:nvSpPr>
        <p:spPr>
          <a:xfrm>
            <a:off x="6497943" y="415580"/>
            <a:ext cx="1097627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Total </a:t>
            </a:r>
            <a:r>
              <a:rPr lang="es-419" sz="1100" b="1" dirty="0" err="1">
                <a:latin typeface="Lato"/>
                <a:ea typeface="Lato"/>
                <a:cs typeface="Lato"/>
                <a:sym typeface="Lato"/>
              </a:rPr>
              <a:t>Cost</a:t>
            </a:r>
            <a:endParaRPr sz="1100" b="1"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63;p22">
            <a:extLst>
              <a:ext uri="{FF2B5EF4-FFF2-40B4-BE49-F238E27FC236}">
                <a16:creationId xmlns:a16="http://schemas.microsoft.com/office/drawing/2014/main" id="{43AFE247-1CD6-4C75-9DD6-7E4B906D77ED}"/>
              </a:ext>
            </a:extLst>
          </p:cNvPr>
          <p:cNvSpPr txBox="1"/>
          <p:nvPr/>
        </p:nvSpPr>
        <p:spPr>
          <a:xfrm>
            <a:off x="6394036" y="1203234"/>
            <a:ext cx="3253546" cy="50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sz="1100" b="1" dirty="0" err="1">
                <a:latin typeface="Lato"/>
                <a:ea typeface="Lato"/>
                <a:cs typeface="Lato"/>
                <a:sym typeface="Lato"/>
              </a:rPr>
              <a:t>Revenue</a:t>
            </a:r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treating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lvl="0"/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patients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after training</a:t>
            </a:r>
            <a:r>
              <a:rPr lang="es-419" sz="1100" i="1" dirty="0">
                <a:latin typeface="Lato"/>
                <a:ea typeface="Lato"/>
                <a:cs typeface="Lato"/>
                <a:sym typeface="Lato"/>
              </a:rPr>
              <a:t> </a:t>
            </a:r>
            <a:endParaRPr sz="1100" i="1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" name="Google Shape;152;p22">
            <a:extLst>
              <a:ext uri="{FF2B5EF4-FFF2-40B4-BE49-F238E27FC236}">
                <a16:creationId xmlns:a16="http://schemas.microsoft.com/office/drawing/2014/main" id="{68009DF2-DE9E-48B8-A398-8E72046E4BCB}"/>
              </a:ext>
            </a:extLst>
          </p:cNvPr>
          <p:cNvCxnSpPr>
            <a:cxnSpLocks/>
          </p:cNvCxnSpPr>
          <p:nvPr/>
        </p:nvCxnSpPr>
        <p:spPr>
          <a:xfrm flipH="1">
            <a:off x="1130720" y="4816419"/>
            <a:ext cx="38710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57;p22">
            <a:extLst>
              <a:ext uri="{FF2B5EF4-FFF2-40B4-BE49-F238E27FC236}">
                <a16:creationId xmlns:a16="http://schemas.microsoft.com/office/drawing/2014/main" id="{7C340909-AD41-4B33-B3F8-F3A8D686AB32}"/>
              </a:ext>
            </a:extLst>
          </p:cNvPr>
          <p:cNvSpPr/>
          <p:nvPr/>
        </p:nvSpPr>
        <p:spPr>
          <a:xfrm flipV="1">
            <a:off x="1946150" y="3814020"/>
            <a:ext cx="4199199" cy="798988"/>
          </a:xfrm>
          <a:custGeom>
            <a:avLst/>
            <a:gdLst>
              <a:gd name="connsiteX0" fmla="*/ 0 w 118509"/>
              <a:gd name="connsiteY0" fmla="*/ 0 h 20900"/>
              <a:gd name="connsiteX1" fmla="*/ 118509 w 118509"/>
              <a:gd name="connsiteY1" fmla="*/ 20900 h 20900"/>
              <a:gd name="connsiteX0" fmla="*/ 0 w 118509"/>
              <a:gd name="connsiteY0" fmla="*/ 0 h 20900"/>
              <a:gd name="connsiteX1" fmla="*/ 54392 w 118509"/>
              <a:gd name="connsiteY1" fmla="*/ 8876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1994 h 22894"/>
              <a:gd name="connsiteX1" fmla="*/ 62355 w 118509"/>
              <a:gd name="connsiteY1" fmla="*/ 580 h 22894"/>
              <a:gd name="connsiteX2" fmla="*/ 118509 w 118509"/>
              <a:gd name="connsiteY2" fmla="*/ 22894 h 22894"/>
              <a:gd name="connsiteX0" fmla="*/ 0 w 118509"/>
              <a:gd name="connsiteY0" fmla="*/ 1994 h 22894"/>
              <a:gd name="connsiteX1" fmla="*/ 62355 w 118509"/>
              <a:gd name="connsiteY1" fmla="*/ 580 h 22894"/>
              <a:gd name="connsiteX2" fmla="*/ 118509 w 118509"/>
              <a:gd name="connsiteY2" fmla="*/ 22894 h 22894"/>
              <a:gd name="connsiteX0" fmla="*/ 0 w 118509"/>
              <a:gd name="connsiteY0" fmla="*/ 1994 h 22894"/>
              <a:gd name="connsiteX1" fmla="*/ 62355 w 118509"/>
              <a:gd name="connsiteY1" fmla="*/ 580 h 22894"/>
              <a:gd name="connsiteX2" fmla="*/ 118509 w 118509"/>
              <a:gd name="connsiteY2" fmla="*/ 22894 h 22894"/>
              <a:gd name="connsiteX0" fmla="*/ 0 w 118509"/>
              <a:gd name="connsiteY0" fmla="*/ 1994 h 22894"/>
              <a:gd name="connsiteX1" fmla="*/ 62355 w 118509"/>
              <a:gd name="connsiteY1" fmla="*/ 580 h 22894"/>
              <a:gd name="connsiteX2" fmla="*/ 118509 w 118509"/>
              <a:gd name="connsiteY2" fmla="*/ 22894 h 22894"/>
              <a:gd name="connsiteX0" fmla="*/ 0 w 118509"/>
              <a:gd name="connsiteY0" fmla="*/ 2952 h 23852"/>
              <a:gd name="connsiteX1" fmla="*/ 62355 w 118509"/>
              <a:gd name="connsiteY1" fmla="*/ 1538 h 23852"/>
              <a:gd name="connsiteX2" fmla="*/ 118509 w 118509"/>
              <a:gd name="connsiteY2" fmla="*/ 23852 h 23852"/>
              <a:gd name="connsiteX0" fmla="*/ 0 w 118509"/>
              <a:gd name="connsiteY0" fmla="*/ 1494 h 22394"/>
              <a:gd name="connsiteX1" fmla="*/ 62161 w 118509"/>
              <a:gd name="connsiteY1" fmla="*/ 3373 h 22394"/>
              <a:gd name="connsiteX2" fmla="*/ 118509 w 118509"/>
              <a:gd name="connsiteY2" fmla="*/ 22394 h 22394"/>
              <a:gd name="connsiteX0" fmla="*/ 0 w 118509"/>
              <a:gd name="connsiteY0" fmla="*/ 1494 h 22394"/>
              <a:gd name="connsiteX1" fmla="*/ 61773 w 118509"/>
              <a:gd name="connsiteY1" fmla="*/ 3373 h 22394"/>
              <a:gd name="connsiteX2" fmla="*/ 118509 w 118509"/>
              <a:gd name="connsiteY2" fmla="*/ 22394 h 22394"/>
              <a:gd name="connsiteX0" fmla="*/ 0 w 118509"/>
              <a:gd name="connsiteY0" fmla="*/ 1494 h 22394"/>
              <a:gd name="connsiteX1" fmla="*/ 61773 w 118509"/>
              <a:gd name="connsiteY1" fmla="*/ 3373 h 22394"/>
              <a:gd name="connsiteX2" fmla="*/ 118509 w 118509"/>
              <a:gd name="connsiteY2" fmla="*/ 22394 h 22394"/>
              <a:gd name="connsiteX0" fmla="*/ 0 w 118509"/>
              <a:gd name="connsiteY0" fmla="*/ 1210 h 22110"/>
              <a:gd name="connsiteX1" fmla="*/ 61773 w 118509"/>
              <a:gd name="connsiteY1" fmla="*/ 3089 h 22110"/>
              <a:gd name="connsiteX2" fmla="*/ 118509 w 118509"/>
              <a:gd name="connsiteY2" fmla="*/ 22110 h 22110"/>
              <a:gd name="connsiteX0" fmla="*/ 0 w 118509"/>
              <a:gd name="connsiteY0" fmla="*/ 812 h 21712"/>
              <a:gd name="connsiteX1" fmla="*/ 61190 w 118509"/>
              <a:gd name="connsiteY1" fmla="*/ 5778 h 21712"/>
              <a:gd name="connsiteX2" fmla="*/ 118509 w 118509"/>
              <a:gd name="connsiteY2" fmla="*/ 21712 h 21712"/>
              <a:gd name="connsiteX0" fmla="*/ 0 w 118509"/>
              <a:gd name="connsiteY0" fmla="*/ 13 h 20913"/>
              <a:gd name="connsiteX1" fmla="*/ 61190 w 118509"/>
              <a:gd name="connsiteY1" fmla="*/ 4979 h 20913"/>
              <a:gd name="connsiteX2" fmla="*/ 118509 w 118509"/>
              <a:gd name="connsiteY2" fmla="*/ 20913 h 20913"/>
              <a:gd name="connsiteX0" fmla="*/ 0 w 118509"/>
              <a:gd name="connsiteY0" fmla="*/ 13 h 20913"/>
              <a:gd name="connsiteX1" fmla="*/ 61190 w 118509"/>
              <a:gd name="connsiteY1" fmla="*/ 4979 h 20913"/>
              <a:gd name="connsiteX2" fmla="*/ 118509 w 118509"/>
              <a:gd name="connsiteY2" fmla="*/ 20913 h 2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09" h="20913" extrusionOk="0">
                <a:moveTo>
                  <a:pt x="0" y="13"/>
                </a:moveTo>
                <a:cubicBezTo>
                  <a:pt x="22016" y="-253"/>
                  <a:pt x="54907" y="3804"/>
                  <a:pt x="61190" y="4979"/>
                </a:cubicBezTo>
                <a:cubicBezTo>
                  <a:pt x="66307" y="6363"/>
                  <a:pt x="92795" y="9418"/>
                  <a:pt x="118509" y="20913"/>
                </a:cubicBezTo>
              </a:path>
            </a:pathLst>
          </a:cu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6" name="Google Shape;162;p22">
            <a:extLst>
              <a:ext uri="{FF2B5EF4-FFF2-40B4-BE49-F238E27FC236}">
                <a16:creationId xmlns:a16="http://schemas.microsoft.com/office/drawing/2014/main" id="{768D2B87-5D1D-4B95-8B63-9818C384BB45}"/>
              </a:ext>
            </a:extLst>
          </p:cNvPr>
          <p:cNvCxnSpPr>
            <a:cxnSpLocks/>
          </p:cNvCxnSpPr>
          <p:nvPr/>
        </p:nvCxnSpPr>
        <p:spPr>
          <a:xfrm flipV="1">
            <a:off x="2087737" y="1988130"/>
            <a:ext cx="4057613" cy="271653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38" name="Google Shape;168;p22">
            <a:extLst>
              <a:ext uri="{FF2B5EF4-FFF2-40B4-BE49-F238E27FC236}">
                <a16:creationId xmlns:a16="http://schemas.microsoft.com/office/drawing/2014/main" id="{4FCD89AC-40D3-4059-B80F-EE1B0636C25D}"/>
              </a:ext>
            </a:extLst>
          </p:cNvPr>
          <p:cNvCxnSpPr>
            <a:cxnSpLocks/>
          </p:cNvCxnSpPr>
          <p:nvPr/>
        </p:nvCxnSpPr>
        <p:spPr>
          <a:xfrm flipV="1">
            <a:off x="3167670" y="3657753"/>
            <a:ext cx="0" cy="274652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168;p22">
            <a:extLst>
              <a:ext uri="{FF2B5EF4-FFF2-40B4-BE49-F238E27FC236}">
                <a16:creationId xmlns:a16="http://schemas.microsoft.com/office/drawing/2014/main" id="{78092E88-9A32-46CA-BDEC-673A0849B779}"/>
              </a:ext>
            </a:extLst>
          </p:cNvPr>
          <p:cNvCxnSpPr>
            <a:cxnSpLocks/>
          </p:cNvCxnSpPr>
          <p:nvPr/>
        </p:nvCxnSpPr>
        <p:spPr>
          <a:xfrm flipV="1">
            <a:off x="2372631" y="2949136"/>
            <a:ext cx="0" cy="226369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168;p22">
            <a:extLst>
              <a:ext uri="{FF2B5EF4-FFF2-40B4-BE49-F238E27FC236}">
                <a16:creationId xmlns:a16="http://schemas.microsoft.com/office/drawing/2014/main" id="{EE079E0F-025D-4960-A478-4DE8ECA16A51}"/>
              </a:ext>
            </a:extLst>
          </p:cNvPr>
          <p:cNvCxnSpPr>
            <a:cxnSpLocks/>
          </p:cNvCxnSpPr>
          <p:nvPr/>
        </p:nvCxnSpPr>
        <p:spPr>
          <a:xfrm flipV="1">
            <a:off x="5694526" y="1754845"/>
            <a:ext cx="0" cy="466570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166;p22">
            <a:extLst>
              <a:ext uri="{FF2B5EF4-FFF2-40B4-BE49-F238E27FC236}">
                <a16:creationId xmlns:a16="http://schemas.microsoft.com/office/drawing/2014/main" id="{9B30CCAC-75C8-40A0-95BD-80C14A29DF0E}"/>
              </a:ext>
            </a:extLst>
          </p:cNvPr>
          <p:cNvSpPr/>
          <p:nvPr/>
        </p:nvSpPr>
        <p:spPr>
          <a:xfrm rot="615724" flipV="1">
            <a:off x="2043795" y="2405391"/>
            <a:ext cx="4090347" cy="1180708"/>
          </a:xfrm>
          <a:custGeom>
            <a:avLst/>
            <a:gdLst>
              <a:gd name="connsiteX0" fmla="*/ 0 w 119478"/>
              <a:gd name="connsiteY0" fmla="*/ 0 h 37202"/>
              <a:gd name="connsiteX1" fmla="*/ 119478 w 119478"/>
              <a:gd name="connsiteY1" fmla="*/ 37202 h 37202"/>
              <a:gd name="connsiteX0" fmla="*/ 0 w 119478"/>
              <a:gd name="connsiteY0" fmla="*/ 0 h 37202"/>
              <a:gd name="connsiteX1" fmla="*/ 59879 w 119478"/>
              <a:gd name="connsiteY1" fmla="*/ 15445 h 37202"/>
              <a:gd name="connsiteX2" fmla="*/ 119478 w 119478"/>
              <a:gd name="connsiteY2" fmla="*/ 37202 h 37202"/>
              <a:gd name="connsiteX0" fmla="*/ 0 w 119478"/>
              <a:gd name="connsiteY0" fmla="*/ 0 h 37202"/>
              <a:gd name="connsiteX1" fmla="*/ 60680 w 119478"/>
              <a:gd name="connsiteY1" fmla="*/ 14367 h 37202"/>
              <a:gd name="connsiteX2" fmla="*/ 119478 w 119478"/>
              <a:gd name="connsiteY2" fmla="*/ 37202 h 37202"/>
              <a:gd name="connsiteX0" fmla="*/ 0 w 119478"/>
              <a:gd name="connsiteY0" fmla="*/ 0 h 37202"/>
              <a:gd name="connsiteX1" fmla="*/ 60680 w 119478"/>
              <a:gd name="connsiteY1" fmla="*/ 14367 h 37202"/>
              <a:gd name="connsiteX2" fmla="*/ 119478 w 119478"/>
              <a:gd name="connsiteY2" fmla="*/ 37202 h 37202"/>
              <a:gd name="connsiteX0" fmla="*/ 0 w 119478"/>
              <a:gd name="connsiteY0" fmla="*/ 0 h 37202"/>
              <a:gd name="connsiteX1" fmla="*/ 60680 w 119478"/>
              <a:gd name="connsiteY1" fmla="*/ 14367 h 37202"/>
              <a:gd name="connsiteX2" fmla="*/ 119478 w 119478"/>
              <a:gd name="connsiteY2" fmla="*/ 37202 h 37202"/>
              <a:gd name="connsiteX0" fmla="*/ 0 w 119478"/>
              <a:gd name="connsiteY0" fmla="*/ 0 h 37202"/>
              <a:gd name="connsiteX1" fmla="*/ 60680 w 119478"/>
              <a:gd name="connsiteY1" fmla="*/ 14367 h 37202"/>
              <a:gd name="connsiteX2" fmla="*/ 119478 w 119478"/>
              <a:gd name="connsiteY2" fmla="*/ 37202 h 3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78" h="37202" extrusionOk="0">
                <a:moveTo>
                  <a:pt x="0" y="0"/>
                </a:moveTo>
                <a:cubicBezTo>
                  <a:pt x="19864" y="4179"/>
                  <a:pt x="41171" y="8213"/>
                  <a:pt x="60680" y="14367"/>
                </a:cubicBezTo>
                <a:cubicBezTo>
                  <a:pt x="76999" y="19953"/>
                  <a:pt x="97579" y="27743"/>
                  <a:pt x="119478" y="37202"/>
                </a:cubicBezTo>
              </a:path>
            </a:pathLst>
          </a:custGeom>
          <a:noFill/>
          <a:ln w="19050" cap="flat" cmpd="sng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  <p:cxnSp>
        <p:nvCxnSpPr>
          <p:cNvPr id="52" name="Google Shape;168;p22">
            <a:extLst>
              <a:ext uri="{FF2B5EF4-FFF2-40B4-BE49-F238E27FC236}">
                <a16:creationId xmlns:a16="http://schemas.microsoft.com/office/drawing/2014/main" id="{50E820F1-309B-4F75-AD80-ED81C4983B87}"/>
              </a:ext>
            </a:extLst>
          </p:cNvPr>
          <p:cNvCxnSpPr>
            <a:cxnSpLocks/>
          </p:cNvCxnSpPr>
          <p:nvPr/>
        </p:nvCxnSpPr>
        <p:spPr>
          <a:xfrm flipV="1">
            <a:off x="5940176" y="2508572"/>
            <a:ext cx="0" cy="269264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63;p22">
            <a:extLst>
              <a:ext uri="{FF2B5EF4-FFF2-40B4-BE49-F238E27FC236}">
                <a16:creationId xmlns:a16="http://schemas.microsoft.com/office/drawing/2014/main" id="{95B1A9C6-CC4C-473C-B37B-FB83E0FEB580}"/>
              </a:ext>
            </a:extLst>
          </p:cNvPr>
          <p:cNvSpPr txBox="1"/>
          <p:nvPr/>
        </p:nvSpPr>
        <p:spPr>
          <a:xfrm>
            <a:off x="2104383" y="4861809"/>
            <a:ext cx="948452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Small</a:t>
            </a:r>
            <a:endParaRPr sz="1100"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63;p22">
            <a:extLst>
              <a:ext uri="{FF2B5EF4-FFF2-40B4-BE49-F238E27FC236}">
                <a16:creationId xmlns:a16="http://schemas.microsoft.com/office/drawing/2014/main" id="{0BCF9888-6190-44EE-95C0-53877F052EB8}"/>
              </a:ext>
            </a:extLst>
          </p:cNvPr>
          <p:cNvSpPr txBox="1"/>
          <p:nvPr/>
        </p:nvSpPr>
        <p:spPr>
          <a:xfrm>
            <a:off x="5196898" y="4856036"/>
            <a:ext cx="948452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Big</a:t>
            </a:r>
            <a:endParaRPr sz="1100"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731831" y="191886"/>
            <a:ext cx="1275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Total cost should not be greater than </a:t>
            </a:r>
            <a:r>
              <a:rPr lang="en-US" sz="1100" dirty="0" err="1">
                <a:solidFill>
                  <a:srgbClr val="FF0000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Revenu</a:t>
            </a:r>
            <a:endParaRPr lang="fr-FR" sz="1100" dirty="0">
              <a:solidFill>
                <a:srgbClr val="FF0000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2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49;p22">
            <a:extLst>
              <a:ext uri="{FF2B5EF4-FFF2-40B4-BE49-F238E27FC236}">
                <a16:creationId xmlns:a16="http://schemas.microsoft.com/office/drawing/2014/main" id="{2C79A297-D95D-4707-A4BB-6CA318A8D64E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 dirty="0"/>
          </a:p>
        </p:txBody>
      </p:sp>
      <p:cxnSp>
        <p:nvCxnSpPr>
          <p:cNvPr id="17" name="Google Shape;151;p22">
            <a:extLst>
              <a:ext uri="{FF2B5EF4-FFF2-40B4-BE49-F238E27FC236}">
                <a16:creationId xmlns:a16="http://schemas.microsoft.com/office/drawing/2014/main" id="{7C80DD20-D807-4B81-985A-151CBD57C56D}"/>
              </a:ext>
            </a:extLst>
          </p:cNvPr>
          <p:cNvCxnSpPr>
            <a:cxnSpLocks/>
          </p:cNvCxnSpPr>
          <p:nvPr/>
        </p:nvCxnSpPr>
        <p:spPr>
          <a:xfrm>
            <a:off x="1507992" y="2635682"/>
            <a:ext cx="0" cy="24489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52;p22">
            <a:extLst>
              <a:ext uri="{FF2B5EF4-FFF2-40B4-BE49-F238E27FC236}">
                <a16:creationId xmlns:a16="http://schemas.microsoft.com/office/drawing/2014/main" id="{DE03F0E2-46EA-470D-A494-6ADAFF3275D8}"/>
              </a:ext>
            </a:extLst>
          </p:cNvPr>
          <p:cNvCxnSpPr>
            <a:cxnSpLocks/>
          </p:cNvCxnSpPr>
          <p:nvPr/>
        </p:nvCxnSpPr>
        <p:spPr>
          <a:xfrm>
            <a:off x="1517828" y="4814066"/>
            <a:ext cx="5527208" cy="517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153;p22">
            <a:extLst>
              <a:ext uri="{FF2B5EF4-FFF2-40B4-BE49-F238E27FC236}">
                <a16:creationId xmlns:a16="http://schemas.microsoft.com/office/drawing/2014/main" id="{891E0B70-811A-4410-B2A2-E4002C0996C7}"/>
              </a:ext>
            </a:extLst>
          </p:cNvPr>
          <p:cNvSpPr txBox="1"/>
          <p:nvPr/>
        </p:nvSpPr>
        <p:spPr>
          <a:xfrm>
            <a:off x="7215966" y="4628462"/>
            <a:ext cx="1757103" cy="24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latin typeface="Lato"/>
                <a:ea typeface="Lato"/>
                <a:cs typeface="Lato"/>
                <a:sym typeface="Lato"/>
              </a:rPr>
              <a:t>Hospital </a:t>
            </a:r>
            <a:r>
              <a:rPr lang="es-419" sz="1600" b="1" dirty="0" err="1">
                <a:latin typeface="Lato"/>
                <a:ea typeface="Lato"/>
                <a:cs typeface="Lato"/>
                <a:sym typeface="Lato"/>
              </a:rPr>
              <a:t>Size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154;p22">
            <a:extLst>
              <a:ext uri="{FF2B5EF4-FFF2-40B4-BE49-F238E27FC236}">
                <a16:creationId xmlns:a16="http://schemas.microsoft.com/office/drawing/2014/main" id="{D71AE523-2124-49E7-A857-9138C79ADBB4}"/>
              </a:ext>
            </a:extLst>
          </p:cNvPr>
          <p:cNvSpPr txBox="1"/>
          <p:nvPr/>
        </p:nvSpPr>
        <p:spPr>
          <a:xfrm>
            <a:off x="19672" y="181018"/>
            <a:ext cx="1474805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err="1">
                <a:latin typeface="Lato"/>
                <a:ea typeface="Lato"/>
                <a:cs typeface="Lato"/>
                <a:sym typeface="Lato"/>
              </a:rPr>
              <a:t>Cost</a:t>
            </a:r>
            <a:r>
              <a:rPr lang="es-419" b="1" dirty="0"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es-419" b="1" dirty="0" err="1">
                <a:latin typeface="Lato"/>
                <a:ea typeface="Lato"/>
                <a:cs typeface="Lato"/>
                <a:sym typeface="Lato"/>
              </a:rPr>
              <a:t>Revenue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" name="Google Shape;162;p22">
            <a:extLst>
              <a:ext uri="{FF2B5EF4-FFF2-40B4-BE49-F238E27FC236}">
                <a16:creationId xmlns:a16="http://schemas.microsoft.com/office/drawing/2014/main" id="{57239CE7-DDB9-4616-A587-C80462616397}"/>
              </a:ext>
            </a:extLst>
          </p:cNvPr>
          <p:cNvCxnSpPr>
            <a:cxnSpLocks/>
          </p:cNvCxnSpPr>
          <p:nvPr/>
        </p:nvCxnSpPr>
        <p:spPr>
          <a:xfrm flipV="1">
            <a:off x="1983826" y="1304445"/>
            <a:ext cx="4197584" cy="322011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56;p22">
            <a:extLst>
              <a:ext uri="{FF2B5EF4-FFF2-40B4-BE49-F238E27FC236}">
                <a16:creationId xmlns:a16="http://schemas.microsoft.com/office/drawing/2014/main" id="{F31C9F81-6554-41A7-A589-4554D2A0EA01}"/>
              </a:ext>
            </a:extLst>
          </p:cNvPr>
          <p:cNvSpPr/>
          <p:nvPr/>
        </p:nvSpPr>
        <p:spPr>
          <a:xfrm flipV="1">
            <a:off x="1983826" y="651990"/>
            <a:ext cx="4235259" cy="1107406"/>
          </a:xfrm>
          <a:custGeom>
            <a:avLst/>
            <a:gdLst>
              <a:gd name="connsiteX0" fmla="*/ 0 w 86182"/>
              <a:gd name="connsiteY0" fmla="*/ 0 h 20002"/>
              <a:gd name="connsiteX1" fmla="*/ 86182 w 86182"/>
              <a:gd name="connsiteY1" fmla="*/ 20002 h 20002"/>
              <a:gd name="connsiteX0" fmla="*/ 0 w 86182"/>
              <a:gd name="connsiteY0" fmla="*/ 0 h 20002"/>
              <a:gd name="connsiteX1" fmla="*/ 46006 w 86182"/>
              <a:gd name="connsiteY1" fmla="*/ 9094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5724 w 86182"/>
              <a:gd name="connsiteY1" fmla="*/ 5090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5724 w 86182"/>
              <a:gd name="connsiteY1" fmla="*/ 5090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5724 w 86182"/>
              <a:gd name="connsiteY1" fmla="*/ 5090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3589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3589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3589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4340 h 20002"/>
              <a:gd name="connsiteX2" fmla="*/ 86182 w 86182"/>
              <a:gd name="connsiteY2" fmla="*/ 20002 h 20002"/>
              <a:gd name="connsiteX0" fmla="*/ 0 w 86182"/>
              <a:gd name="connsiteY0" fmla="*/ 0 h 20002"/>
              <a:gd name="connsiteX1" fmla="*/ 46147 w 86182"/>
              <a:gd name="connsiteY1" fmla="*/ 5591 h 20002"/>
              <a:gd name="connsiteX2" fmla="*/ 86182 w 86182"/>
              <a:gd name="connsiteY2" fmla="*/ 20002 h 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82" h="20002" extrusionOk="0">
                <a:moveTo>
                  <a:pt x="0" y="0"/>
                </a:moveTo>
                <a:cubicBezTo>
                  <a:pt x="15053" y="779"/>
                  <a:pt x="34054" y="3186"/>
                  <a:pt x="46147" y="5591"/>
                </a:cubicBezTo>
                <a:cubicBezTo>
                  <a:pt x="54276" y="7434"/>
                  <a:pt x="66212" y="10402"/>
                  <a:pt x="86182" y="2000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159;p22">
            <a:extLst>
              <a:ext uri="{FF2B5EF4-FFF2-40B4-BE49-F238E27FC236}">
                <a16:creationId xmlns:a16="http://schemas.microsoft.com/office/drawing/2014/main" id="{9C398030-2C69-444D-BD30-87EF3DADE484}"/>
              </a:ext>
            </a:extLst>
          </p:cNvPr>
          <p:cNvSpPr txBox="1"/>
          <p:nvPr/>
        </p:nvSpPr>
        <p:spPr>
          <a:xfrm>
            <a:off x="6497943" y="415580"/>
            <a:ext cx="1097627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Total </a:t>
            </a:r>
            <a:r>
              <a:rPr lang="es-419" sz="1100" b="1" dirty="0" err="1">
                <a:latin typeface="Lato"/>
                <a:ea typeface="Lato"/>
                <a:cs typeface="Lato"/>
                <a:sym typeface="Lato"/>
              </a:rPr>
              <a:t>Cost</a:t>
            </a:r>
            <a:endParaRPr sz="1100" b="1"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163;p22">
            <a:extLst>
              <a:ext uri="{FF2B5EF4-FFF2-40B4-BE49-F238E27FC236}">
                <a16:creationId xmlns:a16="http://schemas.microsoft.com/office/drawing/2014/main" id="{52FCC078-7D2E-4F45-B112-F9637BA47797}"/>
              </a:ext>
            </a:extLst>
          </p:cNvPr>
          <p:cNvSpPr txBox="1"/>
          <p:nvPr/>
        </p:nvSpPr>
        <p:spPr>
          <a:xfrm>
            <a:off x="6394036" y="1203234"/>
            <a:ext cx="3253546" cy="50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sz="1100" b="1" dirty="0" err="1">
                <a:latin typeface="Lato"/>
                <a:ea typeface="Lato"/>
                <a:cs typeface="Lato"/>
                <a:sym typeface="Lato"/>
              </a:rPr>
              <a:t>Revenue</a:t>
            </a:r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treating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lvl="0"/>
            <a:r>
              <a:rPr lang="es-419" sz="1100" dirty="0" err="1">
                <a:latin typeface="Lato"/>
                <a:ea typeface="Lato"/>
                <a:cs typeface="Lato"/>
                <a:sym typeface="Lato"/>
              </a:rPr>
              <a:t>patients</a:t>
            </a:r>
            <a:r>
              <a:rPr lang="es-419" sz="1100" dirty="0">
                <a:latin typeface="Lato"/>
                <a:ea typeface="Lato"/>
                <a:cs typeface="Lato"/>
                <a:sym typeface="Lato"/>
              </a:rPr>
              <a:t> after training</a:t>
            </a:r>
            <a:r>
              <a:rPr lang="es-419" sz="1100" i="1" dirty="0">
                <a:latin typeface="Lato"/>
                <a:ea typeface="Lato"/>
                <a:cs typeface="Lato"/>
                <a:sym typeface="Lato"/>
              </a:rPr>
              <a:t> </a:t>
            </a:r>
            <a:endParaRPr sz="1100" i="1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" name="Google Shape;152;p22">
            <a:extLst>
              <a:ext uri="{FF2B5EF4-FFF2-40B4-BE49-F238E27FC236}">
                <a16:creationId xmlns:a16="http://schemas.microsoft.com/office/drawing/2014/main" id="{97244D51-1CB8-42B8-A244-976A182B96FD}"/>
              </a:ext>
            </a:extLst>
          </p:cNvPr>
          <p:cNvCxnSpPr>
            <a:cxnSpLocks/>
          </p:cNvCxnSpPr>
          <p:nvPr/>
        </p:nvCxnSpPr>
        <p:spPr>
          <a:xfrm flipH="1">
            <a:off x="1130720" y="4816419"/>
            <a:ext cx="38710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157;p22">
            <a:extLst>
              <a:ext uri="{FF2B5EF4-FFF2-40B4-BE49-F238E27FC236}">
                <a16:creationId xmlns:a16="http://schemas.microsoft.com/office/drawing/2014/main" id="{FF563083-56BF-49E8-853F-E2EF63A48C8E}"/>
              </a:ext>
            </a:extLst>
          </p:cNvPr>
          <p:cNvSpPr/>
          <p:nvPr/>
        </p:nvSpPr>
        <p:spPr>
          <a:xfrm rot="10644918">
            <a:off x="1999635" y="2189450"/>
            <a:ext cx="4008590" cy="1177457"/>
          </a:xfrm>
          <a:custGeom>
            <a:avLst/>
            <a:gdLst>
              <a:gd name="connsiteX0" fmla="*/ 0 w 118509"/>
              <a:gd name="connsiteY0" fmla="*/ 0 h 20900"/>
              <a:gd name="connsiteX1" fmla="*/ 118509 w 118509"/>
              <a:gd name="connsiteY1" fmla="*/ 20900 h 20900"/>
              <a:gd name="connsiteX0" fmla="*/ 0 w 118509"/>
              <a:gd name="connsiteY0" fmla="*/ 0 h 20900"/>
              <a:gd name="connsiteX1" fmla="*/ 54392 w 118509"/>
              <a:gd name="connsiteY1" fmla="*/ 8876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6628 w 118509"/>
              <a:gd name="connsiteY1" fmla="*/ 5583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0 h 20900"/>
              <a:gd name="connsiteX1" fmla="*/ 65851 w 118509"/>
              <a:gd name="connsiteY1" fmla="*/ 3731 h 20900"/>
              <a:gd name="connsiteX2" fmla="*/ 118509 w 118509"/>
              <a:gd name="connsiteY2" fmla="*/ 20900 h 20900"/>
              <a:gd name="connsiteX0" fmla="*/ 0 w 118509"/>
              <a:gd name="connsiteY0" fmla="*/ 1994 h 22894"/>
              <a:gd name="connsiteX1" fmla="*/ 62355 w 118509"/>
              <a:gd name="connsiteY1" fmla="*/ 580 h 22894"/>
              <a:gd name="connsiteX2" fmla="*/ 118509 w 118509"/>
              <a:gd name="connsiteY2" fmla="*/ 22894 h 22894"/>
              <a:gd name="connsiteX0" fmla="*/ 0 w 118509"/>
              <a:gd name="connsiteY0" fmla="*/ 1994 h 22894"/>
              <a:gd name="connsiteX1" fmla="*/ 62355 w 118509"/>
              <a:gd name="connsiteY1" fmla="*/ 580 h 22894"/>
              <a:gd name="connsiteX2" fmla="*/ 118509 w 118509"/>
              <a:gd name="connsiteY2" fmla="*/ 22894 h 22894"/>
              <a:gd name="connsiteX0" fmla="*/ 0 w 118509"/>
              <a:gd name="connsiteY0" fmla="*/ 1994 h 22894"/>
              <a:gd name="connsiteX1" fmla="*/ 62355 w 118509"/>
              <a:gd name="connsiteY1" fmla="*/ 580 h 22894"/>
              <a:gd name="connsiteX2" fmla="*/ 118509 w 118509"/>
              <a:gd name="connsiteY2" fmla="*/ 22894 h 22894"/>
              <a:gd name="connsiteX0" fmla="*/ 0 w 118509"/>
              <a:gd name="connsiteY0" fmla="*/ 1994 h 22894"/>
              <a:gd name="connsiteX1" fmla="*/ 62355 w 118509"/>
              <a:gd name="connsiteY1" fmla="*/ 580 h 22894"/>
              <a:gd name="connsiteX2" fmla="*/ 118509 w 118509"/>
              <a:gd name="connsiteY2" fmla="*/ 22894 h 22894"/>
              <a:gd name="connsiteX0" fmla="*/ 0 w 118509"/>
              <a:gd name="connsiteY0" fmla="*/ 2952 h 23852"/>
              <a:gd name="connsiteX1" fmla="*/ 62355 w 118509"/>
              <a:gd name="connsiteY1" fmla="*/ 1538 h 23852"/>
              <a:gd name="connsiteX2" fmla="*/ 118509 w 118509"/>
              <a:gd name="connsiteY2" fmla="*/ 23852 h 23852"/>
              <a:gd name="connsiteX0" fmla="*/ 0 w 118509"/>
              <a:gd name="connsiteY0" fmla="*/ 1494 h 22394"/>
              <a:gd name="connsiteX1" fmla="*/ 62161 w 118509"/>
              <a:gd name="connsiteY1" fmla="*/ 3373 h 22394"/>
              <a:gd name="connsiteX2" fmla="*/ 118509 w 118509"/>
              <a:gd name="connsiteY2" fmla="*/ 22394 h 22394"/>
              <a:gd name="connsiteX0" fmla="*/ 0 w 118509"/>
              <a:gd name="connsiteY0" fmla="*/ 1494 h 22394"/>
              <a:gd name="connsiteX1" fmla="*/ 61773 w 118509"/>
              <a:gd name="connsiteY1" fmla="*/ 3373 h 22394"/>
              <a:gd name="connsiteX2" fmla="*/ 118509 w 118509"/>
              <a:gd name="connsiteY2" fmla="*/ 22394 h 22394"/>
              <a:gd name="connsiteX0" fmla="*/ 0 w 118509"/>
              <a:gd name="connsiteY0" fmla="*/ 1494 h 22394"/>
              <a:gd name="connsiteX1" fmla="*/ 61773 w 118509"/>
              <a:gd name="connsiteY1" fmla="*/ 3373 h 22394"/>
              <a:gd name="connsiteX2" fmla="*/ 118509 w 118509"/>
              <a:gd name="connsiteY2" fmla="*/ 22394 h 22394"/>
              <a:gd name="connsiteX0" fmla="*/ 0 w 118509"/>
              <a:gd name="connsiteY0" fmla="*/ 1210 h 22110"/>
              <a:gd name="connsiteX1" fmla="*/ 61773 w 118509"/>
              <a:gd name="connsiteY1" fmla="*/ 3089 h 22110"/>
              <a:gd name="connsiteX2" fmla="*/ 118509 w 118509"/>
              <a:gd name="connsiteY2" fmla="*/ 22110 h 22110"/>
              <a:gd name="connsiteX0" fmla="*/ 0 w 118509"/>
              <a:gd name="connsiteY0" fmla="*/ 812 h 21712"/>
              <a:gd name="connsiteX1" fmla="*/ 61190 w 118509"/>
              <a:gd name="connsiteY1" fmla="*/ 5778 h 21712"/>
              <a:gd name="connsiteX2" fmla="*/ 118509 w 118509"/>
              <a:gd name="connsiteY2" fmla="*/ 21712 h 21712"/>
              <a:gd name="connsiteX0" fmla="*/ 0 w 118509"/>
              <a:gd name="connsiteY0" fmla="*/ 13 h 20913"/>
              <a:gd name="connsiteX1" fmla="*/ 61190 w 118509"/>
              <a:gd name="connsiteY1" fmla="*/ 4979 h 20913"/>
              <a:gd name="connsiteX2" fmla="*/ 118509 w 118509"/>
              <a:gd name="connsiteY2" fmla="*/ 20913 h 20913"/>
              <a:gd name="connsiteX0" fmla="*/ 0 w 118509"/>
              <a:gd name="connsiteY0" fmla="*/ 13 h 20913"/>
              <a:gd name="connsiteX1" fmla="*/ 61190 w 118509"/>
              <a:gd name="connsiteY1" fmla="*/ 4979 h 20913"/>
              <a:gd name="connsiteX2" fmla="*/ 118509 w 118509"/>
              <a:gd name="connsiteY2" fmla="*/ 20913 h 2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09" h="20913" extrusionOk="0">
                <a:moveTo>
                  <a:pt x="0" y="13"/>
                </a:moveTo>
                <a:cubicBezTo>
                  <a:pt x="22016" y="-253"/>
                  <a:pt x="54907" y="3804"/>
                  <a:pt x="61190" y="4979"/>
                </a:cubicBezTo>
                <a:cubicBezTo>
                  <a:pt x="66307" y="6363"/>
                  <a:pt x="92795" y="9418"/>
                  <a:pt x="118509" y="20913"/>
                </a:cubicBezTo>
              </a:path>
            </a:pathLst>
          </a:cu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Google Shape;163;p22">
            <a:extLst>
              <a:ext uri="{FF2B5EF4-FFF2-40B4-BE49-F238E27FC236}">
                <a16:creationId xmlns:a16="http://schemas.microsoft.com/office/drawing/2014/main" id="{601A29F8-3A3F-4798-A839-DD7B5495F1C2}"/>
              </a:ext>
            </a:extLst>
          </p:cNvPr>
          <p:cNvSpPr txBox="1"/>
          <p:nvPr/>
        </p:nvSpPr>
        <p:spPr>
          <a:xfrm>
            <a:off x="6370929" y="3060429"/>
            <a:ext cx="1374816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sz="1100" b="1" dirty="0" err="1">
                <a:latin typeface="Lato"/>
                <a:ea typeface="Lato"/>
                <a:cs typeface="Lato"/>
                <a:sym typeface="Lato"/>
              </a:rPr>
              <a:t>Average</a:t>
            </a:r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100" b="1" dirty="0" err="1">
                <a:latin typeface="Lato"/>
                <a:ea typeface="Lato"/>
                <a:cs typeface="Lato"/>
                <a:sym typeface="Lato"/>
              </a:rPr>
              <a:t>Cost</a:t>
            </a:r>
            <a:endParaRPr sz="1100"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163;p22">
            <a:extLst>
              <a:ext uri="{FF2B5EF4-FFF2-40B4-BE49-F238E27FC236}">
                <a16:creationId xmlns:a16="http://schemas.microsoft.com/office/drawing/2014/main" id="{C9C79F4D-7D0E-4D15-8019-CBEF5EB724ED}"/>
              </a:ext>
            </a:extLst>
          </p:cNvPr>
          <p:cNvSpPr txBox="1"/>
          <p:nvPr/>
        </p:nvSpPr>
        <p:spPr>
          <a:xfrm>
            <a:off x="2104383" y="4861809"/>
            <a:ext cx="948452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Small</a:t>
            </a:r>
            <a:endParaRPr sz="1100"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Google Shape;163;p22">
            <a:extLst>
              <a:ext uri="{FF2B5EF4-FFF2-40B4-BE49-F238E27FC236}">
                <a16:creationId xmlns:a16="http://schemas.microsoft.com/office/drawing/2014/main" id="{F5F11E25-4E38-4E9B-B7CC-24FBF8539B1B}"/>
              </a:ext>
            </a:extLst>
          </p:cNvPr>
          <p:cNvSpPr txBox="1"/>
          <p:nvPr/>
        </p:nvSpPr>
        <p:spPr>
          <a:xfrm>
            <a:off x="5196898" y="4856036"/>
            <a:ext cx="948452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sz="1100" b="1" dirty="0">
                <a:latin typeface="Lato"/>
                <a:ea typeface="Lato"/>
                <a:cs typeface="Lato"/>
                <a:sym typeface="Lato"/>
              </a:rPr>
              <a:t>Big</a:t>
            </a:r>
            <a:endParaRPr sz="1100" i="1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" name="Google Shape;150;p22">
            <a:extLst>
              <a:ext uri="{FF2B5EF4-FFF2-40B4-BE49-F238E27FC236}">
                <a16:creationId xmlns:a16="http://schemas.microsoft.com/office/drawing/2014/main" id="{E270965B-E199-4557-8CDB-A8A8D2BC69FC}"/>
              </a:ext>
            </a:extLst>
          </p:cNvPr>
          <p:cNvCxnSpPr>
            <a:cxnSpLocks/>
          </p:cNvCxnSpPr>
          <p:nvPr/>
        </p:nvCxnSpPr>
        <p:spPr>
          <a:xfrm flipV="1">
            <a:off x="1507992" y="181018"/>
            <a:ext cx="9836" cy="24546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162;p22">
            <a:extLst>
              <a:ext uri="{FF2B5EF4-FFF2-40B4-BE49-F238E27FC236}">
                <a16:creationId xmlns:a16="http://schemas.microsoft.com/office/drawing/2014/main" id="{A04258D5-0158-4AB1-9D7C-FD8D275D52D7}"/>
              </a:ext>
            </a:extLst>
          </p:cNvPr>
          <p:cNvCxnSpPr>
            <a:cxnSpLocks/>
          </p:cNvCxnSpPr>
          <p:nvPr/>
        </p:nvCxnSpPr>
        <p:spPr>
          <a:xfrm>
            <a:off x="2384920" y="2635682"/>
            <a:ext cx="0" cy="2165845"/>
          </a:xfrm>
          <a:prstGeom prst="straightConnector1">
            <a:avLst/>
          </a:prstGeom>
          <a:noFill/>
          <a:ln w="19050" cap="flat" cmpd="sng">
            <a:solidFill>
              <a:srgbClr val="A83C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" name="Google Shape;162;p22">
            <a:extLst>
              <a:ext uri="{FF2B5EF4-FFF2-40B4-BE49-F238E27FC236}">
                <a16:creationId xmlns:a16="http://schemas.microsoft.com/office/drawing/2014/main" id="{D7985E6D-183C-475A-8531-D7E603BF5B10}"/>
              </a:ext>
            </a:extLst>
          </p:cNvPr>
          <p:cNvCxnSpPr>
            <a:cxnSpLocks/>
          </p:cNvCxnSpPr>
          <p:nvPr/>
        </p:nvCxnSpPr>
        <p:spPr>
          <a:xfrm>
            <a:off x="5363648" y="3316842"/>
            <a:ext cx="0" cy="1497224"/>
          </a:xfrm>
          <a:prstGeom prst="straightConnector1">
            <a:avLst/>
          </a:prstGeom>
          <a:noFill/>
          <a:ln w="19050" cap="flat" cmpd="sng">
            <a:solidFill>
              <a:srgbClr val="A83C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ADAA4BB-7D54-4CEB-83C8-AC37B64FD179}"/>
              </a:ext>
            </a:extLst>
          </p:cNvPr>
          <p:cNvSpPr txBox="1"/>
          <p:nvPr/>
        </p:nvSpPr>
        <p:spPr>
          <a:xfrm>
            <a:off x="2293949" y="1984598"/>
            <a:ext cx="8843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400" b="0" i="0" u="none" strike="noStrike" baseline="0" dirty="0">
                <a:solidFill>
                  <a:srgbClr val="A83C00"/>
                </a:solidFill>
                <a:latin typeface="Calibri" panose="020F0502020204030204" pitchFamily="34" charset="0"/>
              </a:rPr>
              <a:t>£900</a:t>
            </a:r>
          </a:p>
          <a:p>
            <a:pPr algn="ctr"/>
            <a:r>
              <a:rPr lang="es-MX" sz="1400" b="0" i="0" u="none" strike="noStrike" baseline="0" dirty="0">
                <a:solidFill>
                  <a:srgbClr val="A83C00"/>
                </a:solidFill>
                <a:latin typeface="Calibri" panose="020F0502020204030204" pitchFamily="34" charset="0"/>
              </a:rPr>
              <a:t>a </a:t>
            </a:r>
            <a:r>
              <a:rPr lang="es-MX" sz="1400" b="0" i="0" u="none" strike="noStrike" baseline="0" dirty="0" err="1">
                <a:solidFill>
                  <a:srgbClr val="A83C00"/>
                </a:solidFill>
                <a:latin typeface="Calibri" panose="020F0502020204030204" pitchFamily="34" charset="0"/>
              </a:rPr>
              <a:t>week</a:t>
            </a:r>
            <a:endParaRPr lang="es-MX" dirty="0">
              <a:solidFill>
                <a:srgbClr val="A83C0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19BFD0E-142C-4BDD-B19F-0FB4C927769D}"/>
              </a:ext>
            </a:extLst>
          </p:cNvPr>
          <p:cNvSpPr txBox="1"/>
          <p:nvPr/>
        </p:nvSpPr>
        <p:spPr>
          <a:xfrm>
            <a:off x="5167224" y="2618756"/>
            <a:ext cx="8843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400" b="0" i="0" u="none" strike="noStrike" baseline="0" dirty="0">
                <a:solidFill>
                  <a:srgbClr val="A83C00"/>
                </a:solidFill>
                <a:latin typeface="Calibri" panose="020F0502020204030204" pitchFamily="34" charset="0"/>
              </a:rPr>
              <a:t>£700</a:t>
            </a:r>
          </a:p>
          <a:p>
            <a:pPr algn="ctr"/>
            <a:r>
              <a:rPr lang="es-MX" sz="1400" b="0" i="0" u="none" strike="noStrike" baseline="0" dirty="0">
                <a:solidFill>
                  <a:srgbClr val="A83C00"/>
                </a:solidFill>
                <a:latin typeface="Calibri" panose="020F0502020204030204" pitchFamily="34" charset="0"/>
              </a:rPr>
              <a:t>a </a:t>
            </a:r>
            <a:r>
              <a:rPr lang="es-MX" sz="1400" b="0" i="0" u="none" strike="noStrike" baseline="0" dirty="0" err="1">
                <a:solidFill>
                  <a:srgbClr val="A83C00"/>
                </a:solidFill>
                <a:latin typeface="Calibri" panose="020F0502020204030204" pitchFamily="34" charset="0"/>
              </a:rPr>
              <a:t>week</a:t>
            </a:r>
            <a:endParaRPr lang="es-MX" dirty="0">
              <a:solidFill>
                <a:srgbClr val="A83C00"/>
              </a:solidFill>
            </a:endParaRPr>
          </a:p>
        </p:txBody>
      </p:sp>
      <p:sp>
        <p:nvSpPr>
          <p:cNvPr id="42" name="Google Shape;163;p22">
            <a:extLst>
              <a:ext uri="{FF2B5EF4-FFF2-40B4-BE49-F238E27FC236}">
                <a16:creationId xmlns:a16="http://schemas.microsoft.com/office/drawing/2014/main" id="{6E37DA32-2313-454D-87D6-8E42B0193EBE}"/>
              </a:ext>
            </a:extLst>
          </p:cNvPr>
          <p:cNvSpPr txBox="1"/>
          <p:nvPr/>
        </p:nvSpPr>
        <p:spPr>
          <a:xfrm>
            <a:off x="6582504" y="3713309"/>
            <a:ext cx="2414113" cy="51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i="1" dirty="0">
                <a:latin typeface="Lato"/>
                <a:ea typeface="Lato"/>
                <a:cs typeface="Lato"/>
                <a:sym typeface="Lato"/>
              </a:rPr>
              <a:t>Similar cost differences were found in acute hospitals, maternity units and institutions caring for the elderly.</a:t>
            </a:r>
            <a:endParaRPr lang="es-419" sz="1100" b="1"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Google Shape;163;p22">
            <a:extLst>
              <a:ext uri="{FF2B5EF4-FFF2-40B4-BE49-F238E27FC236}">
                <a16:creationId xmlns:a16="http://schemas.microsoft.com/office/drawing/2014/main" id="{2CDAAE37-90C0-46A1-A596-60F76DBF6813}"/>
              </a:ext>
            </a:extLst>
          </p:cNvPr>
          <p:cNvSpPr txBox="1"/>
          <p:nvPr/>
        </p:nvSpPr>
        <p:spPr>
          <a:xfrm>
            <a:off x="3015985" y="4886585"/>
            <a:ext cx="1803720" cy="2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100" i="1" dirty="0">
                <a:latin typeface="Lato"/>
                <a:ea typeface="Lato"/>
                <a:cs typeface="Lato"/>
                <a:sym typeface="Lato"/>
              </a:rPr>
              <a:t>mental </a:t>
            </a:r>
            <a:r>
              <a:rPr lang="es-MX" sz="1100" i="1" dirty="0" err="1">
                <a:latin typeface="Lato"/>
                <a:ea typeface="Lato"/>
                <a:cs typeface="Lato"/>
                <a:sym typeface="Lato"/>
              </a:rPr>
              <a:t>illness</a:t>
            </a:r>
            <a:r>
              <a:rPr lang="es-MX" sz="1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MX" sz="1100" i="1" dirty="0" err="1">
                <a:latin typeface="Lato"/>
                <a:ea typeface="Lato"/>
                <a:cs typeface="Lato"/>
                <a:sym typeface="Lato"/>
              </a:rPr>
              <a:t>hospitals</a:t>
            </a:r>
            <a:endParaRPr lang="es-419" sz="1100" b="1" i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4848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Outline map of Scotland showing the locations of the 6 moorland sites... |  Download Scientific Diagram">
            <a:extLst>
              <a:ext uri="{FF2B5EF4-FFF2-40B4-BE49-F238E27FC236}">
                <a16:creationId xmlns:a16="http://schemas.microsoft.com/office/drawing/2014/main" id="{C0C9DEE4-4A1F-4252-B1F0-74FAB6B1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2" y="1148825"/>
            <a:ext cx="2621013" cy="38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3102824" y="559287"/>
            <a:ext cx="6041176" cy="4024926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00" name="Google Shape;100;p14"/>
          <p:cNvSpPr txBox="1"/>
          <p:nvPr/>
        </p:nvSpPr>
        <p:spPr>
          <a:xfrm>
            <a:off x="912150" y="1895657"/>
            <a:ext cx="7566900" cy="330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Ensure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an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equitable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distribution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of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resources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in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delivering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health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services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to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hospitals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sizing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large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scale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vs.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small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100" i="1" dirty="0" err="1">
                <a:latin typeface="Lato"/>
                <a:ea typeface="Lato"/>
                <a:cs typeface="Lato"/>
                <a:sym typeface="Lato"/>
              </a:rPr>
              <a:t>scale</a:t>
            </a:r>
            <a:r>
              <a:rPr lang="es-419" sz="2100" i="1" dirty="0">
                <a:latin typeface="Lato"/>
                <a:ea typeface="Lato"/>
                <a:cs typeface="Lato"/>
                <a:sym typeface="Lato"/>
              </a:rPr>
              <a:t>)“</a:t>
            </a:r>
          </a:p>
          <a:p>
            <a:pPr algn="l"/>
            <a:r>
              <a:rPr lang="en-US" sz="1800" b="0" i="0" dirty="0">
                <a:solidFill>
                  <a:schemeClr val="bg2"/>
                </a:solidFill>
                <a:effectLst/>
                <a:latin typeface="Lato" panose="020B0604020202020204" charset="0"/>
              </a:rPr>
              <a:t>Cost Benefit Analysis: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2"/>
                </a:solidFill>
                <a:effectLst/>
                <a:latin typeface="Lato" panose="020B0604020202020204" charset="0"/>
              </a:rPr>
              <a:t>1 project: When  social benefits  &gt; costs, the policy should be implemented.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2"/>
                </a:solidFill>
                <a:effectLst/>
                <a:latin typeface="Lato" panose="020B0604020202020204" charset="0"/>
              </a:rPr>
              <a:t># of </a:t>
            </a:r>
            <a:r>
              <a:rPr lang="en-US" sz="1800" b="1" i="0" dirty="0">
                <a:solidFill>
                  <a:schemeClr val="bg2"/>
                </a:solidFill>
                <a:effectLst/>
                <a:latin typeface="Lato" panose="020B0604020202020204" charset="0"/>
              </a:rPr>
              <a:t>alternative projects: 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Lato" panose="020B0604020202020204" charset="0"/>
              </a:rPr>
              <a:t>choose the </a:t>
            </a:r>
            <a:r>
              <a:rPr lang="en-US" sz="1800" b="1" i="0" dirty="0">
                <a:solidFill>
                  <a:schemeClr val="bg2"/>
                </a:solidFill>
                <a:effectLst/>
                <a:latin typeface="Lato" panose="020B0604020202020204" charset="0"/>
              </a:rPr>
              <a:t>one with the largest net benefits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Lato" panose="020B0604020202020204" charset="0"/>
              </a:rPr>
              <a:t> (=benefits – costs). 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851250" y="14153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NHS </a:t>
            </a:r>
            <a:r>
              <a:rPr lang="es-MX" dirty="0" err="1"/>
              <a:t>Resources</a:t>
            </a:r>
            <a:r>
              <a:rPr lang="es-MX" dirty="0"/>
              <a:t> </a:t>
            </a:r>
            <a:r>
              <a:rPr lang="es-MX" dirty="0" err="1"/>
              <a:t>Allocation</a:t>
            </a:r>
            <a:endParaRPr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3DDA6DB-7EB9-47D5-A884-B72383F03CD7}"/>
              </a:ext>
            </a:extLst>
          </p:cNvPr>
          <p:cNvSpPr/>
          <p:nvPr/>
        </p:nvSpPr>
        <p:spPr>
          <a:xfrm>
            <a:off x="2901994" y="3192971"/>
            <a:ext cx="1569719" cy="349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2883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523</Words>
  <Application>Microsoft Office PowerPoint</Application>
  <PresentationFormat>Affichage à l'écran (16:9)</PresentationFormat>
  <Paragraphs>60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Albany AMT</vt:lpstr>
      <vt:lpstr>Trebuchet MS</vt:lpstr>
      <vt:lpstr>Calibri</vt:lpstr>
      <vt:lpstr>Lato</vt:lpstr>
      <vt:lpstr>Roboto</vt:lpstr>
      <vt:lpstr>Raleway</vt:lpstr>
      <vt:lpstr>Streamline</vt:lpstr>
      <vt:lpstr>TPG 1 - Case Study "Economies of scale and hospitals in Scotland"</vt:lpstr>
      <vt:lpstr>Introduction of the case</vt:lpstr>
      <vt:lpstr>Economic topics useful to analyze the case </vt:lpstr>
      <vt:lpstr>Economic topics useful to analyze the case</vt:lpstr>
      <vt:lpstr>Présentation PowerPoint</vt:lpstr>
      <vt:lpstr>Présentation PowerPoint</vt:lpstr>
      <vt:lpstr>NHS Resources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TPG 1 - Case Study "Economies of scale and hospitals in Scotland"</dc:title>
  <dc:creator>Oswaldo Pérez Lara</dc:creator>
  <cp:lastModifiedBy>Iragaël Joly</cp:lastModifiedBy>
  <cp:revision>60</cp:revision>
  <dcterms:modified xsi:type="dcterms:W3CDTF">2020-10-15T08:15:23Z</dcterms:modified>
</cp:coreProperties>
</file>