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7"/>
    <p:restoredTop sz="94689"/>
  </p:normalViewPr>
  <p:slideViewPr>
    <p:cSldViewPr snapToGrid="0" snapToObjects="1">
      <p:cViewPr>
        <p:scale>
          <a:sx n="84" d="100"/>
          <a:sy n="84" d="100"/>
        </p:scale>
        <p:origin x="1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í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1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n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n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n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cadillo cuadrado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Escribe una cita aquí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Escribe una cita aquí</a:t>
            </a:r>
          </a:p>
        </p:txBody>
      </p:sp>
      <p:sp>
        <p:nvSpPr>
          <p:cNvPr id="123" name="Juan Pérez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Pérez</a:t>
            </a:r>
          </a:p>
        </p:txBody>
      </p:sp>
      <p:sp>
        <p:nvSpPr>
          <p:cNvPr id="124" name="Texto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scribe una cita aquí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Escribe una cita aquí</a:t>
            </a:r>
          </a:p>
        </p:txBody>
      </p:sp>
      <p:sp>
        <p:nvSpPr>
          <p:cNvPr id="133" name="Imagen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uan Pérez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Pérez</a:t>
            </a:r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n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n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ínea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2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í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4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í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n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exto del título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5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3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2" name="Imagen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4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í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new philanthrop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10"/>
            </a:lvl1pPr>
          </a:lstStyle>
          <a:p>
            <a:r>
              <a:t>The new philanthropy</a:t>
            </a:r>
          </a:p>
        </p:txBody>
      </p:sp>
      <p:sp>
        <p:nvSpPr>
          <p:cNvPr id="167" name="Case study - consump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study - consumption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D1AC3-30FD-E348-BCF8-BE0EE4B364BA}"/>
              </a:ext>
            </a:extLst>
          </p:cNvPr>
          <p:cNvSpPr txBox="1"/>
          <p:nvPr/>
        </p:nvSpPr>
        <p:spPr>
          <a:xfrm>
            <a:off x="6113418" y="9035455"/>
            <a:ext cx="799446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Diana Sanchez, </a:t>
            </a:r>
            <a:r>
              <a:rPr kumimoji="0" lang="en-GB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Sonu</a:t>
            </a: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Kumar, Leandro </a:t>
            </a:r>
            <a:r>
              <a:rPr kumimoji="0" lang="en-GB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Illescas</a:t>
            </a: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Pilar </a:t>
            </a:r>
            <a:r>
              <a:rPr kumimoji="0" lang="en-GB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Fabra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026" name="Picture 2" descr="Grenoble INP">
            <a:extLst>
              <a:ext uri="{FF2B5EF4-FFF2-40B4-BE49-F238E27FC236}">
                <a16:creationId xmlns:a16="http://schemas.microsoft.com/office/drawing/2014/main" id="{253074CE-3984-1C4D-A275-1F3B0097C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14" y="42677"/>
            <a:ext cx="2504652" cy="8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e new philanthrop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new philanthropy</a:t>
            </a:r>
          </a:p>
        </p:txBody>
      </p:sp>
      <p:sp>
        <p:nvSpPr>
          <p:cNvPr id="170" name="Introduction of the c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Introduction of the case</a:t>
            </a:r>
          </a:p>
        </p:txBody>
      </p:sp>
      <p:sp>
        <p:nvSpPr>
          <p:cNvPr id="171" name="Charitable giving by business leaders represent 2% national income in the U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2400"/>
              </a:spcBef>
              <a:defRPr sz="2992"/>
            </a:pPr>
            <a:r>
              <a:rPr dirty="0"/>
              <a:t>Charitable giving by business leaders represent 2% national income in the US.</a:t>
            </a:r>
          </a:p>
          <a:p>
            <a:pPr marL="391159" indent="-391159" defTabSz="514095">
              <a:spcBef>
                <a:spcPts val="2400"/>
              </a:spcBef>
              <a:defRPr sz="2992"/>
            </a:pPr>
            <a:r>
              <a:rPr dirty="0"/>
              <a:t>In contrast, Germans and French volunteered their time or gave money less.</a:t>
            </a:r>
          </a:p>
          <a:p>
            <a:pPr marL="391159" indent="-391159" defTabSz="514095">
              <a:spcBef>
                <a:spcPts val="2400"/>
              </a:spcBef>
              <a:defRPr sz="2992"/>
            </a:pPr>
            <a:r>
              <a:rPr dirty="0"/>
              <a:t>Philanthropy remains similar to previous generations in three ways:</a:t>
            </a:r>
          </a:p>
          <a:p>
            <a:pPr marL="848360" lvl="1" indent="-457200" defTabSz="514095">
              <a:spcBef>
                <a:spcPts val="2400"/>
              </a:spcBef>
              <a:buFont typeface="Arial" panose="020B0604020202020204" pitchFamily="34" charset="0"/>
              <a:buChar char="•"/>
              <a:defRPr sz="2992"/>
            </a:pPr>
            <a:r>
              <a:rPr dirty="0"/>
              <a:t>Willingness to give time and money</a:t>
            </a:r>
          </a:p>
          <a:p>
            <a:pPr marL="848360" lvl="1" indent="-457200" defTabSz="514095">
              <a:spcBef>
                <a:spcPts val="2400"/>
              </a:spcBef>
              <a:buFont typeface="Arial" panose="020B0604020202020204" pitchFamily="34" charset="0"/>
              <a:buChar char="•"/>
              <a:defRPr sz="2992"/>
            </a:pPr>
            <a:r>
              <a:rPr dirty="0"/>
              <a:t>Gifts with restrictions about beneficiaries and dimensions</a:t>
            </a:r>
          </a:p>
          <a:p>
            <a:pPr marL="848360" lvl="1" indent="-457200" defTabSz="514095">
              <a:spcBef>
                <a:spcPts val="2400"/>
              </a:spcBef>
              <a:buFont typeface="Arial" panose="020B0604020202020204" pitchFamily="34" charset="0"/>
              <a:buChar char="•"/>
              <a:defRPr sz="2992"/>
            </a:pPr>
            <a:r>
              <a:rPr dirty="0"/>
              <a:t>Intensity of preference for giving to others</a:t>
            </a:r>
          </a:p>
        </p:txBody>
      </p:sp>
      <p:pic>
        <p:nvPicPr>
          <p:cNvPr id="5" name="Picture 2" descr="Grenoble INP">
            <a:extLst>
              <a:ext uri="{FF2B5EF4-FFF2-40B4-BE49-F238E27FC236}">
                <a16:creationId xmlns:a16="http://schemas.microsoft.com/office/drawing/2014/main" id="{2D597845-4373-E74D-995F-A1457F5D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14" y="42677"/>
            <a:ext cx="2504652" cy="8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e new philanthrop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new philanthropy</a:t>
            </a:r>
          </a:p>
        </p:txBody>
      </p:sp>
      <p:sp>
        <p:nvSpPr>
          <p:cNvPr id="174" name="Terms and no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Terms and notions</a:t>
            </a:r>
          </a:p>
        </p:txBody>
      </p:sp>
      <p:sp>
        <p:nvSpPr>
          <p:cNvPr id="175" name="Bund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Bundle</a:t>
            </a:r>
            <a:r>
              <a:rPr lang="en-GB" dirty="0"/>
              <a:t> – combination of two or more goods</a:t>
            </a:r>
          </a:p>
          <a:p>
            <a:r>
              <a:rPr lang="en-GB" b="1" dirty="0"/>
              <a:t>Budget constraint </a:t>
            </a:r>
            <a:r>
              <a:rPr lang="en-GB" dirty="0"/>
              <a:t>– set of bundles that exhaust the consumer income at given prices (budget line)</a:t>
            </a:r>
          </a:p>
          <a:p>
            <a:r>
              <a:rPr lang="en-GB" b="1" dirty="0"/>
              <a:t>Preference ordering </a:t>
            </a:r>
            <a:r>
              <a:rPr lang="en-GB" dirty="0"/>
              <a:t>– ranking of all possible consumption bundles</a:t>
            </a:r>
          </a:p>
          <a:p>
            <a:r>
              <a:rPr lang="en-GB" b="1" dirty="0"/>
              <a:t>Indifference curve </a:t>
            </a:r>
            <a:r>
              <a:rPr lang="en-GB" dirty="0"/>
              <a:t>– a set of bundles among which the costumer is indifferent. </a:t>
            </a:r>
          </a:p>
        </p:txBody>
      </p:sp>
      <p:pic>
        <p:nvPicPr>
          <p:cNvPr id="5" name="Picture 2" descr="Grenoble INP">
            <a:extLst>
              <a:ext uri="{FF2B5EF4-FFF2-40B4-BE49-F238E27FC236}">
                <a16:creationId xmlns:a16="http://schemas.microsoft.com/office/drawing/2014/main" id="{480A132A-1146-9243-A71D-130F039D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14" y="42677"/>
            <a:ext cx="2504652" cy="8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new philanthrop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new philanthropy</a:t>
            </a:r>
          </a:p>
        </p:txBody>
      </p:sp>
      <p:sp>
        <p:nvSpPr>
          <p:cNvPr id="178" name="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Model</a:t>
            </a:r>
          </a:p>
        </p:txBody>
      </p:sp>
      <p:sp>
        <p:nvSpPr>
          <p:cNvPr id="179" name="Consumer: the philanthropies…"/>
          <p:cNvSpPr txBox="1">
            <a:spLocks noGrp="1"/>
          </p:cNvSpPr>
          <p:nvPr>
            <p:ph type="body" sz="quarter" idx="1"/>
          </p:nvPr>
        </p:nvSpPr>
        <p:spPr>
          <a:xfrm>
            <a:off x="685800" y="2533123"/>
            <a:ext cx="3482620" cy="215952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rPr dirty="0"/>
              <a:t>Consumer: the philanthropies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rPr dirty="0"/>
              <a:t>The bundle: choices of gifts, money or action.</a:t>
            </a:r>
          </a:p>
        </p:txBody>
      </p:sp>
      <p:sp>
        <p:nvSpPr>
          <p:cNvPr id="180" name="Consumer: the beneficiary…"/>
          <p:cNvSpPr txBox="1"/>
          <p:nvPr/>
        </p:nvSpPr>
        <p:spPr>
          <a:xfrm>
            <a:off x="4773652" y="2533123"/>
            <a:ext cx="3482621" cy="215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rPr dirty="0"/>
              <a:t>Consumer: the beneficiary 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rPr dirty="0"/>
              <a:t>The bundle: money or action.</a:t>
            </a:r>
          </a:p>
        </p:txBody>
      </p:sp>
      <p:sp>
        <p:nvSpPr>
          <p:cNvPr id="181" name="Consumer: the skeptical…"/>
          <p:cNvSpPr txBox="1"/>
          <p:nvPr/>
        </p:nvSpPr>
        <p:spPr>
          <a:xfrm>
            <a:off x="8861505" y="2533123"/>
            <a:ext cx="3315981" cy="2159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/>
          <a:p>
            <a:pPr marL="337820" indent="-337820" defTabSz="443991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84"/>
            </a:pPr>
            <a:r>
              <a:t>Consumer: the skeptical</a:t>
            </a:r>
          </a:p>
          <a:p>
            <a:pPr marL="337820" indent="-337820" defTabSz="443991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84"/>
            </a:pPr>
            <a:r>
              <a:t>The bundle: business product retribution for society or charity.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1746ECB-AAD6-0440-AD76-018502CF9388}"/>
              </a:ext>
            </a:extLst>
          </p:cNvPr>
          <p:cNvCxnSpPr>
            <a:cxnSpLocks/>
          </p:cNvCxnSpPr>
          <p:nvPr/>
        </p:nvCxnSpPr>
        <p:spPr>
          <a:xfrm>
            <a:off x="457574" y="8603978"/>
            <a:ext cx="39274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2F9233-7AA1-2141-8D1B-DD5298BE7C75}"/>
              </a:ext>
            </a:extLst>
          </p:cNvPr>
          <p:cNvCxnSpPr>
            <a:cxnSpLocks/>
          </p:cNvCxnSpPr>
          <p:nvPr/>
        </p:nvCxnSpPr>
        <p:spPr>
          <a:xfrm flipH="1" flipV="1">
            <a:off x="601436" y="5890758"/>
            <a:ext cx="8538" cy="2865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1622D663-262D-0542-A5A4-CA3FA37D0C78}"/>
              </a:ext>
            </a:extLst>
          </p:cNvPr>
          <p:cNvSpPr/>
          <p:nvPr/>
        </p:nvSpPr>
        <p:spPr>
          <a:xfrm rot="10396682">
            <a:off x="886830" y="5744432"/>
            <a:ext cx="2658868" cy="2533338"/>
          </a:xfrm>
          <a:prstGeom prst="arc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AF12F6-9AFE-FD41-999C-E6EFDAE3CEC3}"/>
              </a:ext>
            </a:extLst>
          </p:cNvPr>
          <p:cNvSpPr txBox="1"/>
          <p:nvPr/>
        </p:nvSpPr>
        <p:spPr>
          <a:xfrm>
            <a:off x="-3158" y="6792639"/>
            <a:ext cx="8334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25 </a:t>
            </a:r>
            <a:r>
              <a:rPr lang="en-GB" sz="1400" dirty="0"/>
              <a:t>B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dollar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64B759-1B92-F540-8193-FAAF7C247B53}"/>
              </a:ext>
            </a:extLst>
          </p:cNvPr>
          <p:cNvSpPr txBox="1"/>
          <p:nvPr/>
        </p:nvSpPr>
        <p:spPr>
          <a:xfrm>
            <a:off x="8083611" y="8322374"/>
            <a:ext cx="1208282" cy="974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dirty="0"/>
              <a:t>Taxes benefits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4F01955-32AA-0A4A-9A95-91E10A3E332C}"/>
              </a:ext>
            </a:extLst>
          </p:cNvPr>
          <p:cNvCxnSpPr>
            <a:cxnSpLocks/>
          </p:cNvCxnSpPr>
          <p:nvPr/>
        </p:nvCxnSpPr>
        <p:spPr>
          <a:xfrm>
            <a:off x="8846114" y="8589380"/>
            <a:ext cx="39274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0C6644B-FDC7-7E4A-AF1B-1FBAEE6418A4}"/>
              </a:ext>
            </a:extLst>
          </p:cNvPr>
          <p:cNvCxnSpPr>
            <a:cxnSpLocks/>
          </p:cNvCxnSpPr>
          <p:nvPr/>
        </p:nvCxnSpPr>
        <p:spPr>
          <a:xfrm flipH="1" flipV="1">
            <a:off x="8989976" y="5876160"/>
            <a:ext cx="8538" cy="2865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07FDB2-C44B-AB46-833A-17204444BA38}"/>
              </a:ext>
            </a:extLst>
          </p:cNvPr>
          <p:cNvSpPr txBox="1"/>
          <p:nvPr/>
        </p:nvSpPr>
        <p:spPr>
          <a:xfrm>
            <a:off x="8344392" y="4869181"/>
            <a:ext cx="1949656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dirty="0"/>
              <a:t>Business investment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DA31FB-45CA-0247-A9F9-82F2D4D624AE}"/>
              </a:ext>
            </a:extLst>
          </p:cNvPr>
          <p:cNvSpPr txBox="1"/>
          <p:nvPr/>
        </p:nvSpPr>
        <p:spPr>
          <a:xfrm>
            <a:off x="12133316" y="8381148"/>
            <a:ext cx="1088663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Charity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D6A98A2-5C9C-6F48-BFA5-74CF98CD76F5}"/>
              </a:ext>
            </a:extLst>
          </p:cNvPr>
          <p:cNvCxnSpPr>
            <a:cxnSpLocks/>
          </p:cNvCxnSpPr>
          <p:nvPr/>
        </p:nvCxnSpPr>
        <p:spPr>
          <a:xfrm>
            <a:off x="8998514" y="7701575"/>
            <a:ext cx="2591068" cy="91006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Forma libre 4">
            <a:extLst>
              <a:ext uri="{FF2B5EF4-FFF2-40B4-BE49-F238E27FC236}">
                <a16:creationId xmlns:a16="http://schemas.microsoft.com/office/drawing/2014/main" id="{62350EE0-354B-CD4B-B8C6-7000BE55B807}"/>
              </a:ext>
            </a:extLst>
          </p:cNvPr>
          <p:cNvSpPr/>
          <p:nvPr/>
        </p:nvSpPr>
        <p:spPr>
          <a:xfrm>
            <a:off x="9436900" y="6003131"/>
            <a:ext cx="1252330" cy="2159530"/>
          </a:xfrm>
          <a:custGeom>
            <a:avLst/>
            <a:gdLst>
              <a:gd name="connsiteX0" fmla="*/ 0 w 1252330"/>
              <a:gd name="connsiteY0" fmla="*/ 0 h 2159530"/>
              <a:gd name="connsiteX1" fmla="*/ 447261 w 1252330"/>
              <a:gd name="connsiteY1" fmla="*/ 1888435 h 2159530"/>
              <a:gd name="connsiteX2" fmla="*/ 1252330 w 1252330"/>
              <a:gd name="connsiteY2" fmla="*/ 2146853 h 2159530"/>
              <a:gd name="connsiteX3" fmla="*/ 1252330 w 1252330"/>
              <a:gd name="connsiteY3" fmla="*/ 2146853 h 215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330" h="2159530">
                <a:moveTo>
                  <a:pt x="0" y="0"/>
                </a:moveTo>
                <a:cubicBezTo>
                  <a:pt x="119269" y="765313"/>
                  <a:pt x="238539" y="1530626"/>
                  <a:pt x="447261" y="1888435"/>
                </a:cubicBezTo>
                <a:cubicBezTo>
                  <a:pt x="655983" y="2246244"/>
                  <a:pt x="1252330" y="2146853"/>
                  <a:pt x="1252330" y="2146853"/>
                </a:cubicBezTo>
                <a:lnTo>
                  <a:pt x="1252330" y="2146853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27" name="Picture 2" descr="Grenoble INP">
            <a:extLst>
              <a:ext uri="{FF2B5EF4-FFF2-40B4-BE49-F238E27FC236}">
                <a16:creationId xmlns:a16="http://schemas.microsoft.com/office/drawing/2014/main" id="{1AB473AD-A018-F546-8531-3510F1C8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14" y="42677"/>
            <a:ext cx="2504652" cy="8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6B5D74-5B2C-1D4C-B478-FD2D5E97F147}"/>
              </a:ext>
            </a:extLst>
          </p:cNvPr>
          <p:cNvCxnSpPr>
            <a:cxnSpLocks/>
          </p:cNvCxnSpPr>
          <p:nvPr/>
        </p:nvCxnSpPr>
        <p:spPr>
          <a:xfrm>
            <a:off x="618512" y="7357216"/>
            <a:ext cx="1443834" cy="124676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A07BE24-5181-7F4A-A7A1-FE05EBD7D17C}"/>
              </a:ext>
            </a:extLst>
          </p:cNvPr>
          <p:cNvSpPr txBox="1"/>
          <p:nvPr/>
        </p:nvSpPr>
        <p:spPr>
          <a:xfrm>
            <a:off x="155926" y="5210564"/>
            <a:ext cx="1088663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Money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3C0DFE1-BB11-2F48-AC43-F904FE697C5E}"/>
              </a:ext>
            </a:extLst>
          </p:cNvPr>
          <p:cNvSpPr txBox="1"/>
          <p:nvPr/>
        </p:nvSpPr>
        <p:spPr>
          <a:xfrm>
            <a:off x="963643" y="8353020"/>
            <a:ext cx="21772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Help children in education = 25 B dollars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DCEC68-330C-0D48-8F92-F50A2009D55E}"/>
              </a:ext>
            </a:extLst>
          </p:cNvPr>
          <p:cNvCxnSpPr>
            <a:cxnSpLocks/>
          </p:cNvCxnSpPr>
          <p:nvPr/>
        </p:nvCxnSpPr>
        <p:spPr>
          <a:xfrm>
            <a:off x="4785374" y="8589380"/>
            <a:ext cx="39274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1CCAB68-B004-8C47-A204-A303B5A63C10}"/>
              </a:ext>
            </a:extLst>
          </p:cNvPr>
          <p:cNvCxnSpPr>
            <a:cxnSpLocks/>
          </p:cNvCxnSpPr>
          <p:nvPr/>
        </p:nvCxnSpPr>
        <p:spPr>
          <a:xfrm flipH="1" flipV="1">
            <a:off x="4929236" y="5876160"/>
            <a:ext cx="8538" cy="2865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49EFAAA-B162-EB4B-ACCB-FCDE551EB8BC}"/>
              </a:ext>
            </a:extLst>
          </p:cNvPr>
          <p:cNvSpPr txBox="1"/>
          <p:nvPr/>
        </p:nvSpPr>
        <p:spPr>
          <a:xfrm>
            <a:off x="4499571" y="4911793"/>
            <a:ext cx="142251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Money donations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1CCB1B7-E703-634E-8610-3CABA75D29DE}"/>
              </a:ext>
            </a:extLst>
          </p:cNvPr>
          <p:cNvSpPr txBox="1"/>
          <p:nvPr/>
        </p:nvSpPr>
        <p:spPr>
          <a:xfrm>
            <a:off x="3474149" y="8363773"/>
            <a:ext cx="1437305" cy="1241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Investment in building goods</a:t>
            </a:r>
          </a:p>
        </p:txBody>
      </p:sp>
      <p:pic>
        <p:nvPicPr>
          <p:cNvPr id="11" name="Gráfico 10" descr="Flecha lineal: curva en sentido de las agujas del reloj">
            <a:extLst>
              <a:ext uri="{FF2B5EF4-FFF2-40B4-BE49-F238E27FC236}">
                <a16:creationId xmlns:a16="http://schemas.microsoft.com/office/drawing/2014/main" id="{4A5E6E2B-B30C-BF4D-9581-DDE0FB83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717220">
            <a:off x="1410345" y="6446261"/>
            <a:ext cx="534409" cy="53440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E6EF7-CF6F-AA47-96B3-8BCAF57036E8}"/>
              </a:ext>
            </a:extLst>
          </p:cNvPr>
          <p:cNvSpPr txBox="1"/>
          <p:nvPr/>
        </p:nvSpPr>
        <p:spPr>
          <a:xfrm>
            <a:off x="1913377" y="5815246"/>
            <a:ext cx="16699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Bill Gates library case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2125FB8-DEFD-D446-8912-4062472FBB9E}"/>
              </a:ext>
            </a:extLst>
          </p:cNvPr>
          <p:cNvCxnSpPr>
            <a:cxnSpLocks/>
          </p:cNvCxnSpPr>
          <p:nvPr/>
        </p:nvCxnSpPr>
        <p:spPr>
          <a:xfrm>
            <a:off x="4946312" y="7342618"/>
            <a:ext cx="761358" cy="1246762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E703A8-EB50-8749-9B85-703BE1973321}"/>
              </a:ext>
            </a:extLst>
          </p:cNvPr>
          <p:cNvSpPr txBox="1"/>
          <p:nvPr/>
        </p:nvSpPr>
        <p:spPr>
          <a:xfrm>
            <a:off x="4252101" y="6775211"/>
            <a:ext cx="83341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100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M</a:t>
            </a:r>
            <a:r>
              <a:rPr lang="en-GB" sz="1400" dirty="0"/>
              <a:t>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dollar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7BB935-8F0F-D043-89D7-184EDED43D0D}"/>
              </a:ext>
            </a:extLst>
          </p:cNvPr>
          <p:cNvSpPr txBox="1"/>
          <p:nvPr/>
        </p:nvSpPr>
        <p:spPr>
          <a:xfrm>
            <a:off x="5477391" y="8338948"/>
            <a:ext cx="833417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Money saved by taxes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40" name="Gráfico 39" descr="Flecha lineal: curva en sentido de las agujas del reloj">
            <a:extLst>
              <a:ext uri="{FF2B5EF4-FFF2-40B4-BE49-F238E27FC236}">
                <a16:creationId xmlns:a16="http://schemas.microsoft.com/office/drawing/2014/main" id="{3DAB365A-786B-5541-83C9-053DCB105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717220">
            <a:off x="5999368" y="6507175"/>
            <a:ext cx="534409" cy="534409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0F7D67C4-80E7-994A-9031-8CEE07BB5BCB}"/>
              </a:ext>
            </a:extLst>
          </p:cNvPr>
          <p:cNvSpPr txBox="1"/>
          <p:nvPr/>
        </p:nvSpPr>
        <p:spPr>
          <a:xfrm>
            <a:off x="6502400" y="5876160"/>
            <a:ext cx="16699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Oracle CEO library case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7708CB53-9848-1045-92B7-8E090024ED30}"/>
              </a:ext>
            </a:extLst>
          </p:cNvPr>
          <p:cNvSpPr/>
          <p:nvPr/>
        </p:nvSpPr>
        <p:spPr>
          <a:xfrm rot="11708662">
            <a:off x="5219819" y="6560105"/>
            <a:ext cx="1667034" cy="1818768"/>
          </a:xfrm>
          <a:prstGeom prst="arc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221</Words>
  <Application>Microsoft Macintosh PowerPoint</Application>
  <PresentationFormat>Personalizado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The new philanthropy</vt:lpstr>
      <vt:lpstr>Introduction of the case</vt:lpstr>
      <vt:lpstr>Terms and notions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philanthropy</dc:title>
  <cp:lastModifiedBy>Pili Fabra Buschbach</cp:lastModifiedBy>
  <cp:revision>25</cp:revision>
  <dcterms:modified xsi:type="dcterms:W3CDTF">2020-10-20T23:21:26Z</dcterms:modified>
</cp:coreProperties>
</file>