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9" r:id="rId6"/>
    <p:sldId id="282" r:id="rId7"/>
  </p:sldIdLst>
  <p:sldSz cx="12192000" cy="6858000"/>
  <p:notesSz cx="6858000" cy="9144000"/>
  <p:embeddedFontLst>
    <p:embeddedFont>
      <p:font typeface="Georgia" pitchFamily="18" charset="0"/>
      <p:regular r:id="rId9"/>
      <p:bold r:id="rId10"/>
      <p:italic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4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r6cZqWuM/qAK+FdZdhZg/boh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813B45-F071-4628-AE47-62FAF8524582}">
  <a:tblStyle styleId="{C5813B45-F071-4628-AE47-62FAF8524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900" y="-18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002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d0be922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d0be922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d12a7fc7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d12a7fc7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d0be922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d0be922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11" name="Google Shape;11;p52"/>
            <p:cNvSpPr/>
            <p:nvPr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/>
            <p:nvPr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/>
            <p:nvPr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4"/>
          <p:cNvSpPr>
            <a:spLocks noGrp="1"/>
          </p:cNvSpPr>
          <p:nvPr>
            <p:ph type="pic" idx="2"/>
          </p:nvPr>
        </p:nvSpPr>
        <p:spPr>
          <a:xfrm>
            <a:off x="1875633" y="1819076"/>
            <a:ext cx="9593277" cy="2645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/>
          <p:nvPr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4"/>
          <p:cNvSpPr>
            <a:spLocks noGrp="1"/>
          </p:cNvSpPr>
          <p:nvPr>
            <p:ph type="pic" idx="3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4"/>
          <p:cNvSpPr>
            <a:spLocks noGrp="1"/>
          </p:cNvSpPr>
          <p:nvPr>
            <p:ph type="pic" idx="4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Images &amp; Contents">
  <p:cSld name="31_Images &amp; Conten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6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rgbClr val="7DB4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6"/>
          <p:cNvSpPr>
            <a:spLocks noGrp="1"/>
          </p:cNvSpPr>
          <p:nvPr>
            <p:ph type="pic" idx="2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>
            <a:spLocks noGrp="1"/>
          </p:cNvSpPr>
          <p:nvPr>
            <p:ph type="pic" idx="3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66"/>
          <p:cNvSpPr>
            <a:spLocks noGrp="1"/>
          </p:cNvSpPr>
          <p:nvPr>
            <p:ph type="pic" idx="4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66"/>
          <p:cNvSpPr>
            <a:spLocks noGrp="1"/>
          </p:cNvSpPr>
          <p:nvPr>
            <p:ph type="pic" idx="5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 slide layout">
  <p:cSld name="5_Image slide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>
            <a:spLocks noGrp="1"/>
          </p:cNvSpPr>
          <p:nvPr>
            <p:ph type="pic" idx="2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68"/>
          <p:cNvSpPr>
            <a:spLocks noGrp="1"/>
          </p:cNvSpPr>
          <p:nvPr>
            <p:ph type="pic" idx="3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8"/>
          <p:cNvSpPr>
            <a:spLocks noGrp="1"/>
          </p:cNvSpPr>
          <p:nvPr>
            <p:ph type="pic" idx="4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68"/>
          <p:cNvSpPr>
            <a:spLocks noGrp="1"/>
          </p:cNvSpPr>
          <p:nvPr>
            <p:ph type="pic" idx="5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68"/>
          <p:cNvSpPr>
            <a:spLocks noGrp="1"/>
          </p:cNvSpPr>
          <p:nvPr>
            <p:ph type="pic" idx="6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>
            <a:spLocks noGrp="1"/>
          </p:cNvSpPr>
          <p:nvPr>
            <p:ph type="pic" idx="7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/>
          <p:nvPr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8"/>
          <p:cNvSpPr/>
          <p:nvPr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8"/>
          <p:cNvSpPr/>
          <p:nvPr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8"/>
          <p:cNvSpPr/>
          <p:nvPr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8"/>
          <p:cNvSpPr/>
          <p:nvPr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8"/>
          <p:cNvSpPr/>
          <p:nvPr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8"/>
          <p:cNvSpPr/>
          <p:nvPr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8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&amp; Contents">
  <p:cSld name="2_Images &amp;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9"/>
          <p:cNvSpPr>
            <a:spLocks noGrp="1"/>
          </p:cNvSpPr>
          <p:nvPr>
            <p:ph type="pic" idx="2"/>
          </p:nvPr>
        </p:nvSpPr>
        <p:spPr>
          <a:xfrm>
            <a:off x="6205954" y="982983"/>
            <a:ext cx="5161209" cy="48920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9"/>
          <p:cNvSpPr/>
          <p:nvPr/>
        </p:nvSpPr>
        <p:spPr>
          <a:xfrm rot="-1174113">
            <a:off x="6167670" y="258386"/>
            <a:ext cx="398155" cy="343237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9"/>
          <p:cNvSpPr/>
          <p:nvPr/>
        </p:nvSpPr>
        <p:spPr>
          <a:xfrm rot="1800000">
            <a:off x="6365534" y="1203768"/>
            <a:ext cx="514809" cy="44380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9"/>
          <p:cNvSpPr/>
          <p:nvPr/>
        </p:nvSpPr>
        <p:spPr>
          <a:xfrm rot="2436550">
            <a:off x="7017240" y="1316154"/>
            <a:ext cx="456810" cy="3938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9"/>
          <p:cNvSpPr/>
          <p:nvPr/>
        </p:nvSpPr>
        <p:spPr>
          <a:xfrm rot="890839">
            <a:off x="6648640" y="796620"/>
            <a:ext cx="392860" cy="338673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9"/>
          <p:cNvSpPr/>
          <p:nvPr/>
        </p:nvSpPr>
        <p:spPr>
          <a:xfrm rot="10800000">
            <a:off x="6267966" y="873730"/>
            <a:ext cx="290770" cy="25066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slide layout">
  <p:cSld name="4_Image slide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0"/>
          <p:cNvSpPr/>
          <p:nvPr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0"/>
          <p:cNvSpPr>
            <a:spLocks noGrp="1"/>
          </p:cNvSpPr>
          <p:nvPr>
            <p:ph type="pic" idx="2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70"/>
          <p:cNvSpPr/>
          <p:nvPr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0"/>
          <p:cNvSpPr>
            <a:spLocks noGrp="1"/>
          </p:cNvSpPr>
          <p:nvPr>
            <p:ph type="pic" idx="3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70"/>
          <p:cNvSpPr>
            <a:spLocks noGrp="1"/>
          </p:cNvSpPr>
          <p:nvPr>
            <p:ph type="pic" idx="4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70"/>
          <p:cNvSpPr/>
          <p:nvPr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0"/>
          <p:cNvSpPr/>
          <p:nvPr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0"/>
          <p:cNvSpPr>
            <a:spLocks noGrp="1"/>
          </p:cNvSpPr>
          <p:nvPr>
            <p:ph type="pic" idx="5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70"/>
          <p:cNvSpPr>
            <a:spLocks noGrp="1"/>
          </p:cNvSpPr>
          <p:nvPr>
            <p:ph type="pic" idx="6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70"/>
          <p:cNvSpPr/>
          <p:nvPr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7"/>
          <p:cNvSpPr/>
          <p:nvPr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7"/>
          <p:cNvSpPr/>
          <p:nvPr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7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77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5"/>
          <p:cNvSpPr/>
          <p:nvPr/>
        </p:nvSpPr>
        <p:spPr>
          <a:xfrm>
            <a:off x="8608025" y="145740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/>
          <p:nvPr/>
        </p:nvSpPr>
        <p:spPr>
          <a:xfrm flipH="1">
            <a:off x="681574" y="239085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5"/>
          <p:cNvSpPr>
            <a:spLocks noGrp="1"/>
          </p:cNvSpPr>
          <p:nvPr>
            <p:ph type="pic" idx="2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5"/>
          <p:cNvSpPr>
            <a:spLocks noGrp="1"/>
          </p:cNvSpPr>
          <p:nvPr>
            <p:ph type="pic" idx="3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5"/>
          <p:cNvSpPr/>
          <p:nvPr/>
        </p:nvSpPr>
        <p:spPr>
          <a:xfrm>
            <a:off x="4705886" y="431490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5"/>
          <p:cNvSpPr>
            <a:spLocks noGrp="1"/>
          </p:cNvSpPr>
          <p:nvPr>
            <p:ph type="pic" idx="4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/>
          <p:nvPr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6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&amp; Contents Layout">
  <p:cSld name="4_Images &amp; Contents Layou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/>
          <p:nvPr/>
        </p:nvSpPr>
        <p:spPr>
          <a:xfrm>
            <a:off x="0" y="0"/>
            <a:ext cx="12192000" cy="357051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4641" t="-15493" r="-1699" b="-5917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8"/>
          <p:cNvGrpSpPr/>
          <p:nvPr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30" name="Google Shape;30;p5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3" name="Google Shape;33;p5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58"/>
          <p:cNvSpPr>
            <a:spLocks noGrp="1"/>
          </p:cNvSpPr>
          <p:nvPr>
            <p:ph type="pic" idx="2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 slide layout">
  <p:cSld name="6_Image slide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5614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캡션 있는 콘텐츠">
  <p:cSld name="1_캡션 있는 콘텐츠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>
            <a:spLocks noGrp="1"/>
          </p:cNvSpPr>
          <p:nvPr>
            <p:ph type="pic" idx="2"/>
          </p:nvPr>
        </p:nvSpPr>
        <p:spPr>
          <a:xfrm>
            <a:off x="5661437" y="0"/>
            <a:ext cx="65305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4" r:id="rId19"/>
    <p:sldLayoutId id="214748367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hbs.edu/platform-digit/submission/whatsapp-network-effects-worth-19-billion/h" TargetMode="External"/><Relationship Id="rId2" Type="http://schemas.openxmlformats.org/officeDocument/2006/relationships/hyperlink" Target="https://www.statista.com/chart/10047/facebooks-monthly-active-user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ytimes.com/by/steve-lo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6005675" y="585800"/>
            <a:ext cx="5881500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b="1">
                <a:solidFill>
                  <a:schemeClr val="lt1"/>
                </a:solidFill>
              </a:rPr>
              <a:t>Network Effects and the Diffusion of Communications</a:t>
            </a:r>
            <a:endParaRPr sz="33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b="1">
                <a:solidFill>
                  <a:schemeClr val="lt1"/>
                </a:solidFill>
              </a:rPr>
              <a:t>Technologies and Computer Hardware and Software</a:t>
            </a:r>
            <a:r>
              <a:rPr lang="en-US" sz="3200">
                <a:solidFill>
                  <a:schemeClr val="lt1"/>
                </a:solidFill>
              </a:rPr>
              <a:t>  </a:t>
            </a:r>
            <a:endParaRPr sz="320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58874" y="984483"/>
            <a:ext cx="496500" cy="369300"/>
          </a:xfrm>
          <a:prstGeom prst="wedgeRoundRectCallout">
            <a:avLst>
              <a:gd name="adj1" fmla="val 35051"/>
              <a:gd name="adj2" fmla="val 107180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528978" y="788969"/>
            <a:ext cx="1229605" cy="1336662"/>
            <a:chOff x="1257636" y="1511387"/>
            <a:chExt cx="1639473" cy="1639473"/>
          </a:xfrm>
        </p:grpSpPr>
        <p:sp>
          <p:nvSpPr>
            <p:cNvPr id="139" name="Google Shape;139;p15"/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15"/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/>
                <a:ahLst/>
                <a:cxnLst/>
                <a:rect l="l" t="t" r="r" b="b"/>
                <a:pathLst>
                  <a:path w="1891355" h="1762532" extrusionOk="0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/>
                <a:ahLst/>
                <a:cxnLst/>
                <a:rect l="l" t="t" r="r" b="b"/>
                <a:pathLst>
                  <a:path w="1709832" h="486013" extrusionOk="0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/>
                <a:ahLst/>
                <a:cxnLst/>
                <a:rect l="l" t="t" r="r" b="b"/>
                <a:pathLst>
                  <a:path w="1399485" h="2020178" extrusionOk="0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" name="Google Shape;144;p15"/>
          <p:cNvGrpSpPr/>
          <p:nvPr/>
        </p:nvGrpSpPr>
        <p:grpSpPr>
          <a:xfrm>
            <a:off x="1586812" y="2890808"/>
            <a:ext cx="999719" cy="1086961"/>
            <a:chOff x="3703659" y="3630450"/>
            <a:chExt cx="1741367" cy="1741367"/>
          </a:xfrm>
        </p:grpSpPr>
        <p:sp>
          <p:nvSpPr>
            <p:cNvPr id="145" name="Google Shape;145;p15"/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15"/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147" name="Google Shape;147;p15"/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/>
                <a:ahLst/>
                <a:cxnLst/>
                <a:rect l="l" t="t" r="r" b="b"/>
                <a:pathLst>
                  <a:path w="1159406" h="884194" extrusionOk="0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/>
                <a:ahLst/>
                <a:cxnLst/>
                <a:rect l="l" t="t" r="r" b="b"/>
                <a:pathLst>
                  <a:path w="1651276" h="310346" extrusionOk="0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/>
                <a:ahLst/>
                <a:cxnLst/>
                <a:rect l="l" t="t" r="r" b="b"/>
                <a:pathLst>
                  <a:path w="626548" h="731948" extrusionOk="0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/>
                <a:ahLst/>
                <a:cxnLst/>
                <a:rect l="l" t="t" r="r" b="b"/>
                <a:pathLst>
                  <a:path w="1235529" h="1317507" extrusionOk="0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70267" extrusionOk="0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120000" y="25179"/>
                      <a:pt x="120000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15"/>
          <p:cNvGrpSpPr/>
          <p:nvPr/>
        </p:nvGrpSpPr>
        <p:grpSpPr>
          <a:xfrm>
            <a:off x="4987034" y="2107144"/>
            <a:ext cx="714483" cy="776650"/>
            <a:chOff x="8891613" y="4163826"/>
            <a:chExt cx="1741367" cy="1741367"/>
          </a:xfrm>
        </p:grpSpPr>
        <p:sp>
          <p:nvSpPr>
            <p:cNvPr id="153" name="Google Shape;153;p15"/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/>
                <a:ahLst/>
                <a:cxnLst/>
                <a:rect l="l" t="t" r="r" b="b"/>
                <a:pathLst>
                  <a:path w="1235529" h="1469752" extrusionOk="0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/>
                <a:ahLst/>
                <a:cxnLst/>
                <a:rect l="l" t="t" r="r" b="b"/>
                <a:pathLst>
                  <a:path w="1370207" h="1674698" extrusionOk="0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/>
                <a:ahLst/>
                <a:cxnLst/>
                <a:rect l="l" t="t" r="r" b="b"/>
                <a:pathLst>
                  <a:path w="1780099" h="392324" extrusionOk="0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/>
                <a:ahLst/>
                <a:cxnLst/>
                <a:rect l="l" t="t" r="r" b="b"/>
                <a:pathLst>
                  <a:path w="1036439" h="339624" extrusionOk="0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oogle Shape;159;p15"/>
          <p:cNvGrpSpPr/>
          <p:nvPr/>
        </p:nvGrpSpPr>
        <p:grpSpPr>
          <a:xfrm>
            <a:off x="2660774" y="2068994"/>
            <a:ext cx="923951" cy="1004557"/>
            <a:chOff x="7542250" y="1837207"/>
            <a:chExt cx="1468221" cy="1468221"/>
          </a:xfrm>
        </p:grpSpPr>
        <p:sp>
          <p:nvSpPr>
            <p:cNvPr id="160" name="Google Shape;160;p15"/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15"/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/>
                <a:ahLst/>
                <a:cxnLst/>
                <a:rect l="l" t="t" r="r" b="b"/>
                <a:pathLst>
                  <a:path w="1182829" h="1879644" extrusionOk="0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/>
                <a:ahLst/>
                <a:cxnLst/>
                <a:rect l="l" t="t" r="r" b="b"/>
                <a:pathLst>
                  <a:path w="2031889" h="521147" extrusionOk="0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/>
                <a:ahLst/>
                <a:cxnLst/>
                <a:rect l="l" t="t" r="r" b="b"/>
                <a:pathLst>
                  <a:path w="1059861" h="1100850" extrusionOk="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/>
                <a:ahLst/>
                <a:cxnLst/>
                <a:rect l="l" t="t" r="r" b="b"/>
                <a:pathLst>
                  <a:path w="878338" h="363046" extrusionOk="0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6" name="Google Shape;166;p15"/>
          <p:cNvGrpSpPr/>
          <p:nvPr/>
        </p:nvGrpSpPr>
        <p:grpSpPr>
          <a:xfrm>
            <a:off x="4779208" y="3631173"/>
            <a:ext cx="935811" cy="1017481"/>
            <a:chOff x="5914525" y="3222230"/>
            <a:chExt cx="1741367" cy="1741367"/>
          </a:xfrm>
        </p:grpSpPr>
        <p:sp>
          <p:nvSpPr>
            <p:cNvPr id="167" name="Google Shape;167;p15"/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15"/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69" name="Google Shape;169;p15"/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/>
                <a:ahLst/>
                <a:cxnLst/>
                <a:rect l="l" t="t" r="r" b="b"/>
                <a:pathLst>
                  <a:path w="989594" h="1692265" extrusionOk="0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/>
                <a:ahLst/>
                <a:cxnLst/>
                <a:rect l="l" t="t" r="r" b="b"/>
                <a:pathLst>
                  <a:path w="1949911" h="468447" extrusionOk="0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/>
                <a:ahLst/>
                <a:cxnLst/>
                <a:rect l="l" t="t" r="r" b="b"/>
                <a:pathLst>
                  <a:path w="1016287" h="1475493" extrusionOk="0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72" name="Google Shape;172;p15"/>
          <p:cNvCxnSpPr>
            <a:stCxn id="139" idx="7"/>
            <a:endCxn id="173" idx="2"/>
          </p:cNvCxnSpPr>
          <p:nvPr/>
        </p:nvCxnSpPr>
        <p:spPr>
          <a:xfrm rot="10800000" flipH="1">
            <a:off x="1578511" y="820019"/>
            <a:ext cx="879600" cy="164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15"/>
          <p:cNvCxnSpPr>
            <a:endCxn id="145" idx="0"/>
          </p:cNvCxnSpPr>
          <p:nvPr/>
        </p:nvCxnSpPr>
        <p:spPr>
          <a:xfrm>
            <a:off x="1562271" y="2016908"/>
            <a:ext cx="524400" cy="873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15"/>
          <p:cNvCxnSpPr>
            <a:stCxn id="176" idx="4"/>
            <a:endCxn id="177" idx="7"/>
          </p:cNvCxnSpPr>
          <p:nvPr/>
        </p:nvCxnSpPr>
        <p:spPr>
          <a:xfrm flipH="1">
            <a:off x="2937179" y="3883319"/>
            <a:ext cx="532500" cy="110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15"/>
          <p:cNvCxnSpPr>
            <a:stCxn id="153" idx="4"/>
            <a:endCxn id="167" idx="0"/>
          </p:cNvCxnSpPr>
          <p:nvPr/>
        </p:nvCxnSpPr>
        <p:spPr>
          <a:xfrm flipH="1">
            <a:off x="5247076" y="2883794"/>
            <a:ext cx="97200" cy="74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>
            <a:stCxn id="160" idx="3"/>
            <a:endCxn id="145" idx="7"/>
          </p:cNvCxnSpPr>
          <p:nvPr/>
        </p:nvCxnSpPr>
        <p:spPr>
          <a:xfrm flipH="1">
            <a:off x="2439983" y="2926437"/>
            <a:ext cx="356100" cy="12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>
            <a:stCxn id="153" idx="1"/>
            <a:endCxn id="181" idx="6"/>
          </p:cNvCxnSpPr>
          <p:nvPr/>
        </p:nvCxnSpPr>
        <p:spPr>
          <a:xfrm rot="10800000">
            <a:off x="3939968" y="1716282"/>
            <a:ext cx="1151700" cy="50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5"/>
          <p:cNvCxnSpPr>
            <a:stCxn id="167" idx="1"/>
            <a:endCxn id="183" idx="5"/>
          </p:cNvCxnSpPr>
          <p:nvPr/>
        </p:nvCxnSpPr>
        <p:spPr>
          <a:xfrm rot="10800000">
            <a:off x="4322855" y="2821979"/>
            <a:ext cx="593400" cy="958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5"/>
          <p:cNvSpPr/>
          <p:nvPr/>
        </p:nvSpPr>
        <p:spPr>
          <a:xfrm>
            <a:off x="2458244" y="695525"/>
            <a:ext cx="228900" cy="2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2839384" y="4967589"/>
            <a:ext cx="114600" cy="12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94725" y="2617318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385079" y="3699419"/>
            <a:ext cx="169200" cy="18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4182323" y="2669222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4514853" y="873213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823000" y="1652409"/>
            <a:ext cx="117000" cy="12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 flipH="1">
            <a:off x="504237" y="3982029"/>
            <a:ext cx="845828" cy="588828"/>
          </a:xfrm>
          <a:custGeom>
            <a:avLst/>
            <a:gdLst/>
            <a:ahLst/>
            <a:cxnLst/>
            <a:rect l="l" t="t" r="r" b="b"/>
            <a:pathLst>
              <a:path w="3980365" h="2532594" extrusionOk="0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5"/>
          <p:cNvCxnSpPr>
            <a:stCxn id="184" idx="4"/>
          </p:cNvCxnSpPr>
          <p:nvPr/>
        </p:nvCxnSpPr>
        <p:spPr>
          <a:xfrm>
            <a:off x="177075" y="2796118"/>
            <a:ext cx="573000" cy="1181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5"/>
          <p:cNvCxnSpPr>
            <a:stCxn id="139" idx="3"/>
            <a:endCxn id="184" idx="0"/>
          </p:cNvCxnSpPr>
          <p:nvPr/>
        </p:nvCxnSpPr>
        <p:spPr>
          <a:xfrm flipH="1">
            <a:off x="177149" y="1929882"/>
            <a:ext cx="531900" cy="68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5"/>
          <p:cNvCxnSpPr>
            <a:stCxn id="145" idx="3"/>
          </p:cNvCxnSpPr>
          <p:nvPr/>
        </p:nvCxnSpPr>
        <p:spPr>
          <a:xfrm flipH="1">
            <a:off x="1165317" y="3818588"/>
            <a:ext cx="567900" cy="24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5"/>
          <p:cNvCxnSpPr>
            <a:stCxn id="176" idx="2"/>
            <a:endCxn id="145" idx="6"/>
          </p:cNvCxnSpPr>
          <p:nvPr/>
        </p:nvCxnSpPr>
        <p:spPr>
          <a:xfrm rot="10800000">
            <a:off x="2586479" y="3434369"/>
            <a:ext cx="798600" cy="357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5"/>
          <p:cNvCxnSpPr>
            <a:stCxn id="176" idx="6"/>
            <a:endCxn id="167" idx="2"/>
          </p:cNvCxnSpPr>
          <p:nvPr/>
        </p:nvCxnSpPr>
        <p:spPr>
          <a:xfrm>
            <a:off x="3554279" y="3791369"/>
            <a:ext cx="1224900" cy="34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5"/>
          <p:cNvCxnSpPr>
            <a:stCxn id="181" idx="3"/>
            <a:endCxn id="160" idx="7"/>
          </p:cNvCxnSpPr>
          <p:nvPr/>
        </p:nvCxnSpPr>
        <p:spPr>
          <a:xfrm flipH="1">
            <a:off x="3449535" y="1761237"/>
            <a:ext cx="390600" cy="45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5"/>
          <p:cNvCxnSpPr>
            <a:stCxn id="181" idx="3"/>
            <a:endCxn id="160" idx="7"/>
          </p:cNvCxnSpPr>
          <p:nvPr/>
        </p:nvCxnSpPr>
        <p:spPr>
          <a:xfrm flipH="1">
            <a:off x="3449535" y="1761237"/>
            <a:ext cx="390600" cy="45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5"/>
          <p:cNvCxnSpPr>
            <a:stCxn id="185" idx="2"/>
            <a:endCxn id="173" idx="6"/>
          </p:cNvCxnSpPr>
          <p:nvPr/>
        </p:nvCxnSpPr>
        <p:spPr>
          <a:xfrm rot="10800000">
            <a:off x="2687253" y="819813"/>
            <a:ext cx="1827600" cy="14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5"/>
          <p:cNvCxnSpPr>
            <a:stCxn id="173" idx="4"/>
            <a:endCxn id="160" idx="0"/>
          </p:cNvCxnSpPr>
          <p:nvPr/>
        </p:nvCxnSpPr>
        <p:spPr>
          <a:xfrm>
            <a:off x="2572694" y="944225"/>
            <a:ext cx="550200" cy="1124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15"/>
          <p:cNvCxnSpPr>
            <a:stCxn id="185" idx="3"/>
            <a:endCxn id="181" idx="7"/>
          </p:cNvCxnSpPr>
          <p:nvPr/>
        </p:nvCxnSpPr>
        <p:spPr>
          <a:xfrm flipH="1">
            <a:off x="3922772" y="1025828"/>
            <a:ext cx="616200" cy="64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15"/>
          <p:cNvCxnSpPr>
            <a:stCxn id="181" idx="1"/>
            <a:endCxn id="173" idx="5"/>
          </p:cNvCxnSpPr>
          <p:nvPr/>
        </p:nvCxnSpPr>
        <p:spPr>
          <a:xfrm rot="10800000">
            <a:off x="2653635" y="907881"/>
            <a:ext cx="1186500" cy="763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5"/>
          <p:cNvCxnSpPr>
            <a:stCxn id="139" idx="5"/>
            <a:endCxn id="160" idx="1"/>
          </p:cNvCxnSpPr>
          <p:nvPr/>
        </p:nvCxnSpPr>
        <p:spPr>
          <a:xfrm>
            <a:off x="1578511" y="1929882"/>
            <a:ext cx="1217700" cy="286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5"/>
          <p:cNvCxnSpPr>
            <a:stCxn id="200" idx="6"/>
            <a:endCxn id="167" idx="3"/>
          </p:cNvCxnSpPr>
          <p:nvPr/>
        </p:nvCxnSpPr>
        <p:spPr>
          <a:xfrm rot="10800000" flipH="1">
            <a:off x="4310996" y="4499698"/>
            <a:ext cx="605400" cy="3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>
            <a:stCxn id="145" idx="5"/>
            <a:endCxn id="177" idx="1"/>
          </p:cNvCxnSpPr>
          <p:nvPr/>
        </p:nvCxnSpPr>
        <p:spPr>
          <a:xfrm>
            <a:off x="2440125" y="3818588"/>
            <a:ext cx="416100" cy="116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5"/>
          <p:cNvCxnSpPr>
            <a:endCxn id="177" idx="3"/>
          </p:cNvCxnSpPr>
          <p:nvPr/>
        </p:nvCxnSpPr>
        <p:spPr>
          <a:xfrm>
            <a:off x="1093667" y="4460012"/>
            <a:ext cx="1762500" cy="614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5"/>
          <p:cNvCxnSpPr>
            <a:stCxn id="145" idx="1"/>
            <a:endCxn id="184" idx="6"/>
          </p:cNvCxnSpPr>
          <p:nvPr/>
        </p:nvCxnSpPr>
        <p:spPr>
          <a:xfrm rot="10800000">
            <a:off x="259317" y="2706790"/>
            <a:ext cx="1473900" cy="343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5"/>
          <p:cNvCxnSpPr>
            <a:stCxn id="153" idx="2"/>
            <a:endCxn id="183" idx="7"/>
          </p:cNvCxnSpPr>
          <p:nvPr/>
        </p:nvCxnSpPr>
        <p:spPr>
          <a:xfrm flipH="1">
            <a:off x="4322834" y="2495469"/>
            <a:ext cx="664200" cy="199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>
            <a:stCxn id="160" idx="4"/>
            <a:endCxn id="176" idx="0"/>
          </p:cNvCxnSpPr>
          <p:nvPr/>
        </p:nvCxnSpPr>
        <p:spPr>
          <a:xfrm>
            <a:off x="3122749" y="3073551"/>
            <a:ext cx="346800" cy="6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15"/>
          <p:cNvCxnSpPr>
            <a:stCxn id="185" idx="5"/>
            <a:endCxn id="153" idx="0"/>
          </p:cNvCxnSpPr>
          <p:nvPr/>
        </p:nvCxnSpPr>
        <p:spPr>
          <a:xfrm>
            <a:off x="4655433" y="1025828"/>
            <a:ext cx="688800" cy="1081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15"/>
          <p:cNvCxnSpPr>
            <a:stCxn id="160" idx="6"/>
            <a:endCxn id="183" idx="2"/>
          </p:cNvCxnSpPr>
          <p:nvPr/>
        </p:nvCxnSpPr>
        <p:spPr>
          <a:xfrm>
            <a:off x="3584725" y="2571272"/>
            <a:ext cx="597600" cy="18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15"/>
          <p:cNvCxnSpPr>
            <a:stCxn id="183" idx="3"/>
            <a:endCxn id="176" idx="7"/>
          </p:cNvCxnSpPr>
          <p:nvPr/>
        </p:nvCxnSpPr>
        <p:spPr>
          <a:xfrm flipH="1">
            <a:off x="3529643" y="2821837"/>
            <a:ext cx="676800" cy="90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5"/>
          <p:cNvSpPr/>
          <p:nvPr/>
        </p:nvSpPr>
        <p:spPr>
          <a:xfrm>
            <a:off x="4193996" y="4773748"/>
            <a:ext cx="117000" cy="12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5"/>
          <p:cNvCxnSpPr>
            <a:stCxn id="200" idx="1"/>
            <a:endCxn id="176" idx="5"/>
          </p:cNvCxnSpPr>
          <p:nvPr/>
        </p:nvCxnSpPr>
        <p:spPr>
          <a:xfrm rot="10800000">
            <a:off x="3529531" y="3856420"/>
            <a:ext cx="681600" cy="93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15"/>
          <p:cNvCxnSpPr>
            <a:stCxn id="200" idx="3"/>
            <a:endCxn id="177" idx="5"/>
          </p:cNvCxnSpPr>
          <p:nvPr/>
        </p:nvCxnSpPr>
        <p:spPr>
          <a:xfrm flipH="1">
            <a:off x="2937331" y="4882576"/>
            <a:ext cx="1273800" cy="191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15"/>
          <p:cNvSpPr/>
          <p:nvPr/>
        </p:nvSpPr>
        <p:spPr>
          <a:xfrm rot="10800000" flipH="1">
            <a:off x="4665720" y="4820350"/>
            <a:ext cx="486000" cy="361500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1235345" y="2400106"/>
            <a:ext cx="496500" cy="369300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319422" y="1490850"/>
            <a:ext cx="383100" cy="369300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4410069" y="1461843"/>
            <a:ext cx="486000" cy="361500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 flipH="1">
            <a:off x="3273398" y="4431095"/>
            <a:ext cx="486000" cy="361500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5"/>
          <p:cNvGrpSpPr/>
          <p:nvPr/>
        </p:nvGrpSpPr>
        <p:grpSpPr>
          <a:xfrm>
            <a:off x="4229889" y="4167068"/>
            <a:ext cx="268095" cy="257904"/>
            <a:chOff x="1481943" y="1694572"/>
            <a:chExt cx="3165229" cy="2803300"/>
          </a:xfrm>
        </p:grpSpPr>
        <p:sp>
          <p:nvSpPr>
            <p:cNvPr id="217" name="Google Shape;217;p15"/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/>
              <a:ahLst/>
              <a:cxnLst/>
              <a:rect l="l" t="t" r="r" b="b"/>
              <a:pathLst>
                <a:path w="2373922" h="2803300" extrusionOk="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5"/>
          <p:cNvSpPr/>
          <p:nvPr/>
        </p:nvSpPr>
        <p:spPr>
          <a:xfrm>
            <a:off x="4562958" y="1543792"/>
            <a:ext cx="180300" cy="1959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998575" y="4077237"/>
            <a:ext cx="180300" cy="1959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4728492" y="3019354"/>
            <a:ext cx="180300" cy="1959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3560640" y="2967012"/>
            <a:ext cx="218564" cy="231552"/>
          </a:xfrm>
          <a:custGeom>
            <a:avLst/>
            <a:gdLst/>
            <a:ahLst/>
            <a:cxnLst/>
            <a:rect l="l" t="t" r="r" b="b"/>
            <a:pathLst>
              <a:path w="434953" h="422926" extrusionOk="0">
                <a:moveTo>
                  <a:pt x="231486" y="27511"/>
                </a:moveTo>
                <a:cubicBezTo>
                  <a:pt x="341182" y="22054"/>
                  <a:pt x="398612" y="96629"/>
                  <a:pt x="388439" y="178936"/>
                </a:cubicBezTo>
                <a:cubicBezTo>
                  <a:pt x="377401" y="280462"/>
                  <a:pt x="325157" y="315209"/>
                  <a:pt x="278290" y="322266"/>
                </a:cubicBezTo>
                <a:cubicBezTo>
                  <a:pt x="246442" y="325886"/>
                  <a:pt x="232314" y="297517"/>
                  <a:pt x="219466" y="283221"/>
                </a:cubicBezTo>
                <a:cubicBezTo>
                  <a:pt x="198837" y="375879"/>
                  <a:pt x="160091" y="424169"/>
                  <a:pt x="147605" y="422902"/>
                </a:cubicBezTo>
                <a:cubicBezTo>
                  <a:pt x="132043" y="420368"/>
                  <a:pt x="146737" y="315867"/>
                  <a:pt x="178404" y="219951"/>
                </a:cubicBezTo>
                <a:cubicBezTo>
                  <a:pt x="183651" y="204750"/>
                  <a:pt x="168567" y="192806"/>
                  <a:pt x="180329" y="153715"/>
                </a:cubicBezTo>
                <a:cubicBezTo>
                  <a:pt x="185215" y="140142"/>
                  <a:pt x="201450" y="121191"/>
                  <a:pt x="223164" y="125534"/>
                </a:cubicBezTo>
                <a:cubicBezTo>
                  <a:pt x="245240" y="130782"/>
                  <a:pt x="259767" y="146839"/>
                  <a:pt x="251986" y="169460"/>
                </a:cubicBezTo>
                <a:cubicBezTo>
                  <a:pt x="245472" y="195701"/>
                  <a:pt x="243699" y="202985"/>
                  <a:pt x="237728" y="230311"/>
                </a:cubicBezTo>
                <a:cubicBezTo>
                  <a:pt x="234832" y="255286"/>
                  <a:pt x="259420" y="280260"/>
                  <a:pt x="293982" y="257457"/>
                </a:cubicBezTo>
                <a:cubicBezTo>
                  <a:pt x="323296" y="236284"/>
                  <a:pt x="335290" y="194188"/>
                  <a:pt x="336918" y="176272"/>
                </a:cubicBezTo>
                <a:cubicBezTo>
                  <a:pt x="337461" y="141887"/>
                  <a:pt x="325120" y="98916"/>
                  <a:pt x="262691" y="82447"/>
                </a:cubicBezTo>
                <a:cubicBezTo>
                  <a:pt x="197367" y="72132"/>
                  <a:pt x="146556" y="86539"/>
                  <a:pt x="133889" y="153318"/>
                </a:cubicBezTo>
                <a:cubicBezTo>
                  <a:pt x="136575" y="195882"/>
                  <a:pt x="132200" y="181626"/>
                  <a:pt x="146085" y="203297"/>
                </a:cubicBezTo>
                <a:cubicBezTo>
                  <a:pt x="137193" y="215836"/>
                  <a:pt x="126542" y="243960"/>
                  <a:pt x="118682" y="257015"/>
                </a:cubicBezTo>
                <a:cubicBezTo>
                  <a:pt x="88615" y="228531"/>
                  <a:pt x="75224" y="199220"/>
                  <a:pt x="78662" y="153614"/>
                </a:cubicBezTo>
                <a:cubicBezTo>
                  <a:pt x="83412" y="106957"/>
                  <a:pt x="133012" y="29284"/>
                  <a:pt x="231486" y="27511"/>
                </a:cubicBezTo>
                <a:close/>
                <a:moveTo>
                  <a:pt x="0" y="0"/>
                </a:moveTo>
                <a:lnTo>
                  <a:pt x="434953" y="0"/>
                </a:lnTo>
                <a:lnTo>
                  <a:pt x="434953" y="241"/>
                </a:lnTo>
                <a:lnTo>
                  <a:pt x="0" y="2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2977357" y="3910267"/>
            <a:ext cx="236162" cy="221205"/>
          </a:xfrm>
          <a:custGeom>
            <a:avLst/>
            <a:gdLst/>
            <a:ahLst/>
            <a:cxnLst/>
            <a:rect l="l" t="t" r="r" b="b"/>
            <a:pathLst>
              <a:path w="366142" h="316007" extrusionOk="0">
                <a:moveTo>
                  <a:pt x="241139" y="0"/>
                </a:moveTo>
                <a:cubicBezTo>
                  <a:pt x="265040" y="0"/>
                  <a:pt x="292051" y="14516"/>
                  <a:pt x="306633" y="31202"/>
                </a:cubicBezTo>
                <a:cubicBezTo>
                  <a:pt x="327151" y="29858"/>
                  <a:pt x="335397" y="19692"/>
                  <a:pt x="349699" y="10558"/>
                </a:cubicBezTo>
                <a:cubicBezTo>
                  <a:pt x="343170" y="29574"/>
                  <a:pt x="336047" y="54091"/>
                  <a:pt x="325569" y="59830"/>
                </a:cubicBezTo>
                <a:cubicBezTo>
                  <a:pt x="340338" y="61437"/>
                  <a:pt x="353079" y="55334"/>
                  <a:pt x="366142" y="52395"/>
                </a:cubicBezTo>
                <a:cubicBezTo>
                  <a:pt x="361514" y="66282"/>
                  <a:pt x="342655" y="74263"/>
                  <a:pt x="334454" y="94697"/>
                </a:cubicBezTo>
                <a:cubicBezTo>
                  <a:pt x="326254" y="115131"/>
                  <a:pt x="329982" y="126199"/>
                  <a:pt x="316939" y="174999"/>
                </a:cubicBezTo>
                <a:cubicBezTo>
                  <a:pt x="296102" y="242622"/>
                  <a:pt x="276174" y="279635"/>
                  <a:pt x="184305" y="311458"/>
                </a:cubicBezTo>
                <a:cubicBezTo>
                  <a:pt x="152057" y="320905"/>
                  <a:pt x="83508" y="315693"/>
                  <a:pt x="27716" y="295316"/>
                </a:cubicBezTo>
                <a:lnTo>
                  <a:pt x="0" y="281129"/>
                </a:lnTo>
                <a:lnTo>
                  <a:pt x="0" y="268036"/>
                </a:lnTo>
                <a:lnTo>
                  <a:pt x="23178" y="266110"/>
                </a:lnTo>
                <a:cubicBezTo>
                  <a:pt x="63548" y="261698"/>
                  <a:pt x="90116" y="254801"/>
                  <a:pt x="108726" y="240807"/>
                </a:cubicBezTo>
                <a:cubicBezTo>
                  <a:pt x="87700" y="241375"/>
                  <a:pt x="35310" y="244403"/>
                  <a:pt x="20535" y="200079"/>
                </a:cubicBezTo>
                <a:cubicBezTo>
                  <a:pt x="37583" y="203299"/>
                  <a:pt x="59856" y="197334"/>
                  <a:pt x="70653" y="194871"/>
                </a:cubicBezTo>
                <a:cubicBezTo>
                  <a:pt x="57204" y="189662"/>
                  <a:pt x="37595" y="181773"/>
                  <a:pt x="20899" y="168840"/>
                </a:cubicBezTo>
                <a:lnTo>
                  <a:pt x="0" y="146258"/>
                </a:lnTo>
                <a:lnTo>
                  <a:pt x="0" y="116697"/>
                </a:lnTo>
                <a:lnTo>
                  <a:pt x="14104" y="121836"/>
                </a:lnTo>
                <a:cubicBezTo>
                  <a:pt x="23887" y="123910"/>
                  <a:pt x="33812" y="125203"/>
                  <a:pt x="40441" y="126434"/>
                </a:cubicBezTo>
                <a:cubicBezTo>
                  <a:pt x="9945" y="103325"/>
                  <a:pt x="-5039" y="60063"/>
                  <a:pt x="20722" y="8541"/>
                </a:cubicBezTo>
                <a:cubicBezTo>
                  <a:pt x="76047" y="73391"/>
                  <a:pt x="116697" y="97001"/>
                  <a:pt x="168525" y="104817"/>
                </a:cubicBezTo>
                <a:cubicBezTo>
                  <a:pt x="166649" y="98530"/>
                  <a:pt x="164888" y="89662"/>
                  <a:pt x="165796" y="68430"/>
                </a:cubicBezTo>
                <a:cubicBezTo>
                  <a:pt x="166838" y="44047"/>
                  <a:pt x="190944" y="0"/>
                  <a:pt x="241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1048616" y="3100598"/>
            <a:ext cx="205021" cy="214992"/>
          </a:xfrm>
          <a:custGeom>
            <a:avLst/>
            <a:gdLst/>
            <a:ahLst/>
            <a:cxnLst/>
            <a:rect l="l" t="t" r="r" b="b"/>
            <a:pathLst>
              <a:path w="381434" h="369085" extrusionOk="0">
                <a:moveTo>
                  <a:pt x="0" y="119703"/>
                </a:moveTo>
                <a:lnTo>
                  <a:pt x="86044" y="119703"/>
                </a:lnTo>
                <a:lnTo>
                  <a:pt x="86044" y="369085"/>
                </a:lnTo>
                <a:lnTo>
                  <a:pt x="0" y="369085"/>
                </a:lnTo>
                <a:close/>
                <a:moveTo>
                  <a:pt x="292017" y="114642"/>
                </a:moveTo>
                <a:cubicBezTo>
                  <a:pt x="298391" y="114580"/>
                  <a:pt x="305367" y="114772"/>
                  <a:pt x="313054" y="115239"/>
                </a:cubicBezTo>
                <a:cubicBezTo>
                  <a:pt x="367740" y="118635"/>
                  <a:pt x="382137" y="179381"/>
                  <a:pt x="381408" y="205099"/>
                </a:cubicBezTo>
                <a:cubicBezTo>
                  <a:pt x="381089" y="259761"/>
                  <a:pt x="380769" y="314423"/>
                  <a:pt x="380450" y="369085"/>
                </a:cubicBezTo>
                <a:lnTo>
                  <a:pt x="290799" y="369085"/>
                </a:lnTo>
                <a:lnTo>
                  <a:pt x="289999" y="206524"/>
                </a:lnTo>
                <a:cubicBezTo>
                  <a:pt x="289316" y="178831"/>
                  <a:pt x="232622" y="162576"/>
                  <a:pt x="215597" y="198936"/>
                </a:cubicBezTo>
                <a:lnTo>
                  <a:pt x="215597" y="368810"/>
                </a:lnTo>
                <a:lnTo>
                  <a:pt x="125945" y="368810"/>
                </a:lnTo>
                <a:lnTo>
                  <a:pt x="125945" y="119428"/>
                </a:lnTo>
                <a:lnTo>
                  <a:pt x="215597" y="119428"/>
                </a:lnTo>
                <a:lnTo>
                  <a:pt x="215597" y="140603"/>
                </a:lnTo>
                <a:cubicBezTo>
                  <a:pt x="235661" y="125417"/>
                  <a:pt x="251992" y="115029"/>
                  <a:pt x="292017" y="114642"/>
                </a:cubicBezTo>
                <a:close/>
                <a:moveTo>
                  <a:pt x="41218" y="0"/>
                </a:moveTo>
                <a:cubicBezTo>
                  <a:pt x="65975" y="0"/>
                  <a:pt x="86044" y="20069"/>
                  <a:pt x="86044" y="44825"/>
                </a:cubicBezTo>
                <a:cubicBezTo>
                  <a:pt x="86044" y="69582"/>
                  <a:pt x="65975" y="89651"/>
                  <a:pt x="41218" y="89651"/>
                </a:cubicBezTo>
                <a:cubicBezTo>
                  <a:pt x="28840" y="89651"/>
                  <a:pt x="17634" y="84634"/>
                  <a:pt x="9522" y="76522"/>
                </a:cubicBezTo>
                <a:lnTo>
                  <a:pt x="0" y="62399"/>
                </a:lnTo>
                <a:lnTo>
                  <a:pt x="0" y="27252"/>
                </a:lnTo>
                <a:lnTo>
                  <a:pt x="9522" y="13129"/>
                </a:lnTo>
                <a:cubicBezTo>
                  <a:pt x="17634" y="5017"/>
                  <a:pt x="28840" y="0"/>
                  <a:pt x="412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3234787" y="1571708"/>
            <a:ext cx="224681" cy="242425"/>
          </a:xfrm>
          <a:custGeom>
            <a:avLst/>
            <a:gdLst/>
            <a:ahLst/>
            <a:cxnLst/>
            <a:rect l="l" t="t" r="r" b="b"/>
            <a:pathLst>
              <a:path w="299575" h="297454" extrusionOk="0">
                <a:moveTo>
                  <a:pt x="249204" y="123541"/>
                </a:moveTo>
                <a:cubicBezTo>
                  <a:pt x="240190" y="123011"/>
                  <a:pt x="239659" y="128843"/>
                  <a:pt x="241250" y="136266"/>
                </a:cubicBezTo>
                <a:cubicBezTo>
                  <a:pt x="245492" y="158536"/>
                  <a:pt x="240720" y="179214"/>
                  <a:pt x="229055" y="198302"/>
                </a:cubicBezTo>
                <a:cubicBezTo>
                  <a:pt x="206255" y="234888"/>
                  <a:pt x="158536" y="250264"/>
                  <a:pt x="116648" y="234888"/>
                </a:cubicBezTo>
                <a:cubicBezTo>
                  <a:pt x="83774" y="222692"/>
                  <a:pt x="50901" y="185577"/>
                  <a:pt x="59914" y="135736"/>
                </a:cubicBezTo>
                <a:cubicBezTo>
                  <a:pt x="60444" y="132555"/>
                  <a:pt x="62565" y="127252"/>
                  <a:pt x="58324" y="125662"/>
                </a:cubicBezTo>
                <a:cubicBezTo>
                  <a:pt x="51431" y="122481"/>
                  <a:pt x="43477" y="123541"/>
                  <a:pt x="36585" y="125131"/>
                </a:cubicBezTo>
                <a:cubicBezTo>
                  <a:pt x="30222" y="126722"/>
                  <a:pt x="31813" y="133085"/>
                  <a:pt x="31813" y="137857"/>
                </a:cubicBezTo>
                <a:cubicBezTo>
                  <a:pt x="31813" y="174442"/>
                  <a:pt x="31813" y="210497"/>
                  <a:pt x="31813" y="247082"/>
                </a:cubicBezTo>
                <a:cubicBezTo>
                  <a:pt x="31813" y="262989"/>
                  <a:pt x="35524" y="266701"/>
                  <a:pt x="51961" y="266701"/>
                </a:cubicBezTo>
                <a:cubicBezTo>
                  <a:pt x="84835" y="266701"/>
                  <a:pt x="117178" y="266701"/>
                  <a:pt x="150052" y="266701"/>
                </a:cubicBezTo>
                <a:cubicBezTo>
                  <a:pt x="183456" y="266701"/>
                  <a:pt x="217390" y="266701"/>
                  <a:pt x="250794" y="266701"/>
                </a:cubicBezTo>
                <a:cubicBezTo>
                  <a:pt x="262459" y="266701"/>
                  <a:pt x="269352" y="261929"/>
                  <a:pt x="269352" y="250264"/>
                </a:cubicBezTo>
                <a:cubicBezTo>
                  <a:pt x="269352" y="211558"/>
                  <a:pt x="269352" y="173382"/>
                  <a:pt x="269352" y="134675"/>
                </a:cubicBezTo>
                <a:cubicBezTo>
                  <a:pt x="268822" y="126987"/>
                  <a:pt x="265773" y="124337"/>
                  <a:pt x="261863" y="123541"/>
                </a:cubicBezTo>
                <a:cubicBezTo>
                  <a:pt x="257952" y="122746"/>
                  <a:pt x="253180" y="123806"/>
                  <a:pt x="249204" y="123541"/>
                </a:cubicBezTo>
                <a:close/>
                <a:moveTo>
                  <a:pt x="151642" y="88016"/>
                </a:moveTo>
                <a:cubicBezTo>
                  <a:pt x="116648" y="87486"/>
                  <a:pt x="89076" y="113997"/>
                  <a:pt x="89076" y="147931"/>
                </a:cubicBezTo>
                <a:cubicBezTo>
                  <a:pt x="89076" y="180805"/>
                  <a:pt x="117178" y="208377"/>
                  <a:pt x="150582" y="208377"/>
                </a:cubicBezTo>
                <a:cubicBezTo>
                  <a:pt x="183986" y="208377"/>
                  <a:pt x="212088" y="181335"/>
                  <a:pt x="212088" y="148461"/>
                </a:cubicBezTo>
                <a:cubicBezTo>
                  <a:pt x="212088" y="115058"/>
                  <a:pt x="185577" y="88546"/>
                  <a:pt x="151642" y="88016"/>
                </a:cubicBezTo>
                <a:close/>
                <a:moveTo>
                  <a:pt x="234357" y="29162"/>
                </a:moveTo>
                <a:cubicBezTo>
                  <a:pt x="207846" y="29162"/>
                  <a:pt x="204135" y="32873"/>
                  <a:pt x="203605" y="60444"/>
                </a:cubicBezTo>
                <a:cubicBezTo>
                  <a:pt x="203605" y="90137"/>
                  <a:pt x="205195" y="92258"/>
                  <a:pt x="235948" y="92258"/>
                </a:cubicBezTo>
                <a:cubicBezTo>
                  <a:pt x="267762" y="92258"/>
                  <a:pt x="268822" y="91197"/>
                  <a:pt x="268822" y="59914"/>
                </a:cubicBezTo>
                <a:cubicBezTo>
                  <a:pt x="268822" y="57794"/>
                  <a:pt x="268822" y="55673"/>
                  <a:pt x="268822" y="53552"/>
                </a:cubicBezTo>
                <a:cubicBezTo>
                  <a:pt x="268822" y="35524"/>
                  <a:pt x="263519" y="29692"/>
                  <a:pt x="245492" y="29162"/>
                </a:cubicBezTo>
                <a:cubicBezTo>
                  <a:pt x="241781" y="29162"/>
                  <a:pt x="238069" y="29162"/>
                  <a:pt x="234357" y="29162"/>
                </a:cubicBezTo>
                <a:close/>
                <a:moveTo>
                  <a:pt x="41887" y="0"/>
                </a:moveTo>
                <a:cubicBezTo>
                  <a:pt x="113998" y="0"/>
                  <a:pt x="186108" y="0"/>
                  <a:pt x="258217" y="0"/>
                </a:cubicBezTo>
                <a:cubicBezTo>
                  <a:pt x="284728" y="0"/>
                  <a:pt x="299575" y="14846"/>
                  <a:pt x="299575" y="41887"/>
                </a:cubicBezTo>
                <a:cubicBezTo>
                  <a:pt x="299575" y="112937"/>
                  <a:pt x="299575" y="184517"/>
                  <a:pt x="299575" y="255567"/>
                </a:cubicBezTo>
                <a:cubicBezTo>
                  <a:pt x="299575" y="283138"/>
                  <a:pt x="285789" y="297454"/>
                  <a:pt x="257687" y="297454"/>
                </a:cubicBezTo>
                <a:cubicBezTo>
                  <a:pt x="221632" y="297454"/>
                  <a:pt x="185577" y="297454"/>
                  <a:pt x="149522" y="297454"/>
                </a:cubicBezTo>
                <a:cubicBezTo>
                  <a:pt x="113467" y="297454"/>
                  <a:pt x="77412" y="297454"/>
                  <a:pt x="41357" y="297454"/>
                </a:cubicBezTo>
                <a:cubicBezTo>
                  <a:pt x="14315" y="297454"/>
                  <a:pt x="0" y="283138"/>
                  <a:pt x="0" y="256096"/>
                </a:cubicBezTo>
                <a:cubicBezTo>
                  <a:pt x="0" y="184517"/>
                  <a:pt x="0" y="112937"/>
                  <a:pt x="0" y="41357"/>
                </a:cubicBezTo>
                <a:cubicBezTo>
                  <a:pt x="0" y="14315"/>
                  <a:pt x="14846" y="0"/>
                  <a:pt x="41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3407249" y="4498516"/>
            <a:ext cx="188121" cy="207900"/>
          </a:xfrm>
          <a:custGeom>
            <a:avLst/>
            <a:gdLst/>
            <a:ahLst/>
            <a:cxnLst/>
            <a:rect l="l" t="t" r="r" b="b"/>
            <a:pathLst>
              <a:path w="3960440" h="3960000" extrusionOk="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1368654" y="2471828"/>
            <a:ext cx="207900" cy="227700"/>
          </a:xfrm>
          <a:custGeom>
            <a:avLst/>
            <a:gdLst/>
            <a:ahLst/>
            <a:cxnLst/>
            <a:rect l="l" t="t" r="r" b="b"/>
            <a:pathLst>
              <a:path w="3960000" h="3960000" extrusionOk="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806036" y="2085715"/>
            <a:ext cx="188100" cy="198000"/>
          </a:xfrm>
          <a:custGeom>
            <a:avLst/>
            <a:gdLst/>
            <a:ahLst/>
            <a:cxnLst/>
            <a:rect l="l" t="t" r="r" b="b"/>
            <a:pathLst>
              <a:path w="3960000" h="3960000" extrusionOk="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597162" y="1053549"/>
            <a:ext cx="204143" cy="237626"/>
          </a:xfrm>
          <a:custGeom>
            <a:avLst/>
            <a:gdLst/>
            <a:ahLst/>
            <a:cxnLst/>
            <a:rect l="l" t="t" r="r" b="b"/>
            <a:pathLst>
              <a:path w="3888432" h="3960440" extrusionOk="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5"/>
          <p:cNvCxnSpPr>
            <a:stCxn id="181" idx="4"/>
            <a:endCxn id="183" idx="0"/>
          </p:cNvCxnSpPr>
          <p:nvPr/>
        </p:nvCxnSpPr>
        <p:spPr>
          <a:xfrm>
            <a:off x="3881500" y="1779909"/>
            <a:ext cx="383100" cy="88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15"/>
          <p:cNvSpPr txBox="1"/>
          <p:nvPr/>
        </p:nvSpPr>
        <p:spPr>
          <a:xfrm>
            <a:off x="8683175" y="4872025"/>
            <a:ext cx="26871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Jean Bella</a:t>
            </a:r>
            <a:endParaRPr sz="28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Fayyaz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dk1"/>
                </a:solidFill>
              </a:rPr>
              <a:t>M </a:t>
            </a:r>
            <a:r>
              <a:rPr lang="en-US" sz="2800" b="1" dirty="0" err="1">
                <a:solidFill>
                  <a:schemeClr val="dk1"/>
                </a:solidFill>
              </a:rPr>
              <a:t>Adil</a:t>
            </a:r>
            <a:endParaRPr sz="2800" b="1" dirty="0"/>
          </a:p>
        </p:txBody>
      </p:sp>
      <p:sp>
        <p:nvSpPr>
          <p:cNvPr id="232" name="Google Shape;232;p15"/>
          <p:cNvSpPr/>
          <p:nvPr/>
        </p:nvSpPr>
        <p:spPr>
          <a:xfrm>
            <a:off x="2412423" y="1578934"/>
            <a:ext cx="168499" cy="234900"/>
          </a:xfrm>
          <a:custGeom>
            <a:avLst/>
            <a:gdLst/>
            <a:ahLst/>
            <a:cxnLst/>
            <a:rect l="l" t="t" r="r" b="b"/>
            <a:pathLst>
              <a:path w="1872208" h="3240000" extrusionOk="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flipH="1">
            <a:off x="4730862" y="4862446"/>
            <a:ext cx="355720" cy="185097"/>
          </a:xfrm>
          <a:custGeom>
            <a:avLst/>
            <a:gdLst/>
            <a:ahLst/>
            <a:cxnLst/>
            <a:rect l="l" t="t" r="r" b="b"/>
            <a:pathLst>
              <a:path w="2736304" h="2313707" extrusionOk="0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0be92236_0_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1"/>
              <a:t>CASE SURVEY</a:t>
            </a:r>
            <a:endParaRPr b="1" i="1"/>
          </a:p>
        </p:txBody>
      </p:sp>
      <p:sp>
        <p:nvSpPr>
          <p:cNvPr id="239" name="Google Shape;239;g9d0be92236_0_5"/>
          <p:cNvSpPr txBox="1"/>
          <p:nvPr/>
        </p:nvSpPr>
        <p:spPr>
          <a:xfrm>
            <a:off x="943000" y="2181150"/>
            <a:ext cx="4971900" cy="24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lang="en-US" sz="1700" b="1" dirty="0">
                <a:solidFill>
                  <a:srgbClr val="202122"/>
                </a:solidFill>
                <a:highlight>
                  <a:srgbClr val="FFFFFF"/>
                </a:highlight>
              </a:rPr>
              <a:t>network effect</a:t>
            </a:r>
            <a:r>
              <a:rPr lang="en-US" sz="1700" dirty="0">
                <a:solidFill>
                  <a:srgbClr val="202122"/>
                </a:solidFill>
                <a:highlight>
                  <a:srgbClr val="FFFFFF"/>
                </a:highlight>
              </a:rPr>
              <a:t> (or </a:t>
            </a:r>
            <a:r>
              <a:rPr lang="en-US" sz="1700" b="1" dirty="0">
                <a:solidFill>
                  <a:srgbClr val="202122"/>
                </a:solidFill>
                <a:highlight>
                  <a:srgbClr val="FFFFFF"/>
                </a:highlight>
              </a:rPr>
              <a:t>network externality</a:t>
            </a:r>
            <a:r>
              <a:rPr lang="en-US" sz="1700" dirty="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-US" sz="1700" b="1" dirty="0">
                <a:solidFill>
                  <a:srgbClr val="202122"/>
                </a:solidFill>
                <a:highlight>
                  <a:srgbClr val="FFFFFF"/>
                </a:highlight>
              </a:rPr>
              <a:t>demand-side economies of scale</a:t>
            </a:r>
            <a:r>
              <a:rPr lang="en-US" sz="1700" dirty="0">
                <a:solidFill>
                  <a:srgbClr val="202122"/>
                </a:solidFill>
                <a:highlight>
                  <a:srgbClr val="FFFFFF"/>
                </a:highlight>
              </a:rPr>
              <a:t>) is the effect 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described in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economics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</a:rPr>
              <a:t>and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business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that an additional user of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goods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or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services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</a:rPr>
              <a:t>has 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on the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value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highlight>
                  <a:srgbClr val="FFFFFF"/>
                </a:highlight>
              </a:rPr>
              <a:t>of </a:t>
            </a:r>
            <a:r>
              <a:rPr lang="en-US" sz="1700" dirty="0">
                <a:solidFill>
                  <a:schemeClr val="tx1"/>
                </a:solidFill>
                <a:highlight>
                  <a:srgbClr val="FFFFFF"/>
                </a:highlight>
              </a:rPr>
              <a:t>that product to others. </a:t>
            </a:r>
            <a:endParaRPr sz="1700" dirty="0">
              <a:solidFill>
                <a:schemeClr val="tx1"/>
              </a:solidFill>
            </a:endParaRPr>
          </a:p>
        </p:txBody>
      </p:sp>
      <p:pic>
        <p:nvPicPr>
          <p:cNvPr id="240" name="Google Shape;240;g9d0be9223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406" y="1173705"/>
            <a:ext cx="3155845" cy="554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6;g9d12a7fc75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88" y="1108301"/>
            <a:ext cx="10522424" cy="503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7;g9d12a7fc75_2_2"/>
          <p:cNvSpPr txBox="1"/>
          <p:nvPr/>
        </p:nvSpPr>
        <p:spPr>
          <a:xfrm>
            <a:off x="3064600" y="6144324"/>
            <a:ext cx="5700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</a:t>
            </a:r>
            <a:r>
              <a:rPr lang="en-US" sz="2400" dirty="0" smtClean="0"/>
              <a:t>etwork </a:t>
            </a:r>
            <a:r>
              <a:rPr lang="en-US" sz="2400" dirty="0"/>
              <a:t>effect of </a:t>
            </a:r>
            <a:r>
              <a:rPr lang="en-US" sz="2400" dirty="0" smtClean="0"/>
              <a:t>Google </a:t>
            </a:r>
            <a:r>
              <a:rPr lang="en-US" sz="2400" dirty="0"/>
              <a:t>chrome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12a7fc75_2_7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dirty="0" smtClean="0"/>
              <a:t>DEFINITION OF THE ECONOMICS TERMS AND NOTIONS</a:t>
            </a:r>
            <a:endParaRPr lang="en-US" sz="32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54000" y="1193800"/>
            <a:ext cx="4165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b="1" dirty="0"/>
              <a:t>Bandwagon effect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psychological phenomenon in which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people do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something primarily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because other people are doing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it, regardless of their own beliefs, which they may ignore or override.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353300" y="1193800"/>
            <a:ext cx="4165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b="1" dirty="0" smtClean="0"/>
              <a:t>Lock-in </a:t>
            </a:r>
            <a:r>
              <a:rPr lang="en-US" b="1" dirty="0"/>
              <a:t>effects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A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practice, where a company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makes it extremely hard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for their customers to leave them, even if the customer wants to.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4300" y="2927339"/>
            <a:ext cx="416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b="1" dirty="0" smtClean="0"/>
              <a:t>Critical </a:t>
            </a:r>
            <a:r>
              <a:rPr lang="en-US" b="1" dirty="0"/>
              <a:t>mass phenomena</a:t>
            </a:r>
          </a:p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Critical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mass is a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sufficient number of adopters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of a new idea, technology or innovation in a social system so that the rate of adoption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becomes self-sustaining and creates further growth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lang="en-US" sz="2400" dirty="0">
              <a:solidFill>
                <a:srgbClr val="28282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4300" y="5056746"/>
            <a:ext cx="4165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Product performance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The response of a product to external actions in its working environment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670800" y="4895164"/>
            <a:ext cx="384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Diffusion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theory that seeks to explain how, why, and at what rate new ideas and technology spread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1117992"/>
            <a:ext cx="4894580" cy="26681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2677082"/>
            <a:ext cx="3924300" cy="2218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d0be92236_0_1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00" cy="58759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dirty="0"/>
              <a:t>ECONOMIC  MODELING</a:t>
            </a:r>
            <a:endParaRPr sz="32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470400" y="881053"/>
            <a:ext cx="30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WhatsApp Vs. Facebook</a:t>
            </a:r>
            <a:endParaRPr lang="en-US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0450" y="1628358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Critical mass phenomena</a:t>
            </a:r>
          </a:p>
          <a:p>
            <a:endParaRPr lang="en-US" dirty="0"/>
          </a:p>
        </p:txBody>
      </p:sp>
      <p:sp>
        <p:nvSpPr>
          <p:cNvPr id="5" name="Flèche droite 4"/>
          <p:cNvSpPr/>
          <p:nvPr/>
        </p:nvSpPr>
        <p:spPr>
          <a:xfrm>
            <a:off x="2819400" y="1620927"/>
            <a:ext cx="660400" cy="41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0" y="1371720"/>
            <a:ext cx="2622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2009: Facebook really get known with sufficient number of adopters then starts </a:t>
            </a:r>
            <a:r>
              <a:rPr lang="en-US" b="1" dirty="0" smtClean="0"/>
              <a:t>create further growth.</a:t>
            </a:r>
            <a:endParaRPr lang="en-US" b="1" dirty="0"/>
          </a:p>
        </p:txBody>
      </p:sp>
      <p:sp>
        <p:nvSpPr>
          <p:cNvPr id="8" name="Flèche droite 7"/>
          <p:cNvSpPr/>
          <p:nvPr/>
        </p:nvSpPr>
        <p:spPr>
          <a:xfrm rot="5400000">
            <a:off x="4464049" y="2151579"/>
            <a:ext cx="660400" cy="41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759200" y="2806760"/>
            <a:ext cx="20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diffusion rate</a:t>
            </a:r>
            <a:endParaRPr lang="en-US" dirty="0"/>
          </a:p>
        </p:txBody>
      </p:sp>
      <p:grpSp>
        <p:nvGrpSpPr>
          <p:cNvPr id="56" name="Google Shape;314;p6"/>
          <p:cNvGrpSpPr/>
          <p:nvPr/>
        </p:nvGrpSpPr>
        <p:grpSpPr>
          <a:xfrm>
            <a:off x="303131" y="4127432"/>
            <a:ext cx="4991982" cy="2228448"/>
            <a:chOff x="2311956" y="1422325"/>
            <a:chExt cx="5777379" cy="2920668"/>
          </a:xfrm>
        </p:grpSpPr>
        <p:sp>
          <p:nvSpPr>
            <p:cNvPr id="57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Google Shape;261;g9d0be9223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3967316"/>
            <a:ext cx="5962650" cy="281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314;p6"/>
          <p:cNvGrpSpPr/>
          <p:nvPr/>
        </p:nvGrpSpPr>
        <p:grpSpPr>
          <a:xfrm>
            <a:off x="301675" y="4152897"/>
            <a:ext cx="4991982" cy="2228448"/>
            <a:chOff x="2311956" y="1422325"/>
            <a:chExt cx="5777379" cy="2920668"/>
          </a:xfrm>
        </p:grpSpPr>
        <p:sp>
          <p:nvSpPr>
            <p:cNvPr id="71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314;p6"/>
          <p:cNvGrpSpPr/>
          <p:nvPr/>
        </p:nvGrpSpPr>
        <p:grpSpPr>
          <a:xfrm>
            <a:off x="300219" y="4155597"/>
            <a:ext cx="4991982" cy="2228448"/>
            <a:chOff x="2311956" y="1422325"/>
            <a:chExt cx="5777379" cy="2920668"/>
          </a:xfrm>
        </p:grpSpPr>
        <p:sp>
          <p:nvSpPr>
            <p:cNvPr id="24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Google Shape;267;g9d0be92236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850" y="1171584"/>
            <a:ext cx="5626100" cy="2662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314;p6"/>
          <p:cNvGrpSpPr/>
          <p:nvPr/>
        </p:nvGrpSpPr>
        <p:grpSpPr>
          <a:xfrm>
            <a:off x="547472" y="1165548"/>
            <a:ext cx="4991982" cy="2228448"/>
            <a:chOff x="2311956" y="1422325"/>
            <a:chExt cx="5777379" cy="2920668"/>
          </a:xfrm>
        </p:grpSpPr>
        <p:sp>
          <p:nvSpPr>
            <p:cNvPr id="65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14;p6"/>
          <p:cNvGrpSpPr/>
          <p:nvPr/>
        </p:nvGrpSpPr>
        <p:grpSpPr>
          <a:xfrm>
            <a:off x="546016" y="1187236"/>
            <a:ext cx="4991982" cy="2228448"/>
            <a:chOff x="2311956" y="1422325"/>
            <a:chExt cx="5777379" cy="2920668"/>
          </a:xfrm>
        </p:grpSpPr>
        <p:sp>
          <p:nvSpPr>
            <p:cNvPr id="33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314;p6"/>
          <p:cNvGrpSpPr/>
          <p:nvPr/>
        </p:nvGrpSpPr>
        <p:grpSpPr>
          <a:xfrm>
            <a:off x="298763" y="4124414"/>
            <a:ext cx="4991982" cy="2228448"/>
            <a:chOff x="2311956" y="1422325"/>
            <a:chExt cx="5777379" cy="2920668"/>
          </a:xfrm>
        </p:grpSpPr>
        <p:sp>
          <p:nvSpPr>
            <p:cNvPr id="51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14;p6"/>
          <p:cNvGrpSpPr/>
          <p:nvPr/>
        </p:nvGrpSpPr>
        <p:grpSpPr>
          <a:xfrm>
            <a:off x="291309" y="4127432"/>
            <a:ext cx="4991982" cy="2228448"/>
            <a:chOff x="2311956" y="1422325"/>
            <a:chExt cx="5777379" cy="2920668"/>
          </a:xfrm>
        </p:grpSpPr>
        <p:sp>
          <p:nvSpPr>
            <p:cNvPr id="39" name="Google Shape;315;p6"/>
            <p:cNvSpPr/>
            <p:nvPr/>
          </p:nvSpPr>
          <p:spPr>
            <a:xfrm>
              <a:off x="6981619" y="1422325"/>
              <a:ext cx="1107716" cy="2912757"/>
            </a:xfrm>
            <a:custGeom>
              <a:avLst/>
              <a:gdLst/>
              <a:ahLst/>
              <a:cxnLst/>
              <a:rect l="l" t="t" r="r" b="b"/>
              <a:pathLst>
                <a:path w="1743075" h="4829175" extrusionOk="0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17;p6"/>
            <p:cNvSpPr/>
            <p:nvPr/>
          </p:nvSpPr>
          <p:spPr>
            <a:xfrm>
              <a:off x="2311956" y="1489075"/>
              <a:ext cx="1152966" cy="2846007"/>
            </a:xfrm>
            <a:custGeom>
              <a:avLst/>
              <a:gdLst/>
              <a:ahLst/>
              <a:cxnLst/>
              <a:rect l="l" t="t" r="r" b="b"/>
              <a:pathLst>
                <a:path w="1809750" h="4467225" extrusionOk="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18;p6"/>
            <p:cNvSpPr/>
            <p:nvPr/>
          </p:nvSpPr>
          <p:spPr>
            <a:xfrm>
              <a:off x="4643717" y="1470871"/>
              <a:ext cx="1110489" cy="2864211"/>
            </a:xfrm>
            <a:custGeom>
              <a:avLst/>
              <a:gdLst/>
              <a:ahLst/>
              <a:cxnLst/>
              <a:rect l="l" t="t" r="r" b="b"/>
              <a:pathLst>
                <a:path w="1743075" h="4495800" extrusionOk="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19;p6"/>
            <p:cNvSpPr/>
            <p:nvPr/>
          </p:nvSpPr>
          <p:spPr>
            <a:xfrm>
              <a:off x="5966144" y="1487086"/>
              <a:ext cx="876578" cy="2847996"/>
            </a:xfrm>
            <a:custGeom>
              <a:avLst/>
              <a:gdLst/>
              <a:ahLst/>
              <a:cxnLst/>
              <a:rect l="l" t="t" r="r" b="b"/>
              <a:pathLst>
                <a:path w="1381125" h="4581525" extrusionOk="0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22;p6"/>
            <p:cNvSpPr/>
            <p:nvPr/>
          </p:nvSpPr>
          <p:spPr>
            <a:xfrm>
              <a:off x="3699017" y="1489075"/>
              <a:ext cx="1044113" cy="2853918"/>
            </a:xfrm>
            <a:custGeom>
              <a:avLst/>
              <a:gdLst/>
              <a:ahLst/>
              <a:cxnLst/>
              <a:rect l="l" t="t" r="r" b="b"/>
              <a:pathLst>
                <a:path w="1533525" h="4591050" extrusionOk="0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/>
            <a:r>
              <a:rPr lang="en-US" sz="4800" b="1" dirty="0"/>
              <a:t>ECONOMIC  MODELING</a:t>
            </a:r>
            <a:endParaRPr lang="en-US" sz="4800" b="1" dirty="0"/>
          </a:p>
        </p:txBody>
      </p:sp>
      <p:grpSp>
        <p:nvGrpSpPr>
          <p:cNvPr id="529" name="Google Shape;529;p18"/>
          <p:cNvGrpSpPr/>
          <p:nvPr/>
        </p:nvGrpSpPr>
        <p:grpSpPr>
          <a:xfrm>
            <a:off x="9364695" y="3691376"/>
            <a:ext cx="1291050" cy="2249798"/>
            <a:chOff x="3688167" y="3417317"/>
            <a:chExt cx="1152686" cy="2202466"/>
          </a:xfrm>
        </p:grpSpPr>
        <p:sp>
          <p:nvSpPr>
            <p:cNvPr id="530" name="Google Shape;530;p18"/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 cap="flat" cmpd="sng">
              <a:solidFill>
                <a:srgbClr val="262626">
                  <a:alpha val="2196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/>
              <a:ahLst/>
              <a:cxnLst/>
              <a:rect l="l" t="t" r="r" b="b"/>
              <a:pathLst>
                <a:path w="1349069" h="533856" extrusionOk="0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9541672" y="4504766"/>
            <a:ext cx="786996" cy="786996"/>
            <a:chOff x="3924417" y="4453570"/>
            <a:chExt cx="754422" cy="754422"/>
          </a:xfrm>
        </p:grpSpPr>
        <p:sp>
          <p:nvSpPr>
            <p:cNvPr id="537" name="Google Shape;537;p18"/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lt1">
                <a:alpha val="3176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 cap="flat" cmpd="sng">
              <a:solidFill>
                <a:schemeClr val="lt1">
                  <a:alpha val="2392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18"/>
          <p:cNvSpPr/>
          <p:nvPr/>
        </p:nvSpPr>
        <p:spPr>
          <a:xfrm rot="205243">
            <a:off x="11141645" y="2880198"/>
            <a:ext cx="1039835" cy="827000"/>
          </a:xfrm>
          <a:custGeom>
            <a:avLst/>
            <a:gdLst/>
            <a:ahLst/>
            <a:cxnLst/>
            <a:rect l="l" t="t" r="r" b="b"/>
            <a:pathLst>
              <a:path w="1057079" h="921820" extrusionOk="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8"/>
          <p:cNvSpPr/>
          <p:nvPr/>
        </p:nvSpPr>
        <p:spPr>
          <a:xfrm rot="-10514855" flipH="1">
            <a:off x="11065996" y="4377619"/>
            <a:ext cx="1039833" cy="827000"/>
          </a:xfrm>
          <a:custGeom>
            <a:avLst/>
            <a:gdLst/>
            <a:ahLst/>
            <a:cxnLst/>
            <a:rect l="l" t="t" r="r" b="b"/>
            <a:pathLst>
              <a:path w="1057079" h="921820" extrusionOk="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8"/>
          <p:cNvSpPr/>
          <p:nvPr/>
        </p:nvSpPr>
        <p:spPr>
          <a:xfrm rot="3052891" flipH="1">
            <a:off x="9522705" y="2231088"/>
            <a:ext cx="948346" cy="906783"/>
          </a:xfrm>
          <a:custGeom>
            <a:avLst/>
            <a:gdLst/>
            <a:ahLst/>
            <a:cxnLst/>
            <a:rect l="l" t="t" r="r" b="b"/>
            <a:pathLst>
              <a:path w="1057079" h="921820" extrusionOk="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8"/>
          <p:cNvSpPr/>
          <p:nvPr/>
        </p:nvSpPr>
        <p:spPr>
          <a:xfrm rot="-297429" flipH="1">
            <a:off x="7928042" y="2861933"/>
            <a:ext cx="1039835" cy="827002"/>
          </a:xfrm>
          <a:custGeom>
            <a:avLst/>
            <a:gdLst/>
            <a:ahLst/>
            <a:cxnLst/>
            <a:rect l="l" t="t" r="r" b="b"/>
            <a:pathLst>
              <a:path w="1057079" h="921820" extrusionOk="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8"/>
          <p:cNvSpPr/>
          <p:nvPr/>
        </p:nvSpPr>
        <p:spPr>
          <a:xfrm rot="-10073095">
            <a:off x="7821462" y="4321900"/>
            <a:ext cx="1039834" cy="827000"/>
          </a:xfrm>
          <a:custGeom>
            <a:avLst/>
            <a:gdLst/>
            <a:ahLst/>
            <a:cxnLst/>
            <a:rect l="l" t="t" r="r" b="b"/>
            <a:pathLst>
              <a:path w="1057079" h="921820" extrusionOk="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11542885" y="3167752"/>
            <a:ext cx="360749" cy="328972"/>
          </a:xfrm>
          <a:custGeom>
            <a:avLst/>
            <a:gdLst/>
            <a:ahLst/>
            <a:cxnLst/>
            <a:rect l="l" t="t" r="r" b="b"/>
            <a:pathLst>
              <a:path w="3888432" h="3960440" extrusionOk="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8169524" y="3141974"/>
            <a:ext cx="360708" cy="328972"/>
          </a:xfrm>
          <a:custGeom>
            <a:avLst/>
            <a:gdLst/>
            <a:ahLst/>
            <a:cxnLst/>
            <a:rect l="l" t="t" r="r" b="b"/>
            <a:pathLst>
              <a:path w="3960000" h="3960000" extrusionOk="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8040124" y="4582736"/>
            <a:ext cx="360708" cy="328972"/>
          </a:xfrm>
          <a:custGeom>
            <a:avLst/>
            <a:gdLst/>
            <a:ahLst/>
            <a:cxnLst/>
            <a:rect l="l" t="t" r="r" b="b"/>
            <a:pathLst>
              <a:path w="3960000" h="3960000" extrusionOk="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9808416" y="2504863"/>
            <a:ext cx="360311" cy="328574"/>
          </a:xfrm>
          <a:custGeom>
            <a:avLst/>
            <a:gdLst/>
            <a:ahLst/>
            <a:cxnLst/>
            <a:rect l="l" t="t" r="r" b="b"/>
            <a:pathLst>
              <a:path w="3960440" h="3960000" extrusionOk="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10079197" y="4873142"/>
            <a:ext cx="1243589" cy="2027886"/>
            <a:chOff x="4170900" y="0"/>
            <a:chExt cx="3835079" cy="6857067"/>
          </a:xfrm>
          <a:solidFill>
            <a:srgbClr val="CC9900"/>
          </a:solidFill>
        </p:grpSpPr>
        <p:sp>
          <p:nvSpPr>
            <p:cNvPr id="565" name="Google Shape;565;p18"/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/>
              <a:ahLst/>
              <a:cxnLst/>
              <a:rect l="l" t="t" r="r" b="b"/>
              <a:pathLst>
                <a:path w="3835079" h="6857067" extrusionOk="0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/>
              <a:ahLst/>
              <a:cxnLst/>
              <a:rect l="l" t="t" r="r" b="b"/>
              <a:pathLst>
                <a:path w="846422" h="721827" extrusionOk="0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18"/>
          <p:cNvSpPr txBox="1"/>
          <p:nvPr/>
        </p:nvSpPr>
        <p:spPr>
          <a:xfrm>
            <a:off x="334873" y="1134478"/>
            <a:ext cx="372896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0" rIns="2400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err="1" smtClean="0">
                <a:solidFill>
                  <a:schemeClr val="dk1"/>
                </a:solidFill>
              </a:rPr>
              <a:t>Fierce</a:t>
            </a:r>
            <a:r>
              <a:rPr lang="fr-FR" sz="2000" dirty="0" smtClean="0">
                <a:solidFill>
                  <a:schemeClr val="dk1"/>
                </a:solidFill>
              </a:rPr>
              <a:t> concurrence </a:t>
            </a:r>
            <a:r>
              <a:rPr lang="fr-FR" sz="2000" dirty="0" err="1" smtClean="0">
                <a:solidFill>
                  <a:schemeClr val="dk1"/>
                </a:solidFill>
              </a:rPr>
              <a:t>despite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huge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community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leading</a:t>
            </a:r>
            <a:r>
              <a:rPr lang="fr-FR" sz="2000" dirty="0" smtClean="0">
                <a:solidFill>
                  <a:schemeClr val="dk1"/>
                </a:solidFill>
              </a:rPr>
              <a:t> to </a:t>
            </a:r>
            <a:r>
              <a:rPr lang="fr-FR" sz="2000" dirty="0" err="1" smtClean="0">
                <a:solidFill>
                  <a:schemeClr val="dk1"/>
                </a:solidFill>
              </a:rPr>
              <a:t>improve</a:t>
            </a:r>
            <a:r>
              <a:rPr lang="fr-FR" sz="2000" dirty="0" smtClean="0">
                <a:solidFill>
                  <a:schemeClr val="dk1"/>
                </a:solidFill>
              </a:rPr>
              <a:t> of the </a:t>
            </a:r>
            <a:r>
              <a:rPr lang="fr-FR" sz="2000" dirty="0" err="1" smtClean="0">
                <a:solidFill>
                  <a:schemeClr val="dk1"/>
                </a:solidFill>
              </a:rPr>
              <a:t>offer</a:t>
            </a:r>
            <a:r>
              <a:rPr lang="fr-FR" sz="2000" dirty="0" smtClean="0">
                <a:solidFill>
                  <a:schemeClr val="dk1"/>
                </a:solidFill>
              </a:rPr>
              <a:t> or the service.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dk1"/>
                </a:solidFill>
              </a:rPr>
              <a:t>e.g</a:t>
            </a:r>
            <a:r>
              <a:rPr lang="fr-FR" sz="2000" dirty="0" smtClean="0">
                <a:solidFill>
                  <a:schemeClr val="dk1"/>
                </a:solidFill>
              </a:rPr>
              <a:t>: Facebook and </a:t>
            </a:r>
            <a:r>
              <a:rPr lang="fr-FR" sz="2000" dirty="0" err="1" smtClean="0">
                <a:solidFill>
                  <a:schemeClr val="dk1"/>
                </a:solidFill>
              </a:rPr>
              <a:t>snapchact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96;p8"/>
          <p:cNvSpPr/>
          <p:nvPr/>
        </p:nvSpPr>
        <p:spPr>
          <a:xfrm>
            <a:off x="11438470" y="4657786"/>
            <a:ext cx="399539" cy="340229"/>
          </a:xfrm>
          <a:custGeom>
            <a:avLst/>
            <a:gdLst/>
            <a:ahLst/>
            <a:cxnLst/>
            <a:rect l="l" t="t" r="r" b="b"/>
            <a:pathLst>
              <a:path w="3960000" h="3960000" extrusionOk="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568;p18"/>
          <p:cNvSpPr txBox="1"/>
          <p:nvPr/>
        </p:nvSpPr>
        <p:spPr>
          <a:xfrm>
            <a:off x="0" y="4151080"/>
            <a:ext cx="501445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0" rIns="2400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dk1"/>
                </a:solidFill>
              </a:rPr>
              <a:t>The </a:t>
            </a:r>
            <a:r>
              <a:rPr lang="fr-FR" sz="2000" dirty="0" err="1" smtClean="0">
                <a:solidFill>
                  <a:schemeClr val="dk1"/>
                </a:solidFill>
              </a:rPr>
              <a:t>repurchase</a:t>
            </a:r>
            <a:r>
              <a:rPr lang="fr-FR" sz="2000" dirty="0" smtClean="0">
                <a:solidFill>
                  <a:schemeClr val="dk1"/>
                </a:solidFill>
              </a:rPr>
              <a:t> of </a:t>
            </a:r>
            <a:r>
              <a:rPr lang="fr-FR" sz="2000" dirty="0" err="1" smtClean="0">
                <a:solidFill>
                  <a:schemeClr val="dk1"/>
                </a:solidFill>
              </a:rPr>
              <a:t>whatsApp</a:t>
            </a:r>
            <a:r>
              <a:rPr lang="fr-FR" sz="2000" dirty="0" smtClean="0">
                <a:solidFill>
                  <a:schemeClr val="dk1"/>
                </a:solidFill>
              </a:rPr>
              <a:t> by </a:t>
            </a:r>
            <a:r>
              <a:rPr lang="fr-FR" sz="2000" dirty="0" err="1" smtClean="0">
                <a:solidFill>
                  <a:schemeClr val="dk1"/>
                </a:solidFill>
              </a:rPr>
              <a:t>FaceBook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increased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their</a:t>
            </a:r>
            <a:r>
              <a:rPr lang="fr-FR" sz="2000" dirty="0" smtClean="0">
                <a:solidFill>
                  <a:schemeClr val="dk1"/>
                </a:solidFill>
              </a:rPr>
              <a:t> network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smtClean="0">
                <a:solidFill>
                  <a:schemeClr val="dk1"/>
                </a:solidFill>
              </a:rPr>
              <a:t>    </a:t>
            </a:r>
            <a:r>
              <a:rPr lang="fr-FR" sz="2000" dirty="0" err="1" smtClean="0">
                <a:solidFill>
                  <a:schemeClr val="dk1"/>
                </a:solidFill>
              </a:rPr>
              <a:t>effect</a:t>
            </a:r>
            <a:r>
              <a:rPr lang="fr-FR" sz="2000" dirty="0" smtClean="0">
                <a:solidFill>
                  <a:schemeClr val="dk1"/>
                </a:solidFill>
              </a:rPr>
              <a:t>  </a:t>
            </a:r>
            <a:r>
              <a:rPr lang="fr-FR" sz="2000" dirty="0" err="1" smtClean="0">
                <a:solidFill>
                  <a:schemeClr val="dk1"/>
                </a:solidFill>
              </a:rPr>
              <a:t>since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dk1"/>
                </a:solidFill>
              </a:rPr>
              <a:t> Apps </a:t>
            </a:r>
            <a:r>
              <a:rPr lang="fr-FR" sz="2000" dirty="0" err="1" smtClean="0">
                <a:solidFill>
                  <a:schemeClr val="dk1"/>
                </a:solidFill>
              </a:rPr>
              <a:t>work</a:t>
            </a:r>
            <a:r>
              <a:rPr lang="fr-FR" sz="2000" dirty="0" smtClean="0">
                <a:solidFill>
                  <a:schemeClr val="dk1"/>
                </a:solidFill>
              </a:rPr>
              <a:t> for </a:t>
            </a:r>
            <a:r>
              <a:rPr lang="fr-FR" sz="2000" dirty="0" err="1" smtClean="0">
                <a:solidFill>
                  <a:schemeClr val="dk1"/>
                </a:solidFill>
              </a:rPr>
              <a:t>each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other</a:t>
            </a:r>
            <a:r>
              <a:rPr lang="fr-FR" sz="2000" dirty="0" smtClean="0">
                <a:solidFill>
                  <a:schemeClr val="dk1"/>
                </a:solidFill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2000" dirty="0" err="1" smtClean="0">
                <a:solidFill>
                  <a:schemeClr val="dk1"/>
                </a:solidFill>
              </a:rPr>
              <a:t>regroup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most</a:t>
            </a:r>
            <a:r>
              <a:rPr lang="fr-FR" sz="2000" dirty="0" smtClean="0">
                <a:solidFill>
                  <a:schemeClr val="dk1"/>
                </a:solidFill>
              </a:rPr>
              <a:t> of </a:t>
            </a:r>
            <a:r>
              <a:rPr lang="fr-FR" sz="2000" dirty="0" err="1" smtClean="0">
                <a:solidFill>
                  <a:schemeClr val="dk1"/>
                </a:solidFill>
              </a:rPr>
              <a:t>features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 err="1" smtClean="0">
                <a:solidFill>
                  <a:schemeClr val="dk1"/>
                </a:solidFill>
              </a:rPr>
              <a:t>need</a:t>
            </a:r>
            <a:r>
              <a:rPr lang="fr-FR" sz="2000" dirty="0" smtClean="0">
                <a:solidFill>
                  <a:schemeClr val="dk1"/>
                </a:solidFill>
              </a:rPr>
              <a:t> for </a:t>
            </a:r>
            <a:r>
              <a:rPr lang="fr-FR" sz="2000" dirty="0" err="1" smtClean="0">
                <a:solidFill>
                  <a:schemeClr val="dk1"/>
                </a:solidFill>
              </a:rPr>
              <a:t>users</a:t>
            </a:r>
            <a:r>
              <a:rPr lang="fr-FR" sz="2000" dirty="0" smtClean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4063832" y="1212895"/>
            <a:ext cx="1519084" cy="38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5753691" y="1234648"/>
            <a:ext cx="241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 </a:t>
            </a:r>
            <a:r>
              <a:rPr lang="en-US" sz="1600" b="1" dirty="0" smtClean="0"/>
              <a:t>performance</a:t>
            </a:r>
            <a:endParaRPr lang="en-US" sz="1600" b="1" dirty="0"/>
          </a:p>
        </p:txBody>
      </p:sp>
      <p:sp>
        <p:nvSpPr>
          <p:cNvPr id="48" name="Flèche droite 47"/>
          <p:cNvSpPr/>
          <p:nvPr/>
        </p:nvSpPr>
        <p:spPr>
          <a:xfrm rot="7663817">
            <a:off x="6035288" y="1984838"/>
            <a:ext cx="1332528" cy="38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 droite 48"/>
          <p:cNvSpPr/>
          <p:nvPr/>
        </p:nvSpPr>
        <p:spPr>
          <a:xfrm rot="18921845">
            <a:off x="4368271" y="3971196"/>
            <a:ext cx="1686326" cy="38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5103455" y="2985344"/>
            <a:ext cx="185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Lock</a:t>
            </a:r>
            <a:r>
              <a:rPr lang="fr-FR" sz="2000" b="1" dirty="0" smtClean="0"/>
              <a:t>-in </a:t>
            </a:r>
            <a:r>
              <a:rPr lang="fr-FR" sz="2000" b="1" dirty="0" err="1" smtClean="0"/>
              <a:t>effect</a:t>
            </a:r>
            <a:endParaRPr lang="en-US" sz="2000" b="1" dirty="0"/>
          </a:p>
        </p:txBody>
      </p:sp>
      <p:sp>
        <p:nvSpPr>
          <p:cNvPr id="51" name="Flèche droite 50"/>
          <p:cNvSpPr/>
          <p:nvPr/>
        </p:nvSpPr>
        <p:spPr>
          <a:xfrm>
            <a:off x="4739753" y="5453448"/>
            <a:ext cx="1686326" cy="38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6608522" y="5485552"/>
            <a:ext cx="253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But no </a:t>
            </a:r>
            <a:r>
              <a:rPr lang="fr-FR" b="1" dirty="0" err="1" smtClean="0"/>
              <a:t>increase</a:t>
            </a:r>
            <a:r>
              <a:rPr lang="fr-FR" b="1" dirty="0" smtClean="0"/>
              <a:t> in </a:t>
            </a:r>
            <a:r>
              <a:rPr lang="fr-FR" b="1" dirty="0" err="1" smtClean="0"/>
              <a:t>cost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" grpId="0" animBg="1"/>
      <p:bldP spid="3" grpId="0"/>
      <p:bldP spid="48" grpId="0" animBg="1"/>
      <p:bldP spid="49" grpId="0" animBg="1"/>
      <p:bldP spid="4" grpId="0"/>
      <p:bldP spid="51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63676" y="1592826"/>
            <a:ext cx="575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THANK YOU 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3676" y="3229897"/>
            <a:ext cx="389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R</a:t>
            </a:r>
            <a:r>
              <a:rPr lang="fr-FR" sz="2800" dirty="0" err="1" smtClean="0">
                <a:solidFill>
                  <a:schemeClr val="bg1"/>
                </a:solidFill>
              </a:rPr>
              <a:t>eferences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3676" y="3996813"/>
            <a:ext cx="80698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www.statista.com/chart/10047/facebooks-monthly-active-users/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digital.hbs.edu/platform-digit/submission/whatsapp-network-effects-worth-19-billion/h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hlinkClick r:id="rId4"/>
              </a:rPr>
              <a:t>Steve </a:t>
            </a:r>
            <a:r>
              <a:rPr lang="en-US" b="1" dirty="0" err="1">
                <a:solidFill>
                  <a:schemeClr val="bg1"/>
                </a:solidFill>
                <a:hlinkClick r:id="rId4"/>
              </a:rPr>
              <a:t>Lohr</a:t>
            </a:r>
            <a:r>
              <a:rPr lang="en-US" b="1" i="1" dirty="0">
                <a:solidFill>
                  <a:schemeClr val="bg1"/>
                </a:solidFill>
              </a:rPr>
              <a:t>, Google, the new master of network </a:t>
            </a:r>
            <a:r>
              <a:rPr lang="en-US" b="1" i="1" dirty="0" smtClean="0">
                <a:solidFill>
                  <a:schemeClr val="bg1"/>
                </a:solidFill>
              </a:rPr>
              <a:t>effects</a:t>
            </a:r>
            <a:r>
              <a:rPr lang="en-US" b="1" dirty="0" smtClean="0">
                <a:solidFill>
                  <a:schemeClr val="bg1"/>
                </a:solidFill>
              </a:rPr>
              <a:t>; </a:t>
            </a:r>
            <a:r>
              <a:rPr lang="en-US" b="1" dirty="0">
                <a:solidFill>
                  <a:schemeClr val="bg1"/>
                </a:solidFill>
              </a:rPr>
              <a:t>The New York Times . </a:t>
            </a:r>
            <a:r>
              <a:rPr lang="en-US" dirty="0">
                <a:solidFill>
                  <a:schemeClr val="bg1"/>
                </a:solidFill>
              </a:rPr>
              <a:t>July 7, </a:t>
            </a:r>
            <a:r>
              <a:rPr lang="en-US" dirty="0" smtClean="0">
                <a:solidFill>
                  <a:schemeClr val="bg1"/>
                </a:solidFill>
              </a:rPr>
              <a:t>2008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mobi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319</Words>
  <Application>Microsoft Office PowerPoint</Application>
  <PresentationFormat>Personnalisé</PresentationFormat>
  <Paragraphs>39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Georgia</vt:lpstr>
      <vt:lpstr>Roboto</vt:lpstr>
      <vt:lpstr>Wingdings</vt:lpstr>
      <vt:lpstr>Contents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Allppt.com;Googleslidesppt.com</dc:creator>
  <cp:lastModifiedBy>Bella Jean</cp:lastModifiedBy>
  <cp:revision>19</cp:revision>
  <dcterms:created xsi:type="dcterms:W3CDTF">2018-04-24T17:14:44Z</dcterms:created>
  <dcterms:modified xsi:type="dcterms:W3CDTF">2020-10-15T02:50:06Z</dcterms:modified>
</cp:coreProperties>
</file>