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 snapToObjects="1">
      <p:cViewPr>
        <p:scale>
          <a:sx n="49" d="100"/>
          <a:sy n="49" d="100"/>
        </p:scale>
        <p:origin x="6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y subtítul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í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1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0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n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n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n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cadillo cuadrado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Escribe una cita aquí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Escribe una cita aquí</a:t>
            </a:r>
          </a:p>
        </p:txBody>
      </p:sp>
      <p:sp>
        <p:nvSpPr>
          <p:cNvPr id="123" name="Juan Pérez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Pérez</a:t>
            </a:r>
          </a:p>
        </p:txBody>
      </p:sp>
      <p:sp>
        <p:nvSpPr>
          <p:cNvPr id="124" name="Texto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1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scribe una cita aquí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Escribe una cita aquí</a:t>
            </a:r>
          </a:p>
        </p:txBody>
      </p:sp>
      <p:sp>
        <p:nvSpPr>
          <p:cNvPr id="133" name="Imagen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uan Pérez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Juan Pérez</a:t>
            </a:r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n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n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ínea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2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sub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í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3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4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íne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n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exto del título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Texto del título</a:t>
            </a:r>
          </a:p>
        </p:txBody>
      </p:sp>
      <p:sp>
        <p:nvSpPr>
          <p:cNvPr id="5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63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83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Texto</a:t>
            </a:r>
          </a:p>
        </p:txBody>
      </p:sp>
      <p:sp>
        <p:nvSpPr>
          <p:cNvPr id="92" name="Imagen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4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íne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ivel de texto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new philanthrop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10"/>
            </a:lvl1pPr>
          </a:lstStyle>
          <a:p>
            <a:r>
              <a:t>The new philanthropy</a:t>
            </a:r>
          </a:p>
        </p:txBody>
      </p:sp>
      <p:sp>
        <p:nvSpPr>
          <p:cNvPr id="167" name="Case study - consumption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study - consumption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D1AC3-30FD-E348-BCF8-BE0EE4B364BA}"/>
              </a:ext>
            </a:extLst>
          </p:cNvPr>
          <p:cNvSpPr txBox="1"/>
          <p:nvPr/>
        </p:nvSpPr>
        <p:spPr>
          <a:xfrm>
            <a:off x="6113418" y="9035455"/>
            <a:ext cx="799446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Diana Sanchez, </a:t>
            </a:r>
            <a:r>
              <a:rPr kumimoji="0" lang="en-GB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Sonu</a:t>
            </a: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Kumar, Leandro </a:t>
            </a:r>
            <a:r>
              <a:rPr kumimoji="0" lang="en-GB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Illescas</a:t>
            </a: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Pilar </a:t>
            </a:r>
            <a:r>
              <a:rPr kumimoji="0" lang="en-GB" sz="2000" b="0" i="0" u="none" strike="noStrike" cap="none" spc="0" normalizeH="0" baseline="0" dirty="0" err="1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Fabra</a:t>
            </a:r>
            <a:endParaRPr kumimoji="0" lang="en-GB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e new philanthrop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new philanthropy</a:t>
            </a:r>
          </a:p>
        </p:txBody>
      </p:sp>
      <p:sp>
        <p:nvSpPr>
          <p:cNvPr id="170" name="Introduction of the c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Introduction of the case</a:t>
            </a:r>
          </a:p>
        </p:txBody>
      </p:sp>
      <p:sp>
        <p:nvSpPr>
          <p:cNvPr id="171" name="Charitable giving by business leaders represent 2% national income in the U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2400"/>
              </a:spcBef>
              <a:defRPr sz="2992"/>
            </a:pPr>
            <a:r>
              <a:rPr dirty="0"/>
              <a:t>Charitable giving by business leaders represent 2% national income in the US.</a:t>
            </a:r>
          </a:p>
          <a:p>
            <a:pPr marL="391159" indent="-391159" defTabSz="514095">
              <a:spcBef>
                <a:spcPts val="2400"/>
              </a:spcBef>
              <a:defRPr sz="2992"/>
            </a:pPr>
            <a:r>
              <a:rPr dirty="0"/>
              <a:t>In contrast, Germans and French volunteered their time or gave money less.</a:t>
            </a:r>
          </a:p>
          <a:p>
            <a:pPr marL="391159" indent="-391159" defTabSz="514095">
              <a:spcBef>
                <a:spcPts val="2400"/>
              </a:spcBef>
              <a:defRPr sz="2992"/>
            </a:pPr>
            <a:r>
              <a:rPr dirty="0"/>
              <a:t>Philanthropy remains similar to previous generations in three ways:</a:t>
            </a:r>
          </a:p>
          <a:p>
            <a:pPr marL="782319" lvl="1" indent="-391159" defTabSz="514095">
              <a:spcBef>
                <a:spcPts val="2400"/>
              </a:spcBef>
              <a:defRPr sz="2992"/>
            </a:pPr>
            <a:r>
              <a:rPr dirty="0"/>
              <a:t>Willingness to give time and money</a:t>
            </a:r>
          </a:p>
          <a:p>
            <a:pPr marL="782319" lvl="1" indent="-391159" defTabSz="514095">
              <a:spcBef>
                <a:spcPts val="2400"/>
              </a:spcBef>
              <a:defRPr sz="2992"/>
            </a:pPr>
            <a:r>
              <a:rPr dirty="0"/>
              <a:t>Gifts with restrictions about beneficiaries and dimensions</a:t>
            </a:r>
          </a:p>
          <a:p>
            <a:pPr marL="782319" lvl="1" indent="-391159" defTabSz="514095">
              <a:spcBef>
                <a:spcPts val="2400"/>
              </a:spcBef>
              <a:defRPr sz="2992"/>
            </a:pPr>
            <a:r>
              <a:rPr dirty="0"/>
              <a:t>Intensity of preference for giving to others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e new philanthrop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new philanthropy</a:t>
            </a:r>
          </a:p>
        </p:txBody>
      </p:sp>
      <p:sp>
        <p:nvSpPr>
          <p:cNvPr id="174" name="Terms and no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Terms and notions</a:t>
            </a:r>
          </a:p>
        </p:txBody>
      </p:sp>
      <p:sp>
        <p:nvSpPr>
          <p:cNvPr id="175" name="Bund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 dirty="0"/>
              <a:t>Bundle – combination of two or more goods</a:t>
            </a:r>
          </a:p>
          <a:p>
            <a:r>
              <a:rPr lang="en-GB" dirty="0"/>
              <a:t>Budget constraint – set of bundles that exhaust the consumer income at given prices (budget line)</a:t>
            </a:r>
          </a:p>
          <a:p>
            <a:r>
              <a:rPr lang="en-GB" dirty="0"/>
              <a:t>Affordable set – bundles below or on the budget constraint</a:t>
            </a:r>
          </a:p>
          <a:p>
            <a:r>
              <a:rPr lang="en-GB" dirty="0"/>
              <a:t>Preference ordering – ranking of all possible consumption bundles</a:t>
            </a:r>
          </a:p>
          <a:p>
            <a:r>
              <a:rPr lang="en-GB" dirty="0"/>
              <a:t>Indifference curve – a set of bundles among which the costumer is indifferent.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e new philanthropy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new philanthropy</a:t>
            </a:r>
          </a:p>
        </p:txBody>
      </p:sp>
      <p:sp>
        <p:nvSpPr>
          <p:cNvPr id="178" name="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Model</a:t>
            </a:r>
          </a:p>
        </p:txBody>
      </p:sp>
      <p:sp>
        <p:nvSpPr>
          <p:cNvPr id="179" name="Consumer: the philanthropies…"/>
          <p:cNvSpPr txBox="1">
            <a:spLocks noGrp="1"/>
          </p:cNvSpPr>
          <p:nvPr>
            <p:ph type="body" sz="quarter" idx="1"/>
          </p:nvPr>
        </p:nvSpPr>
        <p:spPr>
          <a:xfrm>
            <a:off x="685800" y="2533123"/>
            <a:ext cx="3490416" cy="3085112"/>
          </a:xfrm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2400"/>
              </a:spcBef>
              <a:defRPr sz="3026"/>
            </a:pPr>
            <a:r>
              <a:t>Consumer: the philanthropies</a:t>
            </a:r>
          </a:p>
          <a:p>
            <a:pPr marL="395604" indent="-395604" defTabSz="519937">
              <a:spcBef>
                <a:spcPts val="2400"/>
              </a:spcBef>
              <a:defRPr sz="3026"/>
            </a:pPr>
            <a:r>
              <a:t>The bundle: choices of gifts, money or action.</a:t>
            </a:r>
          </a:p>
        </p:txBody>
      </p:sp>
      <p:sp>
        <p:nvSpPr>
          <p:cNvPr id="180" name="Consumer: the beneficiary…"/>
          <p:cNvSpPr txBox="1"/>
          <p:nvPr/>
        </p:nvSpPr>
        <p:spPr>
          <a:xfrm>
            <a:off x="4773652" y="2533123"/>
            <a:ext cx="3490417" cy="30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Consumer: the beneficiary </a:t>
            </a:r>
          </a:p>
          <a:p>
            <a:pPr marL="395604" indent="-395604" defTabSz="519937">
              <a:buClr>
                <a:schemeClr val="accent1"/>
              </a:buClr>
              <a:buSzPct val="104999"/>
              <a:buFont typeface="Avenir Next"/>
              <a:buChar char="▸"/>
              <a:defRPr sz="3026"/>
            </a:pPr>
            <a:r>
              <a:t>The bundle: money or action.</a:t>
            </a:r>
          </a:p>
        </p:txBody>
      </p:sp>
      <p:sp>
        <p:nvSpPr>
          <p:cNvPr id="181" name="Consumer: the skeptical…"/>
          <p:cNvSpPr txBox="1"/>
          <p:nvPr/>
        </p:nvSpPr>
        <p:spPr>
          <a:xfrm>
            <a:off x="8861505" y="2533123"/>
            <a:ext cx="3323404" cy="30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37820" indent="-337820" defTabSz="443991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84"/>
            </a:pPr>
            <a:r>
              <a:t>Consumer: the skeptical</a:t>
            </a:r>
          </a:p>
          <a:p>
            <a:pPr marL="337820" indent="-337820" defTabSz="443991">
              <a:spcBef>
                <a:spcPts val="21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584"/>
            </a:pPr>
            <a:r>
              <a:t>The bundle: business product retribution for society or charity.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1746ECB-AAD6-0440-AD76-018502CF9388}"/>
              </a:ext>
            </a:extLst>
          </p:cNvPr>
          <p:cNvCxnSpPr>
            <a:cxnSpLocks/>
          </p:cNvCxnSpPr>
          <p:nvPr/>
        </p:nvCxnSpPr>
        <p:spPr>
          <a:xfrm>
            <a:off x="1708879" y="8603978"/>
            <a:ext cx="392742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22F9233-7AA1-2141-8D1B-DD5298BE7C75}"/>
              </a:ext>
            </a:extLst>
          </p:cNvPr>
          <p:cNvCxnSpPr>
            <a:cxnSpLocks/>
          </p:cNvCxnSpPr>
          <p:nvPr/>
        </p:nvCxnSpPr>
        <p:spPr>
          <a:xfrm flipH="1" flipV="1">
            <a:off x="1852741" y="5890758"/>
            <a:ext cx="8538" cy="28656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1622D663-262D-0542-A5A4-CA3FA37D0C78}"/>
              </a:ext>
            </a:extLst>
          </p:cNvPr>
          <p:cNvSpPr/>
          <p:nvPr/>
        </p:nvSpPr>
        <p:spPr>
          <a:xfrm rot="10396682">
            <a:off x="2458347" y="5137715"/>
            <a:ext cx="2658868" cy="2533338"/>
          </a:xfrm>
          <a:prstGeom prst="arc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AF12F6-9AFE-FD41-999C-E6EFDAE3CEC3}"/>
              </a:ext>
            </a:extLst>
          </p:cNvPr>
          <p:cNvSpPr txBox="1"/>
          <p:nvPr/>
        </p:nvSpPr>
        <p:spPr>
          <a:xfrm>
            <a:off x="5091970" y="8399995"/>
            <a:ext cx="108866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Money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64B759-1B92-F540-8193-FAAF7C247B53}"/>
              </a:ext>
            </a:extLst>
          </p:cNvPr>
          <p:cNvSpPr txBox="1"/>
          <p:nvPr/>
        </p:nvSpPr>
        <p:spPr>
          <a:xfrm>
            <a:off x="772616" y="5335362"/>
            <a:ext cx="108866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Goods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4F01955-32AA-0A4A-9A95-91E10A3E332C}"/>
              </a:ext>
            </a:extLst>
          </p:cNvPr>
          <p:cNvCxnSpPr>
            <a:cxnSpLocks/>
          </p:cNvCxnSpPr>
          <p:nvPr/>
        </p:nvCxnSpPr>
        <p:spPr>
          <a:xfrm>
            <a:off x="7654977" y="8589380"/>
            <a:ext cx="392742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0C6644B-FDC7-7E4A-AF1B-1FBAEE6418A4}"/>
              </a:ext>
            </a:extLst>
          </p:cNvPr>
          <p:cNvCxnSpPr>
            <a:cxnSpLocks/>
          </p:cNvCxnSpPr>
          <p:nvPr/>
        </p:nvCxnSpPr>
        <p:spPr>
          <a:xfrm flipH="1" flipV="1">
            <a:off x="7798839" y="5876160"/>
            <a:ext cx="8538" cy="28656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07FDB2-C44B-AB46-833A-17204444BA38}"/>
              </a:ext>
            </a:extLst>
          </p:cNvPr>
          <p:cNvSpPr txBox="1"/>
          <p:nvPr/>
        </p:nvSpPr>
        <p:spPr>
          <a:xfrm>
            <a:off x="11055144" y="8399995"/>
            <a:ext cx="194965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Business investment</a:t>
            </a:r>
            <a:endParaRPr kumimoji="0" lang="en-GB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DA31FB-45CA-0247-A9F9-82F2D4D624AE}"/>
              </a:ext>
            </a:extLst>
          </p:cNvPr>
          <p:cNvSpPr txBox="1"/>
          <p:nvPr/>
        </p:nvSpPr>
        <p:spPr>
          <a:xfrm>
            <a:off x="6656674" y="5397137"/>
            <a:ext cx="108866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Charity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D6A98A2-5C9C-6F48-BFA5-74CF98CD76F5}"/>
              </a:ext>
            </a:extLst>
          </p:cNvPr>
          <p:cNvCxnSpPr>
            <a:cxnSpLocks/>
          </p:cNvCxnSpPr>
          <p:nvPr/>
        </p:nvCxnSpPr>
        <p:spPr>
          <a:xfrm>
            <a:off x="7807377" y="7701575"/>
            <a:ext cx="2591068" cy="910061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606A42E-EB2F-A54C-870D-782964AF9740}"/>
              </a:ext>
            </a:extLst>
          </p:cNvPr>
          <p:cNvSpPr/>
          <p:nvPr/>
        </p:nvSpPr>
        <p:spPr>
          <a:xfrm>
            <a:off x="7297936" y="6731727"/>
            <a:ext cx="478743" cy="45661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39" name="Forma libre 38">
            <a:extLst>
              <a:ext uri="{FF2B5EF4-FFF2-40B4-BE49-F238E27FC236}">
                <a16:creationId xmlns:a16="http://schemas.microsoft.com/office/drawing/2014/main" id="{11CF4484-9B4D-7747-8726-20DA1EA3A681}"/>
              </a:ext>
            </a:extLst>
          </p:cNvPr>
          <p:cNvSpPr/>
          <p:nvPr/>
        </p:nvSpPr>
        <p:spPr>
          <a:xfrm>
            <a:off x="9068043" y="6368144"/>
            <a:ext cx="630308" cy="1972369"/>
          </a:xfrm>
          <a:custGeom>
            <a:avLst/>
            <a:gdLst>
              <a:gd name="connsiteX0" fmla="*/ 0 w 2008414"/>
              <a:gd name="connsiteY0" fmla="*/ 0 h 1894114"/>
              <a:gd name="connsiteX1" fmla="*/ 1028700 w 2008414"/>
              <a:gd name="connsiteY1" fmla="*/ 1485900 h 1894114"/>
              <a:gd name="connsiteX2" fmla="*/ 2008414 w 2008414"/>
              <a:gd name="connsiteY2" fmla="*/ 1894114 h 1894114"/>
              <a:gd name="connsiteX3" fmla="*/ 2008414 w 2008414"/>
              <a:gd name="connsiteY3" fmla="*/ 1894114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414" h="1894114">
                <a:moveTo>
                  <a:pt x="0" y="0"/>
                </a:moveTo>
                <a:cubicBezTo>
                  <a:pt x="346982" y="585107"/>
                  <a:pt x="693964" y="1170214"/>
                  <a:pt x="1028700" y="1485900"/>
                </a:cubicBezTo>
                <a:cubicBezTo>
                  <a:pt x="1363436" y="1801586"/>
                  <a:pt x="2008414" y="1894114"/>
                  <a:pt x="2008414" y="1894114"/>
                </a:cubicBezTo>
                <a:lnTo>
                  <a:pt x="2008414" y="1894114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198</Words>
  <Application>Microsoft Macintosh PowerPoint</Application>
  <PresentationFormat>Personalizado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The new philanthropy</vt:lpstr>
      <vt:lpstr>Introduction of the case</vt:lpstr>
      <vt:lpstr>Terms and notions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philanthropy</dc:title>
  <cp:lastModifiedBy>Pili Fabra Buschbach</cp:lastModifiedBy>
  <cp:revision>12</cp:revision>
  <dcterms:modified xsi:type="dcterms:W3CDTF">2020-10-15T03:41:31Z</dcterms:modified>
</cp:coreProperties>
</file>