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57" r:id="rId3"/>
    <p:sldId id="268" r:id="rId4"/>
    <p:sldId id="260" r:id="rId5"/>
    <p:sldId id="261" r:id="rId6"/>
    <p:sldId id="266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EFF"/>
    <a:srgbClr val="3E8ED6"/>
    <a:srgbClr val="9DCDFB"/>
    <a:srgbClr val="FBE5D6"/>
    <a:srgbClr val="C8F7FC"/>
    <a:srgbClr val="1F4E79"/>
    <a:srgbClr val="5A9EDC"/>
    <a:srgbClr val="BDD7EE"/>
    <a:srgbClr val="EE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517" autoAdjust="0"/>
  </p:normalViewPr>
  <p:slideViewPr>
    <p:cSldViewPr snapToGrid="0">
      <p:cViewPr varScale="1">
        <p:scale>
          <a:sx n="99" d="100"/>
          <a:sy n="99" d="100"/>
        </p:scale>
        <p:origin x="9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38757-F5E6-43C5-9E78-476F89BD40F8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es-MX"/>
        </a:p>
      </dgm:t>
    </dgm:pt>
    <dgm:pt modelId="{7246E5DE-29C1-46E3-9C76-1508D97B02B2}">
      <dgm:prSet phldrT="[Texto]" custT="1"/>
      <dgm:spPr/>
      <dgm:t>
        <a:bodyPr/>
        <a:lstStyle/>
        <a:p>
          <a:r>
            <a:rPr lang="es-MX" sz="2400" b="0" i="0" u="none" dirty="0"/>
            <a:t>The </a:t>
          </a:r>
          <a:r>
            <a:rPr lang="es-MX" sz="2400" b="0" i="0" u="none" dirty="0" err="1"/>
            <a:t>substitution</a:t>
          </a:r>
          <a:r>
            <a:rPr lang="es-MX" sz="2400" b="0" i="0" u="none" dirty="0"/>
            <a:t> </a:t>
          </a:r>
          <a:r>
            <a:rPr lang="es-MX" sz="2400" b="0" i="0" u="none" dirty="0" err="1"/>
            <a:t>effect</a:t>
          </a:r>
          <a:endParaRPr lang="es-MX" sz="2400" dirty="0"/>
        </a:p>
      </dgm:t>
    </dgm:pt>
    <dgm:pt modelId="{89AF1E45-35A1-4712-9337-375BAD383EF3}" type="parTrans" cxnId="{AB5CD2FB-E07C-473E-85B7-C12D98CB0FCF}">
      <dgm:prSet/>
      <dgm:spPr>
        <a:ln>
          <a:noFill/>
        </a:ln>
      </dgm:spPr>
      <dgm:t>
        <a:bodyPr/>
        <a:lstStyle/>
        <a:p>
          <a:endParaRPr lang="es-MX" sz="2400"/>
        </a:p>
      </dgm:t>
    </dgm:pt>
    <dgm:pt modelId="{EEC9FB76-FCC6-4B94-B240-7BC2319B42BC}" type="sibTrans" cxnId="{AB5CD2FB-E07C-473E-85B7-C12D98CB0FCF}">
      <dgm:prSet custT="1"/>
      <dgm:spPr/>
      <dgm:t>
        <a:bodyPr/>
        <a:lstStyle/>
        <a:p>
          <a:pPr algn="just"/>
          <a:r>
            <a:rPr lang="es-MX" sz="1600" dirty="0" err="1"/>
            <a:t>What</a:t>
          </a:r>
          <a:r>
            <a:rPr lang="es-MX" sz="1600" dirty="0"/>
            <a:t> are you </a:t>
          </a:r>
          <a:r>
            <a:rPr lang="es-MX" sz="1600" dirty="0" err="1"/>
            <a:t>giving</a:t>
          </a:r>
          <a:r>
            <a:rPr lang="es-MX" sz="1600" dirty="0"/>
            <a:t> up OR </a:t>
          </a:r>
          <a:r>
            <a:rPr lang="es-MX" sz="1600" dirty="0" err="1"/>
            <a:t>gaining</a:t>
          </a:r>
          <a:r>
            <a:rPr lang="es-MX" sz="1600" dirty="0"/>
            <a:t> </a:t>
          </a:r>
          <a:r>
            <a:rPr lang="es-MX" sz="1600" dirty="0" err="1"/>
            <a:t>when</a:t>
          </a:r>
          <a:r>
            <a:rPr lang="es-MX" sz="1600" dirty="0"/>
            <a:t> you </a:t>
          </a:r>
          <a:r>
            <a:rPr lang="es-MX" sz="1600" dirty="0" err="1"/>
            <a:t>buy</a:t>
          </a:r>
          <a:r>
            <a:rPr lang="es-MX" sz="1600" dirty="0"/>
            <a:t> </a:t>
          </a:r>
          <a:r>
            <a:rPr lang="es-MX" sz="1600" dirty="0" err="1"/>
            <a:t>that</a:t>
          </a:r>
          <a:r>
            <a:rPr lang="es-MX" sz="1600" dirty="0"/>
            <a:t> </a:t>
          </a:r>
          <a:r>
            <a:rPr lang="es-MX" sz="1600" dirty="0" err="1"/>
            <a:t>house</a:t>
          </a:r>
          <a:r>
            <a:rPr lang="es-MX" sz="1600" dirty="0"/>
            <a:t>?</a:t>
          </a:r>
        </a:p>
      </dgm:t>
    </dgm:pt>
    <dgm:pt modelId="{48D69EBA-95A3-42E2-B743-95DBB95AFE02}">
      <dgm:prSet phldrT="[Texto]" custT="1"/>
      <dgm:spPr/>
      <dgm:t>
        <a:bodyPr/>
        <a:lstStyle/>
        <a:p>
          <a:r>
            <a:rPr lang="es-MX" sz="2400" b="0" i="0" u="none" dirty="0"/>
            <a:t>The </a:t>
          </a:r>
          <a:r>
            <a:rPr lang="es-MX" sz="2400" b="0" i="0" u="none" dirty="0" err="1"/>
            <a:t>income</a:t>
          </a:r>
          <a:r>
            <a:rPr lang="es-MX" sz="2400" b="0" i="0" u="none" dirty="0"/>
            <a:t> </a:t>
          </a:r>
          <a:r>
            <a:rPr lang="es-MX" sz="2400" b="0" i="0" u="none" dirty="0" err="1"/>
            <a:t>effect</a:t>
          </a:r>
          <a:endParaRPr lang="es-MX" sz="2400" dirty="0"/>
        </a:p>
      </dgm:t>
    </dgm:pt>
    <dgm:pt modelId="{542300EC-EA10-49FC-98B4-49736692BAFA}" type="parTrans" cxnId="{FB279AC7-1016-4D40-8EC3-7224715E5C10}">
      <dgm:prSet/>
      <dgm:spPr>
        <a:noFill/>
        <a:ln>
          <a:noFill/>
        </a:ln>
      </dgm:spPr>
      <dgm:t>
        <a:bodyPr/>
        <a:lstStyle/>
        <a:p>
          <a:endParaRPr lang="es-MX" sz="2400">
            <a:solidFill>
              <a:schemeClr val="bg1"/>
            </a:solidFill>
          </a:endParaRPr>
        </a:p>
      </dgm:t>
    </dgm:pt>
    <dgm:pt modelId="{442AFBB5-9DBC-46C5-A908-47655450865F}" type="sibTrans" cxnId="{FB279AC7-1016-4D40-8EC3-7224715E5C10}">
      <dgm:prSet custT="1"/>
      <dgm:spPr/>
      <dgm:t>
        <a:bodyPr/>
        <a:lstStyle/>
        <a:p>
          <a:pPr algn="just"/>
          <a:r>
            <a:rPr lang="es-MX" sz="1600" dirty="0" err="1"/>
            <a:t>How</a:t>
          </a:r>
          <a:r>
            <a:rPr lang="es-MX" sz="1600" dirty="0"/>
            <a:t> </a:t>
          </a:r>
          <a:r>
            <a:rPr lang="es-MX" sz="1600" dirty="0" err="1"/>
            <a:t>does</a:t>
          </a:r>
          <a:r>
            <a:rPr lang="es-MX" sz="1600" dirty="0"/>
            <a:t> </a:t>
          </a:r>
          <a:r>
            <a:rPr lang="es-MX" sz="1600" dirty="0" err="1"/>
            <a:t>your</a:t>
          </a:r>
          <a:r>
            <a:rPr lang="es-MX" sz="1600" dirty="0"/>
            <a:t> </a:t>
          </a:r>
          <a:r>
            <a:rPr lang="es-MX" sz="1600" dirty="0" err="1"/>
            <a:t>income</a:t>
          </a:r>
          <a:r>
            <a:rPr lang="es-MX" sz="1600" dirty="0"/>
            <a:t> </a:t>
          </a:r>
          <a:r>
            <a:rPr lang="es-MX" sz="1600" dirty="0" err="1"/>
            <a:t>level</a:t>
          </a:r>
          <a:r>
            <a:rPr lang="es-MX" sz="1600" dirty="0"/>
            <a:t> </a:t>
          </a:r>
          <a:r>
            <a:rPr lang="es-MX" sz="1600" dirty="0" err="1"/>
            <a:t>impact</a:t>
          </a:r>
          <a:r>
            <a:rPr lang="es-MX" sz="1600" dirty="0"/>
            <a:t> </a:t>
          </a:r>
          <a:r>
            <a:rPr lang="es-MX" sz="1600" dirty="0" err="1"/>
            <a:t>your</a:t>
          </a:r>
          <a:r>
            <a:rPr lang="es-MX" sz="1600" dirty="0"/>
            <a:t> </a:t>
          </a:r>
          <a:r>
            <a:rPr lang="es-MX" sz="1600" dirty="0" err="1"/>
            <a:t>purchasing</a:t>
          </a:r>
          <a:r>
            <a:rPr lang="es-MX" sz="1600" dirty="0"/>
            <a:t> </a:t>
          </a:r>
          <a:r>
            <a:rPr lang="es-MX" sz="1600" dirty="0" err="1"/>
            <a:t>power</a:t>
          </a:r>
          <a:r>
            <a:rPr lang="es-MX" sz="1600" dirty="0"/>
            <a:t> /</a:t>
          </a:r>
          <a:r>
            <a:rPr lang="es-MX" sz="1600" dirty="0" err="1"/>
            <a:t>your</a:t>
          </a:r>
          <a:r>
            <a:rPr lang="es-MX" sz="1600" dirty="0"/>
            <a:t> </a:t>
          </a:r>
          <a:r>
            <a:rPr lang="es-MX" sz="1600" dirty="0" err="1"/>
            <a:t>ability</a:t>
          </a:r>
          <a:r>
            <a:rPr lang="es-MX" sz="1600" dirty="0"/>
            <a:t> </a:t>
          </a:r>
          <a:r>
            <a:rPr lang="es-MX" sz="1600" dirty="0" err="1"/>
            <a:t>to</a:t>
          </a:r>
          <a:r>
            <a:rPr lang="es-MX" sz="1600" dirty="0"/>
            <a:t> </a:t>
          </a:r>
          <a:r>
            <a:rPr lang="es-MX" sz="1600" dirty="0" err="1"/>
            <a:t>buy</a:t>
          </a:r>
          <a:r>
            <a:rPr lang="es-MX" sz="1600" dirty="0"/>
            <a:t> the </a:t>
          </a:r>
          <a:r>
            <a:rPr lang="es-MX" sz="1600" dirty="0" err="1"/>
            <a:t>house</a:t>
          </a:r>
          <a:r>
            <a:rPr lang="es-MX" sz="1600" dirty="0"/>
            <a:t>?</a:t>
          </a:r>
        </a:p>
      </dgm:t>
    </dgm:pt>
    <dgm:pt modelId="{CB5E07B4-CD68-48CB-8BBD-5D37D58DD670}">
      <dgm:prSet phldrT="[Texto]" custT="1"/>
      <dgm:spPr>
        <a:ln>
          <a:noFill/>
        </a:ln>
      </dgm:spPr>
      <dgm:t>
        <a:bodyPr/>
        <a:lstStyle/>
        <a:p>
          <a:r>
            <a:rPr lang="en-US" sz="100" b="0" i="0" u="none" dirty="0">
              <a:solidFill>
                <a:schemeClr val="bg1"/>
              </a:solidFill>
            </a:rPr>
            <a:t>The total effect of a relative price change</a:t>
          </a:r>
          <a:endParaRPr lang="es-MX" sz="100" dirty="0">
            <a:solidFill>
              <a:schemeClr val="bg1"/>
            </a:solidFill>
          </a:endParaRPr>
        </a:p>
      </dgm:t>
    </dgm:pt>
    <dgm:pt modelId="{3A500962-5A6E-477F-B59B-287FF55CEEE6}" type="sibTrans" cxnId="{356C505D-658B-46E7-89E9-01BE1F3B0600}">
      <dgm:prSet custT="1"/>
      <dgm:spPr>
        <a:noFill/>
        <a:ln>
          <a:noFill/>
        </a:ln>
      </dgm:spPr>
      <dgm:t>
        <a:bodyPr/>
        <a:lstStyle/>
        <a:p>
          <a:r>
            <a:rPr lang="en-US" sz="100" b="0" i="0" u="none" dirty="0">
              <a:solidFill>
                <a:schemeClr val="bg1"/>
              </a:solidFill>
            </a:rPr>
            <a:t>on demand for houses</a:t>
          </a:r>
          <a:endParaRPr lang="es-MX" sz="100" dirty="0">
            <a:solidFill>
              <a:schemeClr val="bg1"/>
            </a:solidFill>
          </a:endParaRPr>
        </a:p>
      </dgm:t>
    </dgm:pt>
    <dgm:pt modelId="{2F17D97E-334A-4F33-B287-C541C67C6C4E}" type="parTrans" cxnId="{356C505D-658B-46E7-89E9-01BE1F3B0600}">
      <dgm:prSet/>
      <dgm:spPr/>
      <dgm:t>
        <a:bodyPr/>
        <a:lstStyle/>
        <a:p>
          <a:endParaRPr lang="es-MX" sz="2400"/>
        </a:p>
      </dgm:t>
    </dgm:pt>
    <dgm:pt modelId="{B9A3B521-64DF-4F02-BDE6-E36F0ACEDE29}" type="pres">
      <dgm:prSet presAssocID="{B0438757-F5E6-43C5-9E78-476F89BD40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F3D56B-9DB6-45E2-A171-9F06ED35A445}" type="pres">
      <dgm:prSet presAssocID="{CB5E07B4-CD68-48CB-8BBD-5D37D58DD670}" presName="hierRoot1" presStyleCnt="0">
        <dgm:presLayoutVars>
          <dgm:hierBranch val="init"/>
        </dgm:presLayoutVars>
      </dgm:prSet>
      <dgm:spPr/>
    </dgm:pt>
    <dgm:pt modelId="{B56C5AE6-F804-4E22-8CAE-4D25620835F9}" type="pres">
      <dgm:prSet presAssocID="{CB5E07B4-CD68-48CB-8BBD-5D37D58DD670}" presName="rootComposite1" presStyleCnt="0"/>
      <dgm:spPr/>
    </dgm:pt>
    <dgm:pt modelId="{0A083599-C3A0-4FF8-8BCB-EEF65AFD76D0}" type="pres">
      <dgm:prSet presAssocID="{CB5E07B4-CD68-48CB-8BBD-5D37D58DD670}" presName="rootText1" presStyleLbl="node0" presStyleIdx="0" presStyleCnt="1" custFlipVert="0" custScaleX="149508" custScaleY="2944">
        <dgm:presLayoutVars>
          <dgm:chMax/>
          <dgm:chPref val="3"/>
        </dgm:presLayoutVars>
      </dgm:prSet>
      <dgm:spPr/>
    </dgm:pt>
    <dgm:pt modelId="{59AC2AE8-BAE9-470C-80AB-3CAF52F66BE1}" type="pres">
      <dgm:prSet presAssocID="{CB5E07B4-CD68-48CB-8BBD-5D37D58DD670}" presName="titleText1" presStyleLbl="fgAcc0" presStyleIdx="0" presStyleCnt="1" custScaleY="25036">
        <dgm:presLayoutVars>
          <dgm:chMax val="0"/>
          <dgm:chPref val="0"/>
        </dgm:presLayoutVars>
      </dgm:prSet>
      <dgm:spPr/>
    </dgm:pt>
    <dgm:pt modelId="{0DDF1BCB-0AFE-46FF-837A-2A1E1AB26CA0}" type="pres">
      <dgm:prSet presAssocID="{CB5E07B4-CD68-48CB-8BBD-5D37D58DD670}" presName="rootConnector1" presStyleLbl="node1" presStyleIdx="0" presStyleCnt="2"/>
      <dgm:spPr/>
    </dgm:pt>
    <dgm:pt modelId="{A17F3AE8-CA1A-471D-B3A3-75572C9F142F}" type="pres">
      <dgm:prSet presAssocID="{CB5E07B4-CD68-48CB-8BBD-5D37D58DD670}" presName="hierChild2" presStyleCnt="0"/>
      <dgm:spPr/>
    </dgm:pt>
    <dgm:pt modelId="{EF9C4434-3CF0-4B58-A1F6-829357BA5F99}" type="pres">
      <dgm:prSet presAssocID="{89AF1E45-35A1-4712-9337-375BAD383EF3}" presName="Name37" presStyleLbl="parChTrans1D2" presStyleIdx="0" presStyleCnt="2"/>
      <dgm:spPr/>
    </dgm:pt>
    <dgm:pt modelId="{79BC8E4F-A8D9-4A48-AAB9-F32B9036F867}" type="pres">
      <dgm:prSet presAssocID="{7246E5DE-29C1-46E3-9C76-1508D97B02B2}" presName="hierRoot2" presStyleCnt="0">
        <dgm:presLayoutVars>
          <dgm:hierBranch val="init"/>
        </dgm:presLayoutVars>
      </dgm:prSet>
      <dgm:spPr/>
    </dgm:pt>
    <dgm:pt modelId="{A971C391-8CBA-4D16-9610-B2F77F7F1304}" type="pres">
      <dgm:prSet presAssocID="{7246E5DE-29C1-46E3-9C76-1508D97B02B2}" presName="rootComposite" presStyleCnt="0"/>
      <dgm:spPr/>
    </dgm:pt>
    <dgm:pt modelId="{8BB77C7D-D61F-41E1-8CBE-22F395B4EC2A}" type="pres">
      <dgm:prSet presAssocID="{7246E5DE-29C1-46E3-9C76-1508D97B02B2}" presName="rootText" presStyleLbl="node1" presStyleIdx="0" presStyleCnt="2" custScaleX="147396" custLinFactX="85641" custLinFactNeighborX="100000" custLinFactNeighborY="-15506">
        <dgm:presLayoutVars>
          <dgm:chMax/>
          <dgm:chPref val="3"/>
        </dgm:presLayoutVars>
      </dgm:prSet>
      <dgm:spPr/>
    </dgm:pt>
    <dgm:pt modelId="{C0962921-9F65-4FA1-8D38-2313F83BC143}" type="pres">
      <dgm:prSet presAssocID="{7246E5DE-29C1-46E3-9C76-1508D97B02B2}" presName="titleText2" presStyleLbl="fgAcc1" presStyleIdx="0" presStyleCnt="2" custScaleX="147677" custScaleY="195376" custLinFactX="100000" custLinFactNeighborX="145731" custLinFactNeighborY="-53548">
        <dgm:presLayoutVars>
          <dgm:chMax val="0"/>
          <dgm:chPref val="0"/>
        </dgm:presLayoutVars>
      </dgm:prSet>
      <dgm:spPr/>
    </dgm:pt>
    <dgm:pt modelId="{47DA9C9F-95D9-4A27-82EC-BCBAD430D95A}" type="pres">
      <dgm:prSet presAssocID="{7246E5DE-29C1-46E3-9C76-1508D97B02B2}" presName="rootConnector" presStyleLbl="node2" presStyleIdx="0" presStyleCnt="0"/>
      <dgm:spPr/>
    </dgm:pt>
    <dgm:pt modelId="{62F2B8D2-D73A-42CB-81F4-E94888C66601}" type="pres">
      <dgm:prSet presAssocID="{7246E5DE-29C1-46E3-9C76-1508D97B02B2}" presName="hierChild4" presStyleCnt="0"/>
      <dgm:spPr/>
    </dgm:pt>
    <dgm:pt modelId="{F1F432E2-0D41-48CD-9272-3BDAA549E657}" type="pres">
      <dgm:prSet presAssocID="{7246E5DE-29C1-46E3-9C76-1508D97B02B2}" presName="hierChild5" presStyleCnt="0"/>
      <dgm:spPr/>
    </dgm:pt>
    <dgm:pt modelId="{682945C1-0917-49F6-9ACF-9795CC694371}" type="pres">
      <dgm:prSet presAssocID="{542300EC-EA10-49FC-98B4-49736692BAFA}" presName="Name37" presStyleLbl="parChTrans1D2" presStyleIdx="1" presStyleCnt="2"/>
      <dgm:spPr/>
    </dgm:pt>
    <dgm:pt modelId="{A7E6C53A-DECC-4FC3-9786-39A2C454633E}" type="pres">
      <dgm:prSet presAssocID="{48D69EBA-95A3-42E2-B743-95DBB95AFE02}" presName="hierRoot2" presStyleCnt="0">
        <dgm:presLayoutVars>
          <dgm:hierBranch val="init"/>
        </dgm:presLayoutVars>
      </dgm:prSet>
      <dgm:spPr/>
    </dgm:pt>
    <dgm:pt modelId="{F3A7D04D-94DB-407A-8B23-0592BD4F7EE0}" type="pres">
      <dgm:prSet presAssocID="{48D69EBA-95A3-42E2-B743-95DBB95AFE02}" presName="rootComposite" presStyleCnt="0"/>
      <dgm:spPr/>
    </dgm:pt>
    <dgm:pt modelId="{A4A41F67-5533-423E-9DF4-29749C5781DD}" type="pres">
      <dgm:prSet presAssocID="{48D69EBA-95A3-42E2-B743-95DBB95AFE02}" presName="rootText" presStyleLbl="node1" presStyleIdx="1" presStyleCnt="2" custScaleX="127933" custLinFactX="-100000" custLinFactNeighborX="-125201" custLinFactNeighborY="-15744">
        <dgm:presLayoutVars>
          <dgm:chMax/>
          <dgm:chPref val="3"/>
        </dgm:presLayoutVars>
      </dgm:prSet>
      <dgm:spPr/>
    </dgm:pt>
    <dgm:pt modelId="{4427CC06-719F-4E5A-9F33-6F9C2A64F6FC}" type="pres">
      <dgm:prSet presAssocID="{48D69EBA-95A3-42E2-B743-95DBB95AFE02}" presName="titleText2" presStyleLbl="fgAcc1" presStyleIdx="1" presStyleCnt="2" custScaleX="142248" custScaleY="183879" custLinFactX="-100000" custLinFactNeighborX="-134497" custLinFactNeighborY="-47448">
        <dgm:presLayoutVars>
          <dgm:chMax val="0"/>
          <dgm:chPref val="0"/>
        </dgm:presLayoutVars>
      </dgm:prSet>
      <dgm:spPr/>
    </dgm:pt>
    <dgm:pt modelId="{31F68342-07B1-432F-A6FB-E3B9C946FC5A}" type="pres">
      <dgm:prSet presAssocID="{48D69EBA-95A3-42E2-B743-95DBB95AFE02}" presName="rootConnector" presStyleLbl="node2" presStyleIdx="0" presStyleCnt="0"/>
      <dgm:spPr/>
    </dgm:pt>
    <dgm:pt modelId="{581BCA65-AEB0-47DB-9F15-19B91CE26CAD}" type="pres">
      <dgm:prSet presAssocID="{48D69EBA-95A3-42E2-B743-95DBB95AFE02}" presName="hierChild4" presStyleCnt="0"/>
      <dgm:spPr/>
    </dgm:pt>
    <dgm:pt modelId="{90439219-7D40-42AD-B008-073D1C7AC236}" type="pres">
      <dgm:prSet presAssocID="{48D69EBA-95A3-42E2-B743-95DBB95AFE02}" presName="hierChild5" presStyleCnt="0"/>
      <dgm:spPr/>
    </dgm:pt>
    <dgm:pt modelId="{D5EC0195-B56D-40F7-B7BF-57D2ECF2094E}" type="pres">
      <dgm:prSet presAssocID="{CB5E07B4-CD68-48CB-8BBD-5D37D58DD670}" presName="hierChild3" presStyleCnt="0"/>
      <dgm:spPr/>
    </dgm:pt>
  </dgm:ptLst>
  <dgm:cxnLst>
    <dgm:cxn modelId="{69A39F10-50F7-4878-8A38-CBBED35943E9}" type="presOf" srcId="{48D69EBA-95A3-42E2-B743-95DBB95AFE02}" destId="{31F68342-07B1-432F-A6FB-E3B9C946FC5A}" srcOrd="1" destOrd="0" presId="urn:microsoft.com/office/officeart/2008/layout/NameandTitleOrganizationalChart"/>
    <dgm:cxn modelId="{F7BFFD14-86FF-4009-A2DB-D5661E8760D0}" type="presOf" srcId="{442AFBB5-9DBC-46C5-A908-47655450865F}" destId="{4427CC06-719F-4E5A-9F33-6F9C2A64F6FC}" srcOrd="0" destOrd="0" presId="urn:microsoft.com/office/officeart/2008/layout/NameandTitleOrganizationalChart"/>
    <dgm:cxn modelId="{E94E7626-E866-4F0B-9648-2373B59B2519}" type="presOf" srcId="{B0438757-F5E6-43C5-9E78-476F89BD40F8}" destId="{B9A3B521-64DF-4F02-BDE6-E36F0ACEDE29}" srcOrd="0" destOrd="0" presId="urn:microsoft.com/office/officeart/2008/layout/NameandTitleOrganizationalChart"/>
    <dgm:cxn modelId="{E1829227-01F3-4A74-A227-1DE9E1506E17}" type="presOf" srcId="{48D69EBA-95A3-42E2-B743-95DBB95AFE02}" destId="{A4A41F67-5533-423E-9DF4-29749C5781DD}" srcOrd="0" destOrd="0" presId="urn:microsoft.com/office/officeart/2008/layout/NameandTitleOrganizationalChart"/>
    <dgm:cxn modelId="{D5D6D62F-28D3-4FF5-BCEB-FDD45F2B2762}" type="presOf" srcId="{7246E5DE-29C1-46E3-9C76-1508D97B02B2}" destId="{47DA9C9F-95D9-4A27-82EC-BCBAD430D95A}" srcOrd="1" destOrd="0" presId="urn:microsoft.com/office/officeart/2008/layout/NameandTitleOrganizationalChart"/>
    <dgm:cxn modelId="{1A55A640-00E9-4879-91C7-F5C0C2B88329}" type="presOf" srcId="{7246E5DE-29C1-46E3-9C76-1508D97B02B2}" destId="{8BB77C7D-D61F-41E1-8CBE-22F395B4EC2A}" srcOrd="0" destOrd="0" presId="urn:microsoft.com/office/officeart/2008/layout/NameandTitleOrganizationalChart"/>
    <dgm:cxn modelId="{356C505D-658B-46E7-89E9-01BE1F3B0600}" srcId="{B0438757-F5E6-43C5-9E78-476F89BD40F8}" destId="{CB5E07B4-CD68-48CB-8BBD-5D37D58DD670}" srcOrd="0" destOrd="0" parTransId="{2F17D97E-334A-4F33-B287-C541C67C6C4E}" sibTransId="{3A500962-5A6E-477F-B59B-287FF55CEEE6}"/>
    <dgm:cxn modelId="{4E5AD66A-499C-4618-8237-DB79AD41970B}" type="presOf" srcId="{542300EC-EA10-49FC-98B4-49736692BAFA}" destId="{682945C1-0917-49F6-9ACF-9795CC694371}" srcOrd="0" destOrd="0" presId="urn:microsoft.com/office/officeart/2008/layout/NameandTitleOrganizationalChart"/>
    <dgm:cxn modelId="{6F5B654B-1742-4879-9998-E767AA636DF4}" type="presOf" srcId="{CB5E07B4-CD68-48CB-8BBD-5D37D58DD670}" destId="{0DDF1BCB-0AFE-46FF-837A-2A1E1AB26CA0}" srcOrd="1" destOrd="0" presId="urn:microsoft.com/office/officeart/2008/layout/NameandTitleOrganizationalChart"/>
    <dgm:cxn modelId="{C000FB87-D1B0-4B2F-9218-FB684D7E1BE5}" type="presOf" srcId="{EEC9FB76-FCC6-4B94-B240-7BC2319B42BC}" destId="{C0962921-9F65-4FA1-8D38-2313F83BC143}" srcOrd="0" destOrd="0" presId="urn:microsoft.com/office/officeart/2008/layout/NameandTitleOrganizationalChart"/>
    <dgm:cxn modelId="{2C0C6B96-4D41-47D7-BFD9-12BF514E7D8C}" type="presOf" srcId="{CB5E07B4-CD68-48CB-8BBD-5D37D58DD670}" destId="{0A083599-C3A0-4FF8-8BCB-EEF65AFD76D0}" srcOrd="0" destOrd="0" presId="urn:microsoft.com/office/officeart/2008/layout/NameandTitleOrganizationalChart"/>
    <dgm:cxn modelId="{A2257F97-EA80-4E81-B6F5-78AABCFAB1A8}" type="presOf" srcId="{89AF1E45-35A1-4712-9337-375BAD383EF3}" destId="{EF9C4434-3CF0-4B58-A1F6-829357BA5F99}" srcOrd="0" destOrd="0" presId="urn:microsoft.com/office/officeart/2008/layout/NameandTitleOrganizationalChart"/>
    <dgm:cxn modelId="{A3B6CAB4-8B1C-447E-8275-971113784FC2}" type="presOf" srcId="{3A500962-5A6E-477F-B59B-287FF55CEEE6}" destId="{59AC2AE8-BAE9-470C-80AB-3CAF52F66BE1}" srcOrd="0" destOrd="0" presId="urn:microsoft.com/office/officeart/2008/layout/NameandTitleOrganizationalChart"/>
    <dgm:cxn modelId="{FB279AC7-1016-4D40-8EC3-7224715E5C10}" srcId="{CB5E07B4-CD68-48CB-8BBD-5D37D58DD670}" destId="{48D69EBA-95A3-42E2-B743-95DBB95AFE02}" srcOrd="1" destOrd="0" parTransId="{542300EC-EA10-49FC-98B4-49736692BAFA}" sibTransId="{442AFBB5-9DBC-46C5-A908-47655450865F}"/>
    <dgm:cxn modelId="{AB5CD2FB-E07C-473E-85B7-C12D98CB0FCF}" srcId="{CB5E07B4-CD68-48CB-8BBD-5D37D58DD670}" destId="{7246E5DE-29C1-46E3-9C76-1508D97B02B2}" srcOrd="0" destOrd="0" parTransId="{89AF1E45-35A1-4712-9337-375BAD383EF3}" sibTransId="{EEC9FB76-FCC6-4B94-B240-7BC2319B42BC}"/>
    <dgm:cxn modelId="{8E83D219-FC14-4402-9D9E-B12EEEC0D9E0}" type="presParOf" srcId="{B9A3B521-64DF-4F02-BDE6-E36F0ACEDE29}" destId="{72F3D56B-9DB6-45E2-A171-9F06ED35A445}" srcOrd="0" destOrd="0" presId="urn:microsoft.com/office/officeart/2008/layout/NameandTitleOrganizationalChart"/>
    <dgm:cxn modelId="{1E002821-FE48-4210-A1F3-5F5B4111F75C}" type="presParOf" srcId="{72F3D56B-9DB6-45E2-A171-9F06ED35A445}" destId="{B56C5AE6-F804-4E22-8CAE-4D25620835F9}" srcOrd="0" destOrd="0" presId="urn:microsoft.com/office/officeart/2008/layout/NameandTitleOrganizationalChart"/>
    <dgm:cxn modelId="{7E486EC9-F840-4508-AC9E-10B0A9D22A96}" type="presParOf" srcId="{B56C5AE6-F804-4E22-8CAE-4D25620835F9}" destId="{0A083599-C3A0-4FF8-8BCB-EEF65AFD76D0}" srcOrd="0" destOrd="0" presId="urn:microsoft.com/office/officeart/2008/layout/NameandTitleOrganizationalChart"/>
    <dgm:cxn modelId="{E6F6678B-96EE-44D5-A12B-8989875410BB}" type="presParOf" srcId="{B56C5AE6-F804-4E22-8CAE-4D25620835F9}" destId="{59AC2AE8-BAE9-470C-80AB-3CAF52F66BE1}" srcOrd="1" destOrd="0" presId="urn:microsoft.com/office/officeart/2008/layout/NameandTitleOrganizationalChart"/>
    <dgm:cxn modelId="{993A4B34-F14F-4DE3-99FC-A8399E6FA84D}" type="presParOf" srcId="{B56C5AE6-F804-4E22-8CAE-4D25620835F9}" destId="{0DDF1BCB-0AFE-46FF-837A-2A1E1AB26CA0}" srcOrd="2" destOrd="0" presId="urn:microsoft.com/office/officeart/2008/layout/NameandTitleOrganizationalChart"/>
    <dgm:cxn modelId="{E4C2B0BB-48A0-4203-A154-454DA934A884}" type="presParOf" srcId="{72F3D56B-9DB6-45E2-A171-9F06ED35A445}" destId="{A17F3AE8-CA1A-471D-B3A3-75572C9F142F}" srcOrd="1" destOrd="0" presId="urn:microsoft.com/office/officeart/2008/layout/NameandTitleOrganizationalChart"/>
    <dgm:cxn modelId="{453D086C-F0BD-4BC6-9DFC-90E0ED1D1146}" type="presParOf" srcId="{A17F3AE8-CA1A-471D-B3A3-75572C9F142F}" destId="{EF9C4434-3CF0-4B58-A1F6-829357BA5F99}" srcOrd="0" destOrd="0" presId="urn:microsoft.com/office/officeart/2008/layout/NameandTitleOrganizationalChart"/>
    <dgm:cxn modelId="{2C775FC0-C5F2-4B19-B8C7-C6683C2ADAAA}" type="presParOf" srcId="{A17F3AE8-CA1A-471D-B3A3-75572C9F142F}" destId="{79BC8E4F-A8D9-4A48-AAB9-F32B9036F867}" srcOrd="1" destOrd="0" presId="urn:microsoft.com/office/officeart/2008/layout/NameandTitleOrganizationalChart"/>
    <dgm:cxn modelId="{20D8E35E-0144-46A3-80B2-9BED1715B6B2}" type="presParOf" srcId="{79BC8E4F-A8D9-4A48-AAB9-F32B9036F867}" destId="{A971C391-8CBA-4D16-9610-B2F77F7F1304}" srcOrd="0" destOrd="0" presId="urn:microsoft.com/office/officeart/2008/layout/NameandTitleOrganizationalChart"/>
    <dgm:cxn modelId="{20AB6C64-ADED-4F2B-87FD-70F5A42129E0}" type="presParOf" srcId="{A971C391-8CBA-4D16-9610-B2F77F7F1304}" destId="{8BB77C7D-D61F-41E1-8CBE-22F395B4EC2A}" srcOrd="0" destOrd="0" presId="urn:microsoft.com/office/officeart/2008/layout/NameandTitleOrganizationalChart"/>
    <dgm:cxn modelId="{16F86B05-0DD9-4638-B0BF-2E33846068E5}" type="presParOf" srcId="{A971C391-8CBA-4D16-9610-B2F77F7F1304}" destId="{C0962921-9F65-4FA1-8D38-2313F83BC143}" srcOrd="1" destOrd="0" presId="urn:microsoft.com/office/officeart/2008/layout/NameandTitleOrganizationalChart"/>
    <dgm:cxn modelId="{23F5EEF7-A83C-4C4E-BC39-068DA1C79BBC}" type="presParOf" srcId="{A971C391-8CBA-4D16-9610-B2F77F7F1304}" destId="{47DA9C9F-95D9-4A27-82EC-BCBAD430D95A}" srcOrd="2" destOrd="0" presId="urn:microsoft.com/office/officeart/2008/layout/NameandTitleOrganizationalChart"/>
    <dgm:cxn modelId="{2CAE9E60-9F9B-47B4-8E7C-5A47670E06BA}" type="presParOf" srcId="{79BC8E4F-A8D9-4A48-AAB9-F32B9036F867}" destId="{62F2B8D2-D73A-42CB-81F4-E94888C66601}" srcOrd="1" destOrd="0" presId="urn:microsoft.com/office/officeart/2008/layout/NameandTitleOrganizationalChart"/>
    <dgm:cxn modelId="{403C3D5E-3FEA-4F54-B196-5E57DC2E82C9}" type="presParOf" srcId="{79BC8E4F-A8D9-4A48-AAB9-F32B9036F867}" destId="{F1F432E2-0D41-48CD-9272-3BDAA549E657}" srcOrd="2" destOrd="0" presId="urn:microsoft.com/office/officeart/2008/layout/NameandTitleOrganizationalChart"/>
    <dgm:cxn modelId="{A6EBF5E5-0309-46F1-AEC6-4172BF84C580}" type="presParOf" srcId="{A17F3AE8-CA1A-471D-B3A3-75572C9F142F}" destId="{682945C1-0917-49F6-9ACF-9795CC694371}" srcOrd="2" destOrd="0" presId="urn:microsoft.com/office/officeart/2008/layout/NameandTitleOrganizationalChart"/>
    <dgm:cxn modelId="{CE10739E-806E-41D2-B8B7-3D38C5CC26A0}" type="presParOf" srcId="{A17F3AE8-CA1A-471D-B3A3-75572C9F142F}" destId="{A7E6C53A-DECC-4FC3-9786-39A2C454633E}" srcOrd="3" destOrd="0" presId="urn:microsoft.com/office/officeart/2008/layout/NameandTitleOrganizationalChart"/>
    <dgm:cxn modelId="{446B2F0A-0AD9-435A-9550-B8A795D0A79A}" type="presParOf" srcId="{A7E6C53A-DECC-4FC3-9786-39A2C454633E}" destId="{F3A7D04D-94DB-407A-8B23-0592BD4F7EE0}" srcOrd="0" destOrd="0" presId="urn:microsoft.com/office/officeart/2008/layout/NameandTitleOrganizationalChart"/>
    <dgm:cxn modelId="{836BE835-8AAF-4531-AD7B-B453A2B74BAF}" type="presParOf" srcId="{F3A7D04D-94DB-407A-8B23-0592BD4F7EE0}" destId="{A4A41F67-5533-423E-9DF4-29749C5781DD}" srcOrd="0" destOrd="0" presId="urn:microsoft.com/office/officeart/2008/layout/NameandTitleOrganizationalChart"/>
    <dgm:cxn modelId="{736E3371-AFD7-4F66-9BA3-FC68A5C0CB1A}" type="presParOf" srcId="{F3A7D04D-94DB-407A-8B23-0592BD4F7EE0}" destId="{4427CC06-719F-4E5A-9F33-6F9C2A64F6FC}" srcOrd="1" destOrd="0" presId="urn:microsoft.com/office/officeart/2008/layout/NameandTitleOrganizationalChart"/>
    <dgm:cxn modelId="{45D21E08-FDCB-4353-8C23-7BD76839D84C}" type="presParOf" srcId="{F3A7D04D-94DB-407A-8B23-0592BD4F7EE0}" destId="{31F68342-07B1-432F-A6FB-E3B9C946FC5A}" srcOrd="2" destOrd="0" presId="urn:microsoft.com/office/officeart/2008/layout/NameandTitleOrganizationalChart"/>
    <dgm:cxn modelId="{A2EF0FEC-567F-4B66-9779-2C0A8C9FF7DF}" type="presParOf" srcId="{A7E6C53A-DECC-4FC3-9786-39A2C454633E}" destId="{581BCA65-AEB0-47DB-9F15-19B91CE26CAD}" srcOrd="1" destOrd="0" presId="urn:microsoft.com/office/officeart/2008/layout/NameandTitleOrganizationalChart"/>
    <dgm:cxn modelId="{1FAE4819-2F11-4BA5-9EB9-B7D612A5E6DE}" type="presParOf" srcId="{A7E6C53A-DECC-4FC3-9786-39A2C454633E}" destId="{90439219-7D40-42AD-B008-073D1C7AC236}" srcOrd="2" destOrd="0" presId="urn:microsoft.com/office/officeart/2008/layout/NameandTitleOrganizationalChart"/>
    <dgm:cxn modelId="{C747F240-9032-4F33-88E3-130B48ECC22D}" type="presParOf" srcId="{72F3D56B-9DB6-45E2-A171-9F06ED35A445}" destId="{D5EC0195-B56D-40F7-B7BF-57D2ECF2094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945C1-0917-49F6-9ACF-9795CC694371}">
      <dsp:nvSpPr>
        <dsp:cNvPr id="0" name=""/>
        <dsp:cNvSpPr/>
      </dsp:nvSpPr>
      <dsp:spPr>
        <a:xfrm>
          <a:off x="2230440" y="36734"/>
          <a:ext cx="3328984" cy="940527"/>
        </a:xfrm>
        <a:custGeom>
          <a:avLst/>
          <a:gdLst/>
          <a:ahLst/>
          <a:cxnLst/>
          <a:rect l="0" t="0" r="0" b="0"/>
          <a:pathLst>
            <a:path>
              <a:moveTo>
                <a:pt x="3328984" y="0"/>
              </a:moveTo>
              <a:lnTo>
                <a:pt x="3328984" y="659417"/>
              </a:lnTo>
              <a:lnTo>
                <a:pt x="0" y="659417"/>
              </a:lnTo>
              <a:lnTo>
                <a:pt x="0" y="940527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C4434-3CF0-4B58-A1F6-829357BA5F99}">
      <dsp:nvSpPr>
        <dsp:cNvPr id="0" name=""/>
        <dsp:cNvSpPr/>
      </dsp:nvSpPr>
      <dsp:spPr>
        <a:xfrm>
          <a:off x="5559424" y="36734"/>
          <a:ext cx="2284828" cy="943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284"/>
              </a:lnTo>
              <a:lnTo>
                <a:pt x="2284828" y="662284"/>
              </a:lnTo>
              <a:lnTo>
                <a:pt x="2284828" y="943394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83599-C3A0-4FF8-8BCB-EEF65AFD76D0}">
      <dsp:nvSpPr>
        <dsp:cNvPr id="0" name=""/>
        <dsp:cNvSpPr/>
      </dsp:nvSpPr>
      <dsp:spPr>
        <a:xfrm>
          <a:off x="3819986" y="1266"/>
          <a:ext cx="3478876" cy="3546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" tIns="635" rIns="635" bIns="170005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b="0" i="0" u="none" kern="1200" dirty="0">
              <a:solidFill>
                <a:schemeClr val="bg1"/>
              </a:solidFill>
            </a:rPr>
            <a:t>The total effect of a relative price change</a:t>
          </a:r>
          <a:endParaRPr lang="es-MX" sz="100" kern="1200" dirty="0">
            <a:solidFill>
              <a:schemeClr val="bg1"/>
            </a:solidFill>
          </a:endParaRPr>
        </a:p>
      </dsp:txBody>
      <dsp:txXfrm>
        <a:off x="3819986" y="1266"/>
        <a:ext cx="3478876" cy="35468"/>
      </dsp:txXfrm>
    </dsp:sp>
    <dsp:sp modelId="{59AC2AE8-BAE9-470C-80AB-3CAF52F66BE1}">
      <dsp:nvSpPr>
        <dsp:cNvPr id="0" name=""/>
        <dsp:cNvSpPr/>
      </dsp:nvSpPr>
      <dsp:spPr>
        <a:xfrm>
          <a:off x="4861360" y="504177"/>
          <a:ext cx="2094194" cy="10054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" tIns="635" rIns="2540" bIns="635" numCol="1" spcCol="1270" anchor="ctr" anchorCtr="0">
          <a:noAutofit/>
        </a:bodyPr>
        <a:lstStyle/>
        <a:p>
          <a:pPr marL="0" lvl="0" indent="0" algn="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b="0" i="0" u="none" kern="1200" dirty="0">
              <a:solidFill>
                <a:schemeClr val="bg1"/>
              </a:solidFill>
            </a:rPr>
            <a:t>on demand for houses</a:t>
          </a:r>
          <a:endParaRPr lang="es-MX" sz="100" kern="1200" dirty="0">
            <a:solidFill>
              <a:schemeClr val="bg1"/>
            </a:solidFill>
          </a:endParaRPr>
        </a:p>
      </dsp:txBody>
      <dsp:txXfrm>
        <a:off x="4861360" y="504177"/>
        <a:ext cx="2094194" cy="100540"/>
      </dsp:txXfrm>
    </dsp:sp>
    <dsp:sp modelId="{8BB77C7D-D61F-41E1-8CBE-22F395B4EC2A}">
      <dsp:nvSpPr>
        <dsp:cNvPr id="0" name=""/>
        <dsp:cNvSpPr/>
      </dsp:nvSpPr>
      <dsp:spPr>
        <a:xfrm>
          <a:off x="6129387" y="980128"/>
          <a:ext cx="3429732" cy="12047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7000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0" i="0" u="none" kern="1200" dirty="0"/>
            <a:t>The </a:t>
          </a:r>
          <a:r>
            <a:rPr lang="es-MX" sz="2400" b="0" i="0" u="none" kern="1200" dirty="0" err="1"/>
            <a:t>substitution</a:t>
          </a:r>
          <a:r>
            <a:rPr lang="es-MX" sz="2400" b="0" i="0" u="none" kern="1200" dirty="0"/>
            <a:t> </a:t>
          </a:r>
          <a:r>
            <a:rPr lang="es-MX" sz="2400" b="0" i="0" u="none" kern="1200" dirty="0" err="1"/>
            <a:t>effect</a:t>
          </a:r>
          <a:endParaRPr lang="es-MX" sz="2400" kern="1200" dirty="0"/>
        </a:p>
      </dsp:txBody>
      <dsp:txXfrm>
        <a:off x="6129387" y="980128"/>
        <a:ext cx="3429732" cy="1204756"/>
      </dsp:txXfrm>
    </dsp:sp>
    <dsp:sp modelId="{C0962921-9F65-4FA1-8D38-2313F83BC143}">
      <dsp:nvSpPr>
        <dsp:cNvPr id="0" name=""/>
        <dsp:cNvSpPr/>
      </dsp:nvSpPr>
      <dsp:spPr>
        <a:xfrm>
          <a:off x="7473400" y="1697422"/>
          <a:ext cx="3092644" cy="78460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/>
            <a:t>What</a:t>
          </a:r>
          <a:r>
            <a:rPr lang="es-MX" sz="1600" kern="1200" dirty="0"/>
            <a:t> are you </a:t>
          </a:r>
          <a:r>
            <a:rPr lang="es-MX" sz="1600" kern="1200" dirty="0" err="1"/>
            <a:t>giving</a:t>
          </a:r>
          <a:r>
            <a:rPr lang="es-MX" sz="1600" kern="1200" dirty="0"/>
            <a:t> up OR </a:t>
          </a:r>
          <a:r>
            <a:rPr lang="es-MX" sz="1600" kern="1200" dirty="0" err="1"/>
            <a:t>gaining</a:t>
          </a:r>
          <a:r>
            <a:rPr lang="es-MX" sz="1600" kern="1200" dirty="0"/>
            <a:t> </a:t>
          </a:r>
          <a:r>
            <a:rPr lang="es-MX" sz="1600" kern="1200" dirty="0" err="1"/>
            <a:t>when</a:t>
          </a:r>
          <a:r>
            <a:rPr lang="es-MX" sz="1600" kern="1200" dirty="0"/>
            <a:t> you </a:t>
          </a:r>
          <a:r>
            <a:rPr lang="es-MX" sz="1600" kern="1200" dirty="0" err="1"/>
            <a:t>buy</a:t>
          </a:r>
          <a:r>
            <a:rPr lang="es-MX" sz="1600" kern="1200" dirty="0"/>
            <a:t> </a:t>
          </a:r>
          <a:r>
            <a:rPr lang="es-MX" sz="1600" kern="1200" dirty="0" err="1"/>
            <a:t>that</a:t>
          </a:r>
          <a:r>
            <a:rPr lang="es-MX" sz="1600" kern="1200" dirty="0"/>
            <a:t> </a:t>
          </a:r>
          <a:r>
            <a:rPr lang="es-MX" sz="1600" kern="1200" dirty="0" err="1"/>
            <a:t>house</a:t>
          </a:r>
          <a:r>
            <a:rPr lang="es-MX" sz="1600" kern="1200" dirty="0"/>
            <a:t>?</a:t>
          </a:r>
        </a:p>
      </dsp:txBody>
      <dsp:txXfrm>
        <a:off x="7473400" y="1697422"/>
        <a:ext cx="3092644" cy="784602"/>
      </dsp:txXfrm>
    </dsp:sp>
    <dsp:sp modelId="{A4A41F67-5533-423E-9DF4-29749C5781DD}">
      <dsp:nvSpPr>
        <dsp:cNvPr id="0" name=""/>
        <dsp:cNvSpPr/>
      </dsp:nvSpPr>
      <dsp:spPr>
        <a:xfrm>
          <a:off x="742014" y="977261"/>
          <a:ext cx="2976851" cy="12047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7000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0" i="0" u="none" kern="1200" dirty="0"/>
            <a:t>The </a:t>
          </a:r>
          <a:r>
            <a:rPr lang="es-MX" sz="2400" b="0" i="0" u="none" kern="1200" dirty="0" err="1"/>
            <a:t>income</a:t>
          </a:r>
          <a:r>
            <a:rPr lang="es-MX" sz="2400" b="0" i="0" u="none" kern="1200" dirty="0"/>
            <a:t> </a:t>
          </a:r>
          <a:r>
            <a:rPr lang="es-MX" sz="2400" b="0" i="0" u="none" kern="1200" dirty="0" err="1"/>
            <a:t>effect</a:t>
          </a:r>
          <a:endParaRPr lang="es-MX" sz="2400" kern="1200" dirty="0"/>
        </a:p>
      </dsp:txBody>
      <dsp:txXfrm>
        <a:off x="742014" y="977261"/>
        <a:ext cx="2976851" cy="1204756"/>
      </dsp:txXfrm>
    </dsp:sp>
    <dsp:sp modelId="{4427CC06-719F-4E5A-9F33-6F9C2A64F6FC}">
      <dsp:nvSpPr>
        <dsp:cNvPr id="0" name=""/>
        <dsp:cNvSpPr/>
      </dsp:nvSpPr>
      <dsp:spPr>
        <a:xfrm>
          <a:off x="1419337" y="1745004"/>
          <a:ext cx="2978950" cy="73843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/>
            <a:t>How</a:t>
          </a:r>
          <a:r>
            <a:rPr lang="es-MX" sz="1600" kern="1200" dirty="0"/>
            <a:t> </a:t>
          </a:r>
          <a:r>
            <a:rPr lang="es-MX" sz="1600" kern="1200" dirty="0" err="1"/>
            <a:t>does</a:t>
          </a:r>
          <a:r>
            <a:rPr lang="es-MX" sz="1600" kern="1200" dirty="0"/>
            <a:t> </a:t>
          </a:r>
          <a:r>
            <a:rPr lang="es-MX" sz="1600" kern="1200" dirty="0" err="1"/>
            <a:t>your</a:t>
          </a:r>
          <a:r>
            <a:rPr lang="es-MX" sz="1600" kern="1200" dirty="0"/>
            <a:t> </a:t>
          </a:r>
          <a:r>
            <a:rPr lang="es-MX" sz="1600" kern="1200" dirty="0" err="1"/>
            <a:t>income</a:t>
          </a:r>
          <a:r>
            <a:rPr lang="es-MX" sz="1600" kern="1200" dirty="0"/>
            <a:t> </a:t>
          </a:r>
          <a:r>
            <a:rPr lang="es-MX" sz="1600" kern="1200" dirty="0" err="1"/>
            <a:t>level</a:t>
          </a:r>
          <a:r>
            <a:rPr lang="es-MX" sz="1600" kern="1200" dirty="0"/>
            <a:t> </a:t>
          </a:r>
          <a:r>
            <a:rPr lang="es-MX" sz="1600" kern="1200" dirty="0" err="1"/>
            <a:t>impact</a:t>
          </a:r>
          <a:r>
            <a:rPr lang="es-MX" sz="1600" kern="1200" dirty="0"/>
            <a:t> </a:t>
          </a:r>
          <a:r>
            <a:rPr lang="es-MX" sz="1600" kern="1200" dirty="0" err="1"/>
            <a:t>your</a:t>
          </a:r>
          <a:r>
            <a:rPr lang="es-MX" sz="1600" kern="1200" dirty="0"/>
            <a:t> </a:t>
          </a:r>
          <a:r>
            <a:rPr lang="es-MX" sz="1600" kern="1200" dirty="0" err="1"/>
            <a:t>purchasing</a:t>
          </a:r>
          <a:r>
            <a:rPr lang="es-MX" sz="1600" kern="1200" dirty="0"/>
            <a:t> </a:t>
          </a:r>
          <a:r>
            <a:rPr lang="es-MX" sz="1600" kern="1200" dirty="0" err="1"/>
            <a:t>power</a:t>
          </a:r>
          <a:r>
            <a:rPr lang="es-MX" sz="1600" kern="1200" dirty="0"/>
            <a:t> /</a:t>
          </a:r>
          <a:r>
            <a:rPr lang="es-MX" sz="1600" kern="1200" dirty="0" err="1"/>
            <a:t>your</a:t>
          </a:r>
          <a:r>
            <a:rPr lang="es-MX" sz="1600" kern="1200" dirty="0"/>
            <a:t> </a:t>
          </a:r>
          <a:r>
            <a:rPr lang="es-MX" sz="1600" kern="1200" dirty="0" err="1"/>
            <a:t>ability</a:t>
          </a:r>
          <a:r>
            <a:rPr lang="es-MX" sz="1600" kern="1200" dirty="0"/>
            <a:t> </a:t>
          </a:r>
          <a:r>
            <a:rPr lang="es-MX" sz="1600" kern="1200" dirty="0" err="1"/>
            <a:t>to</a:t>
          </a:r>
          <a:r>
            <a:rPr lang="es-MX" sz="1600" kern="1200" dirty="0"/>
            <a:t> </a:t>
          </a:r>
          <a:r>
            <a:rPr lang="es-MX" sz="1600" kern="1200" dirty="0" err="1"/>
            <a:t>buy</a:t>
          </a:r>
          <a:r>
            <a:rPr lang="es-MX" sz="1600" kern="1200" dirty="0"/>
            <a:t> the </a:t>
          </a:r>
          <a:r>
            <a:rPr lang="es-MX" sz="1600" kern="1200" dirty="0" err="1"/>
            <a:t>house</a:t>
          </a:r>
          <a:r>
            <a:rPr lang="es-MX" sz="1600" kern="1200" dirty="0"/>
            <a:t>?</a:t>
          </a:r>
        </a:p>
      </dsp:txBody>
      <dsp:txXfrm>
        <a:off x="1419337" y="1745004"/>
        <a:ext cx="2978950" cy="738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CD3A-A840-4D06-89C9-0236B44199D3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DC571-136E-4CB7-B78F-77EC12AAFA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84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18e19e81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18e19e81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13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18e19e81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18e19e81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90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DC571-136E-4CB7-B78F-77EC12AAFA4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46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DC571-136E-4CB7-B78F-77EC12AAFA4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152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83A13-2C9D-4414-B0FF-443907E87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CE4369-877E-44FA-B437-CA62D02D1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FFA52-5895-4C2B-B138-779E5CDA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CA04-6058-45C1-B8C1-692F67E3879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C3D34-814B-46B3-BDD1-7A0F1C40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38902D-B2EE-4378-B4D4-4D1E1F51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9BDD-9289-4169-907A-EB5BA1BEB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25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F2B0E-681C-4EED-80DF-E692082E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FC9ED6-54D7-4B14-BE2E-E14C33591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07399D-DCAF-4D4B-9AAE-34874C5C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CA04-6058-45C1-B8C1-692F67E3879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0A9EB5-FDA2-4986-914B-05F52B5D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CCBF17-8D31-4FBC-B7E5-ADFD600B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9BDD-9289-4169-907A-EB5BA1BEB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71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D26E9E-0119-4D86-B868-A28C1704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3DA5A8-A1EF-4198-8440-00EAEDDB9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010747-E67E-4DC1-A73B-9987E688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CA04-6058-45C1-B8C1-692F67E3879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C6CD63-5182-4C2E-936F-EA68B065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81CDA2-612D-4BF4-AC09-8A4A3035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9BDD-9289-4169-907A-EB5BA1BEB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853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54000" y="1239033"/>
            <a:ext cx="5393600" cy="2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78474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62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48022-007A-4530-BC99-5F29EF4F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46D20-8E4E-4CBE-B096-F2A69608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821775-4A16-4F61-B1FE-59FE9088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CA04-6058-45C1-B8C1-692F67E3879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50856E-10CD-45DE-BEFB-878A3336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58A5E-C4E2-49FE-B3CE-ED80744E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9BDD-9289-4169-907A-EB5BA1BEB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85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4C246-4ED1-453F-9050-70EDCD5B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8085BF-C2E3-4DA4-9736-40BFAF278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DDBC38-C584-44FF-A5AD-AF29EC37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CA04-6058-45C1-B8C1-692F67E3879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093D42-0512-4837-8728-9E642AD5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4C0D97-6509-4F34-98A2-7482305A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9BDD-9289-4169-907A-EB5BA1BEB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1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719CE-F4E7-45AE-8CC8-C48F18B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4B854-B8CC-498F-B163-30E6DB4DE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C3B2DF-F8D1-4D81-8D68-AD177421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1F0A22-1CBE-43EC-85D6-11B4B138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CA04-6058-45C1-B8C1-692F67E3879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5355DB-2353-49A3-B9F6-D4CED4E1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74DDEB-D67F-4250-96F7-D86AAED2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9BDD-9289-4169-907A-EB5BA1BEB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59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AEC80-DFA0-4B61-A798-1CF2A896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F553CB-9CDC-45DC-84B1-B0584C92A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F0A4C8-C3B7-46BA-919E-258F2A040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92BB8B-F8F0-4504-ABA6-C700231F5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460EDA-C0F6-4C34-BEA7-4FEE706BC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DE9055-6F8A-4806-83C0-2C973415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CA04-6058-45C1-B8C1-692F67E3879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AAC51B-9854-49D9-8918-5E323022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1B897A-7E7B-4F32-96F1-42B2CC51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9BDD-9289-4169-907A-EB5BA1BEB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38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6F7AD-3441-484F-BA0E-9CDCDCCE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8C6D32-46B6-4114-973E-FA169273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CA04-6058-45C1-B8C1-692F67E3879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047E17-D0F4-43E9-8509-D301658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86D6EA-035B-4748-8E23-376E8984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9BDD-9289-4169-907A-EB5BA1BEB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62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1D1BC3-23A5-4EBE-92C4-78611390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CA04-6058-45C1-B8C1-692F67E3879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53BBF4-4F24-4C1A-BB54-1C6628B1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86DB2F-6D71-41D7-997C-AB29B4D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9BDD-9289-4169-907A-EB5BA1BEB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375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0CC46-7879-4915-9C72-99126C20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3D19FD-C8A1-46FF-87EA-0F2B1BA65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491713-32E6-44C9-ACD5-A46609A77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E1038D-A04C-4CD7-88EA-C3826AD5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CA04-6058-45C1-B8C1-692F67E3879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00E2D-11C4-49C5-A0E5-9ED6D321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B21D85-E83F-4BE5-8301-85EEE27C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9BDD-9289-4169-907A-EB5BA1BEB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07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483B-A8DC-4640-90FB-93303A2C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4EDFAF-E2B9-4230-974C-F0DA44BD6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BB1D42-CE70-4045-952C-A7A642318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EE8B5-FE39-4EA6-93A3-4FB7705B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CA04-6058-45C1-B8C1-692F67E3879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01A98E-B72A-45FA-BA33-7D218C04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8C6232-D9F4-4C2D-9AD3-FB8F028B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9BDD-9289-4169-907A-EB5BA1BEB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84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9ADDAA-EEA2-4253-B629-E9395048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D9FB4D-97D2-4339-92A0-D71457ED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81A29-D8F4-4117-B2EE-1C44C1129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ECA04-6058-45C1-B8C1-692F67E3879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6FC7A8-8C73-424F-9923-8C62B8E81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C29E3-35B3-4767-B3C6-A55F9F4C8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29BDD-9289-4169-907A-EB5BA1BEB0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165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354000" y="1681000"/>
            <a:ext cx="5393600" cy="23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419" sz="4133" dirty="0"/>
              <a:t>TPG 2 - Case </a:t>
            </a:r>
            <a:r>
              <a:rPr lang="es-419" sz="4133" dirty="0" err="1"/>
              <a:t>Study</a:t>
            </a:r>
            <a:endParaRPr sz="4133" dirty="0"/>
          </a:p>
          <a:p>
            <a:r>
              <a:rPr lang="es-419" sz="4133" b="1" dirty="0"/>
              <a:t>“"</a:t>
            </a:r>
            <a:r>
              <a:rPr lang="es-419" sz="4133" b="1" dirty="0" err="1"/>
              <a:t>Income</a:t>
            </a:r>
            <a:r>
              <a:rPr lang="es-419" sz="4133" b="1" dirty="0"/>
              <a:t> and </a:t>
            </a:r>
            <a:r>
              <a:rPr lang="es-419" sz="4133" b="1" dirty="0" err="1"/>
              <a:t>substitution</a:t>
            </a:r>
            <a:r>
              <a:rPr lang="es-419" sz="4133" b="1" dirty="0"/>
              <a:t> </a:t>
            </a:r>
            <a:r>
              <a:rPr lang="es-419" sz="4133" b="1" dirty="0" err="1"/>
              <a:t>effects</a:t>
            </a:r>
            <a:r>
              <a:rPr lang="es-419" sz="4133" b="1" dirty="0"/>
              <a:t> and home </a:t>
            </a:r>
            <a:r>
              <a:rPr lang="es-419" sz="4133" b="1" dirty="0" err="1"/>
              <a:t>ownership</a:t>
            </a:r>
            <a:r>
              <a:rPr lang="es-419" sz="4133" b="1" dirty="0"/>
              <a:t>"</a:t>
            </a:r>
            <a:endParaRPr sz="4133" b="1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54000" y="4167400"/>
            <a:ext cx="5393600" cy="131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0000"/>
              </a:lnSpc>
              <a:spcAft>
                <a:spcPts val="800"/>
              </a:spcAft>
            </a:pPr>
            <a:r>
              <a:rPr lang="es-419" sz="3000">
                <a:solidFill>
                  <a:srgbClr val="212529"/>
                </a:solidFill>
              </a:rPr>
              <a:t>Basic Economics for Sustainable Industrial Engineering (M1 SIE)</a:t>
            </a:r>
            <a:endParaRPr sz="2667"/>
          </a:p>
        </p:txBody>
      </p:sp>
      <p:sp>
        <p:nvSpPr>
          <p:cNvPr id="64" name="Google Shape;64;p13"/>
          <p:cNvSpPr txBox="1"/>
          <p:nvPr/>
        </p:nvSpPr>
        <p:spPr>
          <a:xfrm>
            <a:off x="6583100" y="6102833"/>
            <a:ext cx="4694500" cy="53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07000"/>
              </a:lnSpc>
              <a:spcBef>
                <a:spcPts val="1067"/>
              </a:spcBef>
            </a:pPr>
            <a:r>
              <a:rPr lang="es-419" sz="3200" dirty="0" err="1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October</a:t>
            </a:r>
            <a:r>
              <a:rPr lang="es-419" sz="3200" dirty="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 15th, 2020</a:t>
            </a:r>
            <a:r>
              <a:rPr lang="es-419" sz="2667" b="1" dirty="0"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667" dirty="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l="12064" t="52601" r="7075" b="12031"/>
          <a:stretch/>
        </p:blipFill>
        <p:spPr>
          <a:xfrm>
            <a:off x="6096001" y="4062600"/>
            <a:ext cx="6096000" cy="152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15600" y="148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419" dirty="0" err="1"/>
              <a:t>Introduction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case 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15600" y="1015867"/>
            <a:ext cx="10814800" cy="56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indent="-491054" algn="just">
              <a:lnSpc>
                <a:spcPct val="115000"/>
              </a:lnSpc>
              <a:buSzPts val="2200"/>
              <a:buFont typeface="Economica"/>
              <a:buChar char="➔"/>
            </a:pPr>
            <a:r>
              <a:rPr lang="es-419" sz="2933" dirty="0">
                <a:latin typeface="+mj-lt"/>
                <a:ea typeface="Economica"/>
                <a:cs typeface="Economica"/>
                <a:sym typeface="Economica"/>
              </a:rPr>
              <a:t>The likelihood of home ownership in US increases with income :</a:t>
            </a:r>
            <a:endParaRPr sz="2933" dirty="0">
              <a:latin typeface="+mj-lt"/>
              <a:ea typeface="Economica"/>
              <a:cs typeface="Economica"/>
              <a:sym typeface="Economica"/>
            </a:endParaRPr>
          </a:p>
          <a:p>
            <a:pPr marL="0" indent="0" algn="just">
              <a:lnSpc>
                <a:spcPct val="115000"/>
              </a:lnSpc>
              <a:spcBef>
                <a:spcPts val="1333"/>
              </a:spcBef>
              <a:buNone/>
            </a:pPr>
            <a:endParaRPr sz="2933" dirty="0">
              <a:latin typeface="Economica"/>
              <a:ea typeface="Economica"/>
              <a:cs typeface="Economica"/>
              <a:sym typeface="Economica"/>
            </a:endParaRPr>
          </a:p>
          <a:p>
            <a:pPr marL="0" indent="0" algn="just">
              <a:lnSpc>
                <a:spcPct val="115000"/>
              </a:lnSpc>
              <a:spcBef>
                <a:spcPts val="1333"/>
              </a:spcBef>
              <a:buNone/>
            </a:pPr>
            <a:endParaRPr sz="2933" dirty="0">
              <a:latin typeface="Economica"/>
              <a:ea typeface="Economica"/>
              <a:cs typeface="Economica"/>
              <a:sym typeface="Economica"/>
            </a:endParaRPr>
          </a:p>
          <a:p>
            <a:pPr marL="0" indent="0" algn="just">
              <a:lnSpc>
                <a:spcPct val="115000"/>
              </a:lnSpc>
              <a:spcBef>
                <a:spcPts val="1333"/>
              </a:spcBef>
              <a:buNone/>
            </a:pPr>
            <a:endParaRPr sz="2933" dirty="0">
              <a:latin typeface="Economica"/>
              <a:ea typeface="Economica"/>
              <a:cs typeface="Economica"/>
              <a:sym typeface="Economica"/>
            </a:endParaRPr>
          </a:p>
          <a:p>
            <a:pPr marL="0" indent="0" algn="just">
              <a:lnSpc>
                <a:spcPct val="115000"/>
              </a:lnSpc>
              <a:spcBef>
                <a:spcPts val="1333"/>
              </a:spcBef>
              <a:buNone/>
            </a:pPr>
            <a:endParaRPr sz="2933" dirty="0">
              <a:latin typeface="Economica"/>
              <a:ea typeface="Economica"/>
              <a:cs typeface="Economica"/>
              <a:sym typeface="Economica"/>
            </a:endParaRPr>
          </a:p>
          <a:p>
            <a:pPr marL="0" indent="0" algn="just">
              <a:lnSpc>
                <a:spcPct val="115000"/>
              </a:lnSpc>
              <a:spcBef>
                <a:spcPts val="1333"/>
              </a:spcBef>
              <a:buNone/>
            </a:pPr>
            <a:endParaRPr sz="2933" dirty="0">
              <a:latin typeface="Economica"/>
              <a:ea typeface="Economica"/>
              <a:cs typeface="Economica"/>
              <a:sym typeface="Economica"/>
            </a:endParaRPr>
          </a:p>
          <a:p>
            <a:pPr marL="0" indent="0" algn="just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None/>
            </a:pPr>
            <a:endParaRPr sz="1867" dirty="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50" y="2537460"/>
            <a:ext cx="7036319" cy="4146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documento 8">
            <a:extLst>
              <a:ext uri="{FF2B5EF4-FFF2-40B4-BE49-F238E27FC236}">
                <a16:creationId xmlns:a16="http://schemas.microsoft.com/office/drawing/2014/main" id="{1EF22A59-27B8-4377-BD01-6A3189BCF941}"/>
              </a:ext>
            </a:extLst>
          </p:cNvPr>
          <p:cNvSpPr/>
          <p:nvPr/>
        </p:nvSpPr>
        <p:spPr>
          <a:xfrm rot="10800000">
            <a:off x="779646" y="5042196"/>
            <a:ext cx="10471480" cy="1584792"/>
          </a:xfrm>
          <a:prstGeom prst="flowChartDocument">
            <a:avLst/>
          </a:prstGeom>
          <a:solidFill>
            <a:srgbClr val="9DC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+mj-lt"/>
            </a:endParaRPr>
          </a:p>
        </p:txBody>
      </p:sp>
      <p:sp>
        <p:nvSpPr>
          <p:cNvPr id="11" name="Diagrama de flujo: documento 10">
            <a:extLst>
              <a:ext uri="{FF2B5EF4-FFF2-40B4-BE49-F238E27FC236}">
                <a16:creationId xmlns:a16="http://schemas.microsoft.com/office/drawing/2014/main" id="{8C68844D-139F-4031-B672-81A6F5C504B7}"/>
              </a:ext>
            </a:extLst>
          </p:cNvPr>
          <p:cNvSpPr/>
          <p:nvPr/>
        </p:nvSpPr>
        <p:spPr>
          <a:xfrm>
            <a:off x="5627688" y="1206499"/>
            <a:ext cx="6335711" cy="3721637"/>
          </a:xfrm>
          <a:prstGeom prst="flowChartDocument">
            <a:avLst/>
          </a:prstGeom>
          <a:solidFill>
            <a:srgbClr val="9DC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+mj-lt"/>
            </a:endParaRPr>
          </a:p>
        </p:txBody>
      </p:sp>
      <p:sp>
        <p:nvSpPr>
          <p:cNvPr id="9" name="Diagrama de flujo: documento 8">
            <a:extLst>
              <a:ext uri="{FF2B5EF4-FFF2-40B4-BE49-F238E27FC236}">
                <a16:creationId xmlns:a16="http://schemas.microsoft.com/office/drawing/2014/main" id="{82A13783-5D89-4647-B88B-5F07AB98027F}"/>
              </a:ext>
            </a:extLst>
          </p:cNvPr>
          <p:cNvSpPr/>
          <p:nvPr/>
        </p:nvSpPr>
        <p:spPr>
          <a:xfrm>
            <a:off x="581025" y="1206499"/>
            <a:ext cx="4787900" cy="1584791"/>
          </a:xfrm>
          <a:prstGeom prst="flowChartDocument">
            <a:avLst/>
          </a:prstGeom>
          <a:solidFill>
            <a:srgbClr val="9DC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+mj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8C26C-3A42-4BE6-83B1-5C17E539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87" y="1852669"/>
            <a:ext cx="4054475" cy="8051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+mj-lt"/>
              </a:rPr>
              <a:t>The 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+mj-lt"/>
              </a:rPr>
              <a:t>income effect 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+mj-lt"/>
              </a:rPr>
              <a:t>expresses the effect of a change in your income on your consumption. </a:t>
            </a:r>
            <a:endParaRPr lang="en-US" sz="1600" dirty="0">
              <a:solidFill>
                <a:srgbClr val="111111"/>
              </a:solidFill>
              <a:latin typeface="+mj-lt"/>
            </a:endParaRPr>
          </a:p>
          <a:p>
            <a:pPr algn="just"/>
            <a:endParaRPr lang="en-US" sz="1800" b="0" i="0" u="none" strike="noStrike" dirty="0">
              <a:solidFill>
                <a:srgbClr val="222222"/>
              </a:solidFill>
              <a:effectLst/>
              <a:latin typeface="+mj-lt"/>
            </a:endParaRPr>
          </a:p>
        </p:txBody>
      </p:sp>
      <p:graphicFrame>
        <p:nvGraphicFramePr>
          <p:cNvPr id="4" name="Marcador de contenido 5">
            <a:extLst>
              <a:ext uri="{FF2B5EF4-FFF2-40B4-BE49-F238E27FC236}">
                <a16:creationId xmlns:a16="http://schemas.microsoft.com/office/drawing/2014/main" id="{6B664D18-F198-4437-867C-5ED92EA1AA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861777"/>
              </p:ext>
            </p:extLst>
          </p:nvPr>
        </p:nvGraphicFramePr>
        <p:xfrm>
          <a:off x="342900" y="-793750"/>
          <a:ext cx="11118850" cy="269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5A0DC675-5D81-4525-BB25-9F81C8F29EF8}"/>
              </a:ext>
            </a:extLst>
          </p:cNvPr>
          <p:cNvSpPr txBox="1"/>
          <p:nvPr/>
        </p:nvSpPr>
        <p:spPr>
          <a:xfrm>
            <a:off x="5942804" y="1820840"/>
            <a:ext cx="57054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+mj-lt"/>
              </a:rPr>
              <a:t>T</a:t>
            </a:r>
            <a:r>
              <a:rPr lang="en-US" sz="1600" i="0" dirty="0">
                <a:latin typeface="+mj-lt"/>
              </a:rPr>
              <a:t>he </a:t>
            </a:r>
            <a:r>
              <a:rPr lang="en-US" sz="1600" b="1" i="0" dirty="0">
                <a:latin typeface="+mj-lt"/>
              </a:rPr>
              <a:t>substitution effect </a:t>
            </a:r>
            <a:r>
              <a:rPr lang="en-US" sz="1600" i="0" dirty="0">
                <a:latin typeface="+mj-lt"/>
              </a:rPr>
              <a:t>describes how consumption is impacted by changing </a:t>
            </a:r>
            <a:r>
              <a:rPr lang="en-US" sz="1600" b="1" i="0" dirty="0">
                <a:latin typeface="+mj-lt"/>
              </a:rPr>
              <a:t>relative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+mj-lt"/>
              </a:rPr>
              <a:t> 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+mj-lt"/>
              </a:rPr>
              <a:t>prices of goods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+mj-lt"/>
              </a:rPr>
              <a:t>. </a:t>
            </a:r>
          </a:p>
          <a:p>
            <a:pPr algn="just"/>
            <a:endParaRPr lang="en-US" sz="1600" b="0" i="0" dirty="0">
              <a:solidFill>
                <a:srgbClr val="111111"/>
              </a:solidFill>
              <a:effectLst/>
              <a:latin typeface="+mj-lt"/>
            </a:endParaRPr>
          </a:p>
          <a:p>
            <a:pPr marL="742950" lvl="1" indent="-285750" algn="just">
              <a:buFontTx/>
              <a:buChar char="-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Relative price 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is the price of a good or service in terms of another. </a:t>
            </a:r>
            <a:r>
              <a:rPr lang="en-US" sz="1600" i="0" u="none" strike="noStrike" dirty="0">
                <a:solidFill>
                  <a:srgbClr val="222222"/>
                </a:solidFill>
                <a:effectLst/>
                <a:latin typeface="+mj-lt"/>
              </a:rPr>
              <a:t>The relative price of a good is also the opportunity cost of buying that good. </a:t>
            </a:r>
            <a:endParaRPr lang="en-US" sz="1600" dirty="0">
              <a:solidFill>
                <a:srgbClr val="222222"/>
              </a:solidFill>
              <a:latin typeface="+mj-lt"/>
            </a:endParaRPr>
          </a:p>
          <a:p>
            <a:pPr marL="742950" lvl="1" indent="-285750" algn="just">
              <a:buFontTx/>
              <a:buChar char="-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Due to this effect, You </a:t>
            </a:r>
            <a:r>
              <a:rPr lang="en-US" sz="1600" b="1" dirty="0">
                <a:solidFill>
                  <a:srgbClr val="222222"/>
                </a:solidFill>
                <a:latin typeface="+mj-lt"/>
              </a:rPr>
              <a:t>switch your consumption from one product to another product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because the price of at least one of two the products has changed; </a:t>
            </a:r>
          </a:p>
        </p:txBody>
      </p:sp>
      <p:sp>
        <p:nvSpPr>
          <p:cNvPr id="12" name="Diagrama de flujo: documento 8">
            <a:extLst>
              <a:ext uri="{FF2B5EF4-FFF2-40B4-BE49-F238E27FC236}">
                <a16:creationId xmlns:a16="http://schemas.microsoft.com/office/drawing/2014/main" id="{82A13783-5D89-4647-B88B-5F07AB98027F}"/>
              </a:ext>
            </a:extLst>
          </p:cNvPr>
          <p:cNvSpPr/>
          <p:nvPr/>
        </p:nvSpPr>
        <p:spPr>
          <a:xfrm rot="10800000">
            <a:off x="586581" y="2661293"/>
            <a:ext cx="4787900" cy="2266843"/>
          </a:xfrm>
          <a:prstGeom prst="flowChartDocument">
            <a:avLst/>
          </a:prstGeom>
          <a:solidFill>
            <a:srgbClr val="9DC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125" y="3331597"/>
            <a:ext cx="4207700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rgbClr val="111111"/>
                </a:solidFill>
                <a:latin typeface="+mj-lt"/>
              </a:rPr>
              <a:t>Purchasing power </a:t>
            </a:r>
            <a:r>
              <a:rPr lang="en-US" sz="1600" dirty="0">
                <a:solidFill>
                  <a:srgbClr val="111111"/>
                </a:solidFill>
                <a:latin typeface="+mj-lt"/>
              </a:rPr>
              <a:t>is a mix between :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sz="1600" dirty="0">
                <a:solidFill>
                  <a:srgbClr val="111111"/>
                </a:solidFill>
                <a:latin typeface="+mj-lt"/>
              </a:rPr>
              <a:t>the income effect (a higher income leads to higher purchasing power)  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sz="1600" dirty="0">
                <a:solidFill>
                  <a:srgbClr val="111111"/>
                </a:solidFill>
                <a:latin typeface="+mj-lt"/>
              </a:rPr>
              <a:t>the price effect on your income (decreased prices lead to a higher purchasing power)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58094D8C-54A4-4277-9A52-4B9CE23A35B3}"/>
              </a:ext>
            </a:extLst>
          </p:cNvPr>
          <p:cNvSpPr txBox="1">
            <a:spLocks/>
          </p:cNvSpPr>
          <p:nvPr/>
        </p:nvSpPr>
        <p:spPr>
          <a:xfrm>
            <a:off x="991402" y="5232460"/>
            <a:ext cx="10183527" cy="1386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+mj-lt"/>
              <a:cs typeface="Calibri" panose="020F0502020204030204" pitchFamily="34" charset="0"/>
            </a:endParaRPr>
          </a:p>
          <a:p>
            <a:r>
              <a:rPr lang="en-US" sz="2000" b="1" dirty="0">
                <a:latin typeface="+mj-lt"/>
                <a:cs typeface="Calibri" panose="020F0502020204030204" pitchFamily="34" charset="0"/>
              </a:rPr>
              <a:t>Normal good : </a:t>
            </a:r>
            <a:r>
              <a:rPr lang="en-US" sz="2000" dirty="0">
                <a:latin typeface="+mj-lt"/>
                <a:cs typeface="Calibri" panose="020F0502020204030204" pitchFamily="34" charset="0"/>
              </a:rPr>
              <a:t>one whose quantity demanded rises as income rises. For normal goods, the 2 effects work in the SAME direction.</a:t>
            </a:r>
            <a:endParaRPr lang="en-US" sz="2000" b="1" dirty="0">
              <a:solidFill>
                <a:srgbClr val="222222"/>
              </a:solidFill>
              <a:latin typeface="+mj-lt"/>
            </a:endParaRPr>
          </a:p>
          <a:p>
            <a:pPr algn="just"/>
            <a:r>
              <a:rPr lang="en-US" sz="2000" b="1" dirty="0">
                <a:solidFill>
                  <a:srgbClr val="222222"/>
                </a:solidFill>
                <a:latin typeface="+mj-lt"/>
              </a:rPr>
              <a:t>A progressive tax </a:t>
            </a:r>
            <a:r>
              <a:rPr lang="en-US" sz="2000" dirty="0">
                <a:solidFill>
                  <a:srgbClr val="222222"/>
                </a:solidFill>
                <a:latin typeface="+mj-lt"/>
              </a:rPr>
              <a:t>is based on the taxpayer's ability to pay. It imposes a lower tax rate on low-income earners than on those with a higher income. This is usually achieved by creating tax brackets that group taxpayers by income ranges.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38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10FD28C1-84A1-40D3-B200-F996D36079C3}"/>
              </a:ext>
            </a:extLst>
          </p:cNvPr>
          <p:cNvGrpSpPr/>
          <p:nvPr/>
        </p:nvGrpSpPr>
        <p:grpSpPr>
          <a:xfrm>
            <a:off x="2880167" y="2355162"/>
            <a:ext cx="9162900" cy="4254305"/>
            <a:chOff x="859554" y="1432741"/>
            <a:chExt cx="9162900" cy="4254305"/>
          </a:xfrm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33868E8A-F07D-4542-BFA7-7BDDAEA37D4F}"/>
                </a:ext>
              </a:extLst>
            </p:cNvPr>
            <p:cNvSpPr/>
            <p:nvPr/>
          </p:nvSpPr>
          <p:spPr>
            <a:xfrm>
              <a:off x="859554" y="1435318"/>
              <a:ext cx="4221870" cy="42517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75" name="Flecha: a la derecha 74">
              <a:extLst>
                <a:ext uri="{FF2B5EF4-FFF2-40B4-BE49-F238E27FC236}">
                  <a16:creationId xmlns:a16="http://schemas.microsoft.com/office/drawing/2014/main" id="{B6C9AB29-6CC3-4814-BDF0-E9A6F7029B70}"/>
                </a:ext>
              </a:extLst>
            </p:cNvPr>
            <p:cNvSpPr/>
            <p:nvPr/>
          </p:nvSpPr>
          <p:spPr>
            <a:xfrm rot="16200000">
              <a:off x="2713365" y="3872222"/>
              <a:ext cx="2782130" cy="57012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915B1693-FD3E-4B18-9C65-A049319CFD44}"/>
                </a:ext>
              </a:extLst>
            </p:cNvPr>
            <p:cNvSpPr/>
            <p:nvPr/>
          </p:nvSpPr>
          <p:spPr>
            <a:xfrm>
              <a:off x="5495925" y="1432741"/>
              <a:ext cx="4221870" cy="42517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9D03A73-32AB-4EDB-BE64-9375F171701B}"/>
                </a:ext>
              </a:extLst>
            </p:cNvPr>
            <p:cNvSpPr txBox="1"/>
            <p:nvPr/>
          </p:nvSpPr>
          <p:spPr>
            <a:xfrm>
              <a:off x="1190066" y="2644043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>
                  <a:latin typeface="Franklin Gothic Medium" panose="020B0603020102020204" pitchFamily="34" charset="0"/>
                </a:rPr>
                <a:t>$ 32,000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4C83B60-0C8E-4DA0-B691-AD4B411030EF}"/>
                </a:ext>
              </a:extLst>
            </p:cNvPr>
            <p:cNvSpPr txBox="1"/>
            <p:nvPr/>
          </p:nvSpPr>
          <p:spPr>
            <a:xfrm>
              <a:off x="1238288" y="4340848"/>
              <a:ext cx="705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>
                  <a:latin typeface="Franklin Gothic Medium" panose="020B0603020102020204" pitchFamily="34" charset="0"/>
                </a:rPr>
                <a:t>$ 9,875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1240D3E-823B-46BF-909B-D258F73B7E8A}"/>
                </a:ext>
              </a:extLst>
            </p:cNvPr>
            <p:cNvSpPr txBox="1"/>
            <p:nvPr/>
          </p:nvSpPr>
          <p:spPr>
            <a:xfrm>
              <a:off x="1590169" y="5379269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>
                  <a:latin typeface="Franklin Gothic Medium" panose="020B0603020102020204" pitchFamily="34" charset="0"/>
                </a:rPr>
                <a:t>$ 0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04662BE7-B970-4AB1-87DD-A6AE2879BF23}"/>
                </a:ext>
              </a:extLst>
            </p:cNvPr>
            <p:cNvSpPr txBox="1"/>
            <p:nvPr/>
          </p:nvSpPr>
          <p:spPr>
            <a:xfrm>
              <a:off x="3697475" y="3335529"/>
              <a:ext cx="1006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err="1">
                  <a:latin typeface="Franklin Gothic Medium" panose="020B0603020102020204" pitchFamily="34" charset="0"/>
                </a:rPr>
                <a:t>This</a:t>
              </a:r>
              <a:r>
                <a:rPr lang="es-MX" sz="1200" dirty="0">
                  <a:latin typeface="Franklin Gothic Medium" panose="020B0603020102020204" pitchFamily="34" charset="0"/>
                </a:rPr>
                <a:t> </a:t>
              </a:r>
              <a:r>
                <a:rPr lang="es-MX" sz="1200" dirty="0" err="1">
                  <a:latin typeface="Franklin Gothic Medium" panose="020B0603020102020204" pitchFamily="34" charset="0"/>
                </a:rPr>
                <a:t>much</a:t>
              </a:r>
              <a:r>
                <a:rPr lang="es-MX" sz="1200" dirty="0">
                  <a:latin typeface="Franklin Gothic Medium" panose="020B0603020102020204" pitchFamily="34" charset="0"/>
                </a:rPr>
                <a:t> </a:t>
              </a:r>
              <a:r>
                <a:rPr lang="es-MX" sz="1200" dirty="0" err="1">
                  <a:latin typeface="Franklin Gothic Medium" panose="020B0603020102020204" pitchFamily="34" charset="0"/>
                </a:rPr>
                <a:t>gets</a:t>
              </a:r>
              <a:r>
                <a:rPr lang="es-MX" sz="1200" dirty="0">
                  <a:latin typeface="Franklin Gothic Medium" panose="020B0603020102020204" pitchFamily="34" charset="0"/>
                </a:rPr>
                <a:t> </a:t>
              </a:r>
              <a:r>
                <a:rPr lang="es-MX" sz="1200" dirty="0" err="1">
                  <a:latin typeface="Franklin Gothic Medium" panose="020B0603020102020204" pitchFamily="34" charset="0"/>
                </a:rPr>
                <a:t>taxed</a:t>
              </a:r>
              <a:r>
                <a:rPr lang="es-MX" sz="1200" dirty="0">
                  <a:latin typeface="Franklin Gothic Medium" panose="020B0603020102020204" pitchFamily="34" charset="0"/>
                </a:rPr>
                <a:t> at 12%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33D0AF7-D45F-45B0-8C65-316BCA8D3A14}"/>
                </a:ext>
              </a:extLst>
            </p:cNvPr>
            <p:cNvSpPr txBox="1"/>
            <p:nvPr/>
          </p:nvSpPr>
          <p:spPr>
            <a:xfrm>
              <a:off x="3697475" y="4561290"/>
              <a:ext cx="1006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err="1">
                  <a:latin typeface="Franklin Gothic Medium" panose="020B0603020102020204" pitchFamily="34" charset="0"/>
                </a:rPr>
                <a:t>This</a:t>
              </a:r>
              <a:r>
                <a:rPr lang="es-MX" sz="1200" dirty="0">
                  <a:latin typeface="Franklin Gothic Medium" panose="020B0603020102020204" pitchFamily="34" charset="0"/>
                </a:rPr>
                <a:t> </a:t>
              </a:r>
              <a:r>
                <a:rPr lang="es-MX" sz="1200" dirty="0" err="1">
                  <a:latin typeface="Franklin Gothic Medium" panose="020B0603020102020204" pitchFamily="34" charset="0"/>
                </a:rPr>
                <a:t>much</a:t>
              </a:r>
              <a:r>
                <a:rPr lang="es-MX" sz="1200" dirty="0">
                  <a:latin typeface="Franklin Gothic Medium" panose="020B0603020102020204" pitchFamily="34" charset="0"/>
                </a:rPr>
                <a:t> </a:t>
              </a:r>
              <a:r>
                <a:rPr lang="es-MX" sz="1200" dirty="0" err="1">
                  <a:latin typeface="Franklin Gothic Medium" panose="020B0603020102020204" pitchFamily="34" charset="0"/>
                </a:rPr>
                <a:t>gets</a:t>
              </a:r>
              <a:r>
                <a:rPr lang="es-MX" sz="1200" dirty="0">
                  <a:latin typeface="Franklin Gothic Medium" panose="020B0603020102020204" pitchFamily="34" charset="0"/>
                </a:rPr>
                <a:t> </a:t>
              </a:r>
              <a:r>
                <a:rPr lang="es-MX" sz="1200" dirty="0" err="1">
                  <a:latin typeface="Franklin Gothic Medium" panose="020B0603020102020204" pitchFamily="34" charset="0"/>
                </a:rPr>
                <a:t>taxed</a:t>
              </a:r>
              <a:r>
                <a:rPr lang="es-MX" sz="1200" dirty="0">
                  <a:latin typeface="Franklin Gothic Medium" panose="020B0603020102020204" pitchFamily="34" charset="0"/>
                </a:rPr>
                <a:t> at 10%</a:t>
              </a:r>
            </a:p>
          </p:txBody>
        </p: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23C049BB-D91E-45C7-A54E-39171AA478C8}"/>
                </a:ext>
              </a:extLst>
            </p:cNvPr>
            <p:cNvGrpSpPr/>
            <p:nvPr/>
          </p:nvGrpSpPr>
          <p:grpSpPr>
            <a:xfrm>
              <a:off x="2189316" y="2744584"/>
              <a:ext cx="1435223" cy="2803766"/>
              <a:chOff x="8658801" y="1209698"/>
              <a:chExt cx="1239287" cy="2324246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EC25360-0B04-4AF0-8A47-2E81A2372FF3}"/>
                  </a:ext>
                </a:extLst>
              </p:cNvPr>
              <p:cNvSpPr/>
              <p:nvPr/>
            </p:nvSpPr>
            <p:spPr>
              <a:xfrm>
                <a:off x="8658801" y="2660527"/>
                <a:ext cx="1035698" cy="873417"/>
              </a:xfrm>
              <a:prstGeom prst="rect">
                <a:avLst/>
              </a:prstGeom>
              <a:solidFill>
                <a:srgbClr val="EEF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1C113E0-12CA-4C1E-A4A8-74B76C3ECCDD}"/>
                  </a:ext>
                </a:extLst>
              </p:cNvPr>
              <p:cNvSpPr/>
              <p:nvPr/>
            </p:nvSpPr>
            <p:spPr>
              <a:xfrm>
                <a:off x="8658801" y="1209698"/>
                <a:ext cx="1035698" cy="145082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7" name="Cerrar llave 26">
                <a:extLst>
                  <a:ext uri="{FF2B5EF4-FFF2-40B4-BE49-F238E27FC236}">
                    <a16:creationId xmlns:a16="http://schemas.microsoft.com/office/drawing/2014/main" id="{05CBA105-0D6B-4D29-9C10-214E192FB088}"/>
                  </a:ext>
                </a:extLst>
              </p:cNvPr>
              <p:cNvSpPr/>
              <p:nvPr/>
            </p:nvSpPr>
            <p:spPr>
              <a:xfrm>
                <a:off x="9742640" y="2660527"/>
                <a:ext cx="155448" cy="860823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Cerrar llave 27">
                <a:extLst>
                  <a:ext uri="{FF2B5EF4-FFF2-40B4-BE49-F238E27FC236}">
                    <a16:creationId xmlns:a16="http://schemas.microsoft.com/office/drawing/2014/main" id="{C24D68F3-18B8-4D6F-AE2E-8A4007762D5E}"/>
                  </a:ext>
                </a:extLst>
              </p:cNvPr>
              <p:cNvSpPr/>
              <p:nvPr/>
            </p:nvSpPr>
            <p:spPr>
              <a:xfrm>
                <a:off x="9742640" y="1209698"/>
                <a:ext cx="155448" cy="145083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5973840E-40AC-4E2F-98AA-74AA2274D475}"/>
                </a:ext>
              </a:extLst>
            </p:cNvPr>
            <p:cNvSpPr txBox="1"/>
            <p:nvPr/>
          </p:nvSpPr>
          <p:spPr>
            <a:xfrm>
              <a:off x="5503917" y="2647148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>
                  <a:latin typeface="Franklin Gothic Medium" panose="020B0603020102020204" pitchFamily="34" charset="0"/>
                </a:rPr>
                <a:t>$ 32,000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22B9E2E-5B5C-4731-B01B-85F9B8618EE8}"/>
                </a:ext>
              </a:extLst>
            </p:cNvPr>
            <p:cNvSpPr txBox="1"/>
            <p:nvPr/>
          </p:nvSpPr>
          <p:spPr>
            <a:xfrm>
              <a:off x="5552139" y="4343953"/>
              <a:ext cx="705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>
                  <a:latin typeface="Franklin Gothic Medium" panose="020B0603020102020204" pitchFamily="34" charset="0"/>
                </a:rPr>
                <a:t>$ 9,875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B2AD558-213C-4C6C-89BA-A9B4EF15D23F}"/>
                </a:ext>
              </a:extLst>
            </p:cNvPr>
            <p:cNvSpPr txBox="1"/>
            <p:nvPr/>
          </p:nvSpPr>
          <p:spPr>
            <a:xfrm>
              <a:off x="5904020" y="5382374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>
                  <a:latin typeface="Franklin Gothic Medium" panose="020B0603020102020204" pitchFamily="34" charset="0"/>
                </a:rPr>
                <a:t>$ 0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8058B099-A8FE-4B0B-8DCD-4823AD31FFD5}"/>
                </a:ext>
              </a:extLst>
            </p:cNvPr>
            <p:cNvSpPr txBox="1"/>
            <p:nvPr/>
          </p:nvSpPr>
          <p:spPr>
            <a:xfrm>
              <a:off x="8011326" y="3338634"/>
              <a:ext cx="1006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err="1">
                  <a:latin typeface="Franklin Gothic Medium" panose="020B0603020102020204" pitchFamily="34" charset="0"/>
                </a:rPr>
                <a:t>This</a:t>
              </a:r>
              <a:r>
                <a:rPr lang="es-MX" sz="1200" dirty="0">
                  <a:latin typeface="Franklin Gothic Medium" panose="020B0603020102020204" pitchFamily="34" charset="0"/>
                </a:rPr>
                <a:t> </a:t>
              </a:r>
              <a:r>
                <a:rPr lang="es-MX" sz="1200" dirty="0" err="1">
                  <a:latin typeface="Franklin Gothic Medium" panose="020B0603020102020204" pitchFamily="34" charset="0"/>
                </a:rPr>
                <a:t>much</a:t>
              </a:r>
              <a:r>
                <a:rPr lang="es-MX" sz="1200" dirty="0">
                  <a:latin typeface="Franklin Gothic Medium" panose="020B0603020102020204" pitchFamily="34" charset="0"/>
                </a:rPr>
                <a:t> </a:t>
              </a:r>
              <a:r>
                <a:rPr lang="es-MX" sz="1200" dirty="0" err="1">
                  <a:latin typeface="Franklin Gothic Medium" panose="020B0603020102020204" pitchFamily="34" charset="0"/>
                </a:rPr>
                <a:t>gets</a:t>
              </a:r>
              <a:r>
                <a:rPr lang="es-MX" sz="1200" dirty="0">
                  <a:latin typeface="Franklin Gothic Medium" panose="020B0603020102020204" pitchFamily="34" charset="0"/>
                </a:rPr>
                <a:t> </a:t>
              </a:r>
              <a:r>
                <a:rPr lang="es-MX" sz="1200" dirty="0" err="1">
                  <a:latin typeface="Franklin Gothic Medium" panose="020B0603020102020204" pitchFamily="34" charset="0"/>
                </a:rPr>
                <a:t>taxed</a:t>
              </a:r>
              <a:r>
                <a:rPr lang="es-MX" sz="1200" dirty="0">
                  <a:latin typeface="Franklin Gothic Medium" panose="020B0603020102020204" pitchFamily="34" charset="0"/>
                </a:rPr>
                <a:t> at 12%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7A99AAD3-3368-4475-B812-11F77C20ADCB}"/>
                </a:ext>
              </a:extLst>
            </p:cNvPr>
            <p:cNvSpPr txBox="1"/>
            <p:nvPr/>
          </p:nvSpPr>
          <p:spPr>
            <a:xfrm>
              <a:off x="8011326" y="4564395"/>
              <a:ext cx="1006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err="1">
                  <a:latin typeface="Franklin Gothic Medium" panose="020B0603020102020204" pitchFamily="34" charset="0"/>
                </a:rPr>
                <a:t>This</a:t>
              </a:r>
              <a:r>
                <a:rPr lang="es-MX" sz="1200" dirty="0">
                  <a:latin typeface="Franklin Gothic Medium" panose="020B0603020102020204" pitchFamily="34" charset="0"/>
                </a:rPr>
                <a:t> </a:t>
              </a:r>
              <a:r>
                <a:rPr lang="es-MX" sz="1200" dirty="0" err="1">
                  <a:latin typeface="Franklin Gothic Medium" panose="020B0603020102020204" pitchFamily="34" charset="0"/>
                </a:rPr>
                <a:t>much</a:t>
              </a:r>
              <a:r>
                <a:rPr lang="es-MX" sz="1200" dirty="0">
                  <a:latin typeface="Franklin Gothic Medium" panose="020B0603020102020204" pitchFamily="34" charset="0"/>
                </a:rPr>
                <a:t> </a:t>
              </a:r>
              <a:r>
                <a:rPr lang="es-MX" sz="1200" dirty="0" err="1">
                  <a:latin typeface="Franklin Gothic Medium" panose="020B0603020102020204" pitchFamily="34" charset="0"/>
                </a:rPr>
                <a:t>gets</a:t>
              </a:r>
              <a:r>
                <a:rPr lang="es-MX" sz="1200" dirty="0">
                  <a:latin typeface="Franklin Gothic Medium" panose="020B0603020102020204" pitchFamily="34" charset="0"/>
                </a:rPr>
                <a:t> </a:t>
              </a:r>
              <a:r>
                <a:rPr lang="es-MX" sz="1200" dirty="0" err="1">
                  <a:latin typeface="Franklin Gothic Medium" panose="020B0603020102020204" pitchFamily="34" charset="0"/>
                </a:rPr>
                <a:t>taxed</a:t>
              </a:r>
              <a:r>
                <a:rPr lang="es-MX" sz="1200" dirty="0">
                  <a:latin typeface="Franklin Gothic Medium" panose="020B0603020102020204" pitchFamily="34" charset="0"/>
                </a:rPr>
                <a:t> at 10%</a:t>
              </a:r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E230B44D-AF26-43D4-A018-6BCD0B6BBB98}"/>
                </a:ext>
              </a:extLst>
            </p:cNvPr>
            <p:cNvGrpSpPr/>
            <p:nvPr/>
          </p:nvGrpSpPr>
          <p:grpSpPr>
            <a:xfrm>
              <a:off x="6503167" y="2747690"/>
              <a:ext cx="1435223" cy="2803765"/>
              <a:chOff x="8658801" y="1209699"/>
              <a:chExt cx="1239287" cy="2324245"/>
            </a:xfrm>
          </p:grpSpPr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308CE336-2A38-4F24-9783-5E73370B1F01}"/>
                  </a:ext>
                </a:extLst>
              </p:cNvPr>
              <p:cNvSpPr/>
              <p:nvPr/>
            </p:nvSpPr>
            <p:spPr>
              <a:xfrm>
                <a:off x="8658801" y="2660527"/>
                <a:ext cx="1035698" cy="873417"/>
              </a:xfrm>
              <a:prstGeom prst="rect">
                <a:avLst/>
              </a:prstGeom>
              <a:solidFill>
                <a:srgbClr val="EEF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E5A0BA5A-1934-4263-8E57-388A39F72E0D}"/>
                  </a:ext>
                </a:extLst>
              </p:cNvPr>
              <p:cNvSpPr/>
              <p:nvPr/>
            </p:nvSpPr>
            <p:spPr>
              <a:xfrm>
                <a:off x="8658801" y="1209699"/>
                <a:ext cx="1035698" cy="144825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6" name="Cerrar llave 45">
                <a:extLst>
                  <a:ext uri="{FF2B5EF4-FFF2-40B4-BE49-F238E27FC236}">
                    <a16:creationId xmlns:a16="http://schemas.microsoft.com/office/drawing/2014/main" id="{20725938-EE92-464E-A20F-8E80572DE6BB}"/>
                  </a:ext>
                </a:extLst>
              </p:cNvPr>
              <p:cNvSpPr/>
              <p:nvPr/>
            </p:nvSpPr>
            <p:spPr>
              <a:xfrm>
                <a:off x="9742640" y="2660527"/>
                <a:ext cx="155448" cy="860823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" name="Cerrar llave 46">
                <a:extLst>
                  <a:ext uri="{FF2B5EF4-FFF2-40B4-BE49-F238E27FC236}">
                    <a16:creationId xmlns:a16="http://schemas.microsoft.com/office/drawing/2014/main" id="{B23B3D3F-D6DA-4FF9-8BC0-295E557DE287}"/>
                  </a:ext>
                </a:extLst>
              </p:cNvPr>
              <p:cNvSpPr/>
              <p:nvPr/>
            </p:nvSpPr>
            <p:spPr>
              <a:xfrm>
                <a:off x="9742640" y="1462264"/>
                <a:ext cx="155448" cy="1198263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A5F0751C-2750-4C65-A6FB-BFE37DE5C9B5}"/>
                </a:ext>
              </a:extLst>
            </p:cNvPr>
            <p:cNvSpPr/>
            <p:nvPr/>
          </p:nvSpPr>
          <p:spPr>
            <a:xfrm>
              <a:off x="6503789" y="2744585"/>
              <a:ext cx="1199446" cy="307778"/>
            </a:xfrm>
            <a:prstGeom prst="rect">
              <a:avLst/>
            </a:prstGeom>
            <a:pattFill prst="wdDnDiag">
              <a:fgClr>
                <a:srgbClr val="BDD7EE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1" name="Cerrar llave 50">
              <a:extLst>
                <a:ext uri="{FF2B5EF4-FFF2-40B4-BE49-F238E27FC236}">
                  <a16:creationId xmlns:a16="http://schemas.microsoft.com/office/drawing/2014/main" id="{D28A540C-8948-422A-AFF0-293B697431AE}"/>
                </a:ext>
              </a:extLst>
            </p:cNvPr>
            <p:cNvSpPr/>
            <p:nvPr/>
          </p:nvSpPr>
          <p:spPr>
            <a:xfrm>
              <a:off x="7770803" y="2766221"/>
              <a:ext cx="140186" cy="28614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CA1C849-BFAA-4FD6-8FB8-3C9780631B45}"/>
                </a:ext>
              </a:extLst>
            </p:cNvPr>
            <p:cNvSpPr txBox="1"/>
            <p:nvPr/>
          </p:nvSpPr>
          <p:spPr>
            <a:xfrm>
              <a:off x="8013289" y="2690209"/>
              <a:ext cx="2009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 err="1">
                  <a:latin typeface="Franklin Gothic Medium" panose="020B0603020102020204" pitchFamily="34" charset="0"/>
                </a:rPr>
                <a:t>Not</a:t>
              </a:r>
              <a:r>
                <a:rPr lang="es-MX" sz="1200" dirty="0">
                  <a:latin typeface="Franklin Gothic Medium" panose="020B0603020102020204" pitchFamily="34" charset="0"/>
                </a:rPr>
                <a:t> </a:t>
              </a:r>
              <a:r>
                <a:rPr lang="es-MX" sz="1200" dirty="0" err="1">
                  <a:latin typeface="Franklin Gothic Medium" panose="020B0603020102020204" pitchFamily="34" charset="0"/>
                </a:rPr>
                <a:t>taxed</a:t>
              </a:r>
              <a:r>
                <a:rPr lang="es-MX" sz="1200" dirty="0">
                  <a:latin typeface="Franklin Gothic Medium" panose="020B0603020102020204" pitchFamily="34" charset="0"/>
                </a:rPr>
                <a:t>. </a:t>
              </a:r>
              <a:r>
                <a:rPr lang="es-MX" sz="1200" dirty="0" err="1">
                  <a:latin typeface="Franklin Gothic Medium" panose="020B0603020102020204" pitchFamily="34" charset="0"/>
                </a:rPr>
                <a:t>Tax</a:t>
              </a:r>
              <a:r>
                <a:rPr lang="es-MX" sz="1200" dirty="0">
                  <a:latin typeface="Franklin Gothic Medium" panose="020B0603020102020204" pitchFamily="34" charset="0"/>
                </a:rPr>
                <a:t> </a:t>
              </a:r>
              <a:r>
                <a:rPr lang="es-MX" sz="1200" dirty="0" err="1">
                  <a:latin typeface="Franklin Gothic Medium" panose="020B0603020102020204" pitchFamily="34" charset="0"/>
                </a:rPr>
                <a:t>savings</a:t>
              </a:r>
              <a:endParaRPr lang="es-MX" sz="1200" dirty="0">
                <a:latin typeface="Franklin Gothic Medium" panose="020B0603020102020204" pitchFamily="34" charset="0"/>
              </a:endParaRPr>
            </a:p>
            <a:p>
              <a:r>
                <a:rPr lang="es-MX" sz="1200" dirty="0">
                  <a:latin typeface="Franklin Gothic Medium" panose="020B0603020102020204" pitchFamily="34" charset="0"/>
                </a:rPr>
                <a:t>of </a:t>
              </a:r>
              <a:r>
                <a:rPr lang="es-MX" sz="1200" dirty="0">
                  <a:solidFill>
                    <a:schemeClr val="bg1">
                      <a:lumMod val="65000"/>
                    </a:schemeClr>
                  </a:solidFill>
                  <a:latin typeface="Franklin Gothic Medium" panose="020B0603020102020204" pitchFamily="34" charset="0"/>
                </a:rPr>
                <a:t>839*0.12 =</a:t>
              </a:r>
              <a:r>
                <a:rPr lang="es-MX" sz="1200" dirty="0">
                  <a:latin typeface="Franklin Gothic Medium" panose="020B0603020102020204" pitchFamily="34" charset="0"/>
                </a:rPr>
                <a:t> $ 101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2079F3C2-8401-44FD-AF44-643F453D1D42}"/>
                </a:ext>
              </a:extLst>
            </p:cNvPr>
            <p:cNvSpPr txBox="1"/>
            <p:nvPr/>
          </p:nvSpPr>
          <p:spPr>
            <a:xfrm>
              <a:off x="5516355" y="2933390"/>
              <a:ext cx="7906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>
                  <a:latin typeface="Franklin Gothic Medium" panose="020B0603020102020204" pitchFamily="34" charset="0"/>
                </a:rPr>
                <a:t>$ 31,161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09417145-21B8-4CDB-B153-E9F783379541}"/>
                </a:ext>
              </a:extLst>
            </p:cNvPr>
            <p:cNvSpPr txBox="1"/>
            <p:nvPr/>
          </p:nvSpPr>
          <p:spPr>
            <a:xfrm>
              <a:off x="6483789" y="2772080"/>
              <a:ext cx="119944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050" dirty="0" err="1">
                  <a:latin typeface="Franklin Gothic Medium" panose="020B0603020102020204" pitchFamily="34" charset="0"/>
                </a:rPr>
                <a:t>Mortgage</a:t>
              </a:r>
              <a:r>
                <a:rPr lang="es-MX" sz="1050" dirty="0">
                  <a:latin typeface="Franklin Gothic Medium" panose="020B0603020102020204" pitchFamily="34" charset="0"/>
                </a:rPr>
                <a:t> </a:t>
              </a:r>
              <a:r>
                <a:rPr lang="es-MX" sz="1050" dirty="0" err="1">
                  <a:latin typeface="Franklin Gothic Medium" panose="020B0603020102020204" pitchFamily="34" charset="0"/>
                </a:rPr>
                <a:t>interest</a:t>
              </a:r>
              <a:endParaRPr lang="es-MX" sz="1050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9174E46-94AC-4CD5-8A07-C28B6BF392F1}"/>
                </a:ext>
              </a:extLst>
            </p:cNvPr>
            <p:cNvSpPr txBox="1"/>
            <p:nvPr/>
          </p:nvSpPr>
          <p:spPr>
            <a:xfrm>
              <a:off x="1687437" y="2122437"/>
              <a:ext cx="2056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err="1">
                  <a:solidFill>
                    <a:srgbClr val="FF0000"/>
                  </a:solidFill>
                  <a:latin typeface="Franklin Gothic Medium" panose="020B0603020102020204" pitchFamily="34" charset="0"/>
                </a:rPr>
                <a:t>without</a:t>
              </a:r>
              <a:r>
                <a:rPr lang="es-MX" sz="1400" dirty="0">
                  <a:latin typeface="Franklin Gothic Medium" panose="020B0603020102020204" pitchFamily="34" charset="0"/>
                </a:rPr>
                <a:t> </a:t>
              </a:r>
              <a:r>
                <a:rPr lang="es-MX" sz="1400" dirty="0" err="1">
                  <a:latin typeface="Franklin Gothic Medium" panose="020B0603020102020204" pitchFamily="34" charset="0"/>
                </a:rPr>
                <a:t>buying</a:t>
              </a:r>
              <a:r>
                <a:rPr lang="es-MX" sz="1400" dirty="0">
                  <a:latin typeface="Franklin Gothic Medium" panose="020B0603020102020204" pitchFamily="34" charset="0"/>
                </a:rPr>
                <a:t> a </a:t>
              </a:r>
              <a:r>
                <a:rPr lang="es-MX" sz="1400" dirty="0" err="1">
                  <a:latin typeface="Franklin Gothic Medium" panose="020B0603020102020204" pitchFamily="34" charset="0"/>
                </a:rPr>
                <a:t>house</a:t>
              </a:r>
              <a:r>
                <a:rPr lang="es-MX" sz="1400" dirty="0">
                  <a:latin typeface="Franklin Gothic Medium" panose="020B0603020102020204" pitchFamily="34" charset="0"/>
                </a:rPr>
                <a:t> 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7813A015-8A5B-43D4-A809-C8B8D7361EBD}"/>
                </a:ext>
              </a:extLst>
            </p:cNvPr>
            <p:cNvSpPr txBox="1"/>
            <p:nvPr/>
          </p:nvSpPr>
          <p:spPr>
            <a:xfrm>
              <a:off x="1584980" y="1859510"/>
              <a:ext cx="1576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err="1">
                  <a:latin typeface="Franklin Gothic Medium" panose="020B0603020102020204" pitchFamily="34" charset="0"/>
                </a:rPr>
                <a:t>Taxable</a:t>
              </a:r>
              <a:r>
                <a:rPr lang="es-MX" sz="1400" dirty="0">
                  <a:latin typeface="Franklin Gothic Medium" panose="020B0603020102020204" pitchFamily="34" charset="0"/>
                </a:rPr>
                <a:t> </a:t>
              </a:r>
              <a:r>
                <a:rPr lang="es-MX" sz="1400" dirty="0" err="1">
                  <a:latin typeface="Franklin Gothic Medium" panose="020B0603020102020204" pitchFamily="34" charset="0"/>
                </a:rPr>
                <a:t>income</a:t>
              </a:r>
              <a:r>
                <a:rPr lang="es-MX" sz="1400" dirty="0">
                  <a:latin typeface="Franklin Gothic Medium" panose="020B0603020102020204" pitchFamily="34" charset="0"/>
                </a:rPr>
                <a:t>: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86589989-AD2F-4EB5-A030-C7EF2D9ED4A2}"/>
                </a:ext>
              </a:extLst>
            </p:cNvPr>
            <p:cNvSpPr txBox="1"/>
            <p:nvPr/>
          </p:nvSpPr>
          <p:spPr>
            <a:xfrm>
              <a:off x="3004195" y="1873001"/>
              <a:ext cx="110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>
                  <a:latin typeface="Franklin Gothic Medium" panose="020B0603020102020204" pitchFamily="34" charset="0"/>
                </a:rPr>
                <a:t>$ 32,000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8AFF5E7D-6F77-469C-99AD-BCAF79A8DF3D}"/>
                </a:ext>
              </a:extLst>
            </p:cNvPr>
            <p:cNvSpPr txBox="1"/>
            <p:nvPr/>
          </p:nvSpPr>
          <p:spPr>
            <a:xfrm>
              <a:off x="2125273" y="1507732"/>
              <a:ext cx="1506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dirty="0" err="1">
                  <a:latin typeface="Franklin Gothic Medium" panose="020B0603020102020204" pitchFamily="34" charset="0"/>
                </a:rPr>
                <a:t>Household</a:t>
              </a:r>
              <a:r>
                <a:rPr lang="es-MX" dirty="0">
                  <a:latin typeface="Franklin Gothic Medium" panose="020B0603020102020204" pitchFamily="34" charset="0"/>
                </a:rPr>
                <a:t> 1</a:t>
              </a:r>
              <a:endParaRPr lang="es-MX" dirty="0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BFB983CC-8402-4394-9475-FDDBDA28A9EB}"/>
                </a:ext>
              </a:extLst>
            </p:cNvPr>
            <p:cNvSpPr txBox="1"/>
            <p:nvPr/>
          </p:nvSpPr>
          <p:spPr>
            <a:xfrm>
              <a:off x="6353169" y="2116420"/>
              <a:ext cx="1813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err="1">
                  <a:solidFill>
                    <a:srgbClr val="FF0000"/>
                  </a:solidFill>
                  <a:latin typeface="Franklin Gothic Medium" panose="020B0603020102020204" pitchFamily="34" charset="0"/>
                </a:rPr>
                <a:t>with</a:t>
              </a:r>
              <a:r>
                <a:rPr lang="es-MX" sz="1400" dirty="0">
                  <a:latin typeface="Franklin Gothic Medium" panose="020B0603020102020204" pitchFamily="34" charset="0"/>
                </a:rPr>
                <a:t> </a:t>
              </a:r>
              <a:r>
                <a:rPr lang="es-MX" sz="1400" dirty="0" err="1">
                  <a:latin typeface="Franklin Gothic Medium" panose="020B0603020102020204" pitchFamily="34" charset="0"/>
                </a:rPr>
                <a:t>buying</a:t>
              </a:r>
              <a:r>
                <a:rPr lang="es-MX" sz="1400" dirty="0">
                  <a:latin typeface="Franklin Gothic Medium" panose="020B0603020102020204" pitchFamily="34" charset="0"/>
                </a:rPr>
                <a:t> a </a:t>
              </a:r>
              <a:r>
                <a:rPr lang="es-MX" sz="1400" dirty="0" err="1">
                  <a:latin typeface="Franklin Gothic Medium" panose="020B0603020102020204" pitchFamily="34" charset="0"/>
                </a:rPr>
                <a:t>house</a:t>
              </a:r>
              <a:r>
                <a:rPr lang="es-MX" sz="1400" dirty="0">
                  <a:latin typeface="Franklin Gothic Medium" panose="020B0603020102020204" pitchFamily="34" charset="0"/>
                </a:rPr>
                <a:t> 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084C640A-C3AD-4177-936B-996007262B61}"/>
                </a:ext>
              </a:extLst>
            </p:cNvPr>
            <p:cNvSpPr txBox="1"/>
            <p:nvPr/>
          </p:nvSpPr>
          <p:spPr>
            <a:xfrm>
              <a:off x="5898831" y="1862615"/>
              <a:ext cx="1576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err="1">
                  <a:latin typeface="Franklin Gothic Medium" panose="020B0603020102020204" pitchFamily="34" charset="0"/>
                </a:rPr>
                <a:t>Taxable</a:t>
              </a:r>
              <a:r>
                <a:rPr lang="es-MX" sz="1400" dirty="0">
                  <a:latin typeface="Franklin Gothic Medium" panose="020B0603020102020204" pitchFamily="34" charset="0"/>
                </a:rPr>
                <a:t> </a:t>
              </a:r>
              <a:r>
                <a:rPr lang="es-MX" sz="1400" dirty="0" err="1">
                  <a:latin typeface="Franklin Gothic Medium" panose="020B0603020102020204" pitchFamily="34" charset="0"/>
                </a:rPr>
                <a:t>income</a:t>
              </a:r>
              <a:r>
                <a:rPr lang="es-MX" sz="1400" dirty="0">
                  <a:latin typeface="Franklin Gothic Medium" panose="020B0603020102020204" pitchFamily="34" charset="0"/>
                </a:rPr>
                <a:t>: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775FE82A-051C-43F5-BDCB-DCAD4ADB54FE}"/>
                </a:ext>
              </a:extLst>
            </p:cNvPr>
            <p:cNvSpPr txBox="1"/>
            <p:nvPr/>
          </p:nvSpPr>
          <p:spPr>
            <a:xfrm>
              <a:off x="7318046" y="1876106"/>
              <a:ext cx="110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>
                  <a:latin typeface="Franklin Gothic Medium" panose="020B0603020102020204" pitchFamily="34" charset="0"/>
                </a:rPr>
                <a:t>$ 31,161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41F0837A-EA3B-4159-821C-C9829A2E092E}"/>
                </a:ext>
              </a:extLst>
            </p:cNvPr>
            <p:cNvSpPr txBox="1"/>
            <p:nvPr/>
          </p:nvSpPr>
          <p:spPr>
            <a:xfrm>
              <a:off x="6439124" y="1510837"/>
              <a:ext cx="1506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dirty="0" err="1">
                  <a:latin typeface="Franklin Gothic Medium" panose="020B0603020102020204" pitchFamily="34" charset="0"/>
                </a:rPr>
                <a:t>Household</a:t>
              </a:r>
              <a:r>
                <a:rPr lang="es-MX" dirty="0">
                  <a:latin typeface="Franklin Gothic Medium" panose="020B0603020102020204" pitchFamily="34" charset="0"/>
                </a:rPr>
                <a:t> 1</a:t>
              </a:r>
              <a:endParaRPr lang="es-MX" dirty="0"/>
            </a:p>
          </p:txBody>
        </p:sp>
        <p:sp>
          <p:nvSpPr>
            <p:cNvPr id="58" name="Flecha: a la derecha 57">
              <a:extLst>
                <a:ext uri="{FF2B5EF4-FFF2-40B4-BE49-F238E27FC236}">
                  <a16:creationId xmlns:a16="http://schemas.microsoft.com/office/drawing/2014/main" id="{09BD61F2-C3F4-4C19-8116-C190BBC74CE0}"/>
                </a:ext>
              </a:extLst>
            </p:cNvPr>
            <p:cNvSpPr/>
            <p:nvPr/>
          </p:nvSpPr>
          <p:spPr>
            <a:xfrm>
              <a:off x="4616965" y="1558608"/>
              <a:ext cx="1399633" cy="38834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A20E529B-F570-4305-A332-61C9A9F4124F}"/>
                </a:ext>
              </a:extLst>
            </p:cNvPr>
            <p:cNvSpPr/>
            <p:nvPr/>
          </p:nvSpPr>
          <p:spPr>
            <a:xfrm>
              <a:off x="9054963" y="2923112"/>
              <a:ext cx="460265" cy="1947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82" name="Marcador de contenido 3">
            <a:extLst>
              <a:ext uri="{FF2B5EF4-FFF2-40B4-BE49-F238E27FC236}">
                <a16:creationId xmlns:a16="http://schemas.microsoft.com/office/drawing/2014/main" id="{D5DCDC10-0580-459B-98B4-E8A224B2EE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736619"/>
              </p:ext>
            </p:extLst>
          </p:nvPr>
        </p:nvGraphicFramePr>
        <p:xfrm>
          <a:off x="10246572" y="137164"/>
          <a:ext cx="1796495" cy="1567696"/>
        </p:xfrm>
        <a:graphic>
          <a:graphicData uri="http://schemas.openxmlformats.org/drawingml/2006/table">
            <a:tbl>
              <a:tblPr/>
              <a:tblGrid>
                <a:gridCol w="535580">
                  <a:extLst>
                    <a:ext uri="{9D8B030D-6E8A-4147-A177-3AD203B41FA5}">
                      <a16:colId xmlns:a16="http://schemas.microsoft.com/office/drawing/2014/main" val="2666197166"/>
                    </a:ext>
                  </a:extLst>
                </a:gridCol>
                <a:gridCol w="1260915">
                  <a:extLst>
                    <a:ext uri="{9D8B030D-6E8A-4147-A177-3AD203B41FA5}">
                      <a16:colId xmlns:a16="http://schemas.microsoft.com/office/drawing/2014/main" val="4265371465"/>
                    </a:ext>
                  </a:extLst>
                </a:gridCol>
              </a:tblGrid>
              <a:tr h="194195"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b="1" dirty="0" err="1">
                          <a:effectLst/>
                        </a:rPr>
                        <a:t>Tax</a:t>
                      </a:r>
                      <a:r>
                        <a:rPr lang="es-MX" sz="900" b="1" dirty="0">
                          <a:effectLst/>
                        </a:rPr>
                        <a:t> </a:t>
                      </a:r>
                      <a:r>
                        <a:rPr lang="es-MX" sz="900" b="1" dirty="0" err="1">
                          <a:effectLst/>
                        </a:rPr>
                        <a:t>rate</a:t>
                      </a:r>
                      <a:endParaRPr lang="es-MX" sz="900" b="1" dirty="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b="1" dirty="0" err="1">
                          <a:effectLst/>
                        </a:rPr>
                        <a:t>Taxable</a:t>
                      </a:r>
                      <a:r>
                        <a:rPr lang="es-MX" sz="900" b="1" dirty="0">
                          <a:effectLst/>
                        </a:rPr>
                        <a:t> </a:t>
                      </a:r>
                      <a:r>
                        <a:rPr lang="es-MX" sz="900" b="1" dirty="0" err="1">
                          <a:effectLst/>
                        </a:rPr>
                        <a:t>income</a:t>
                      </a:r>
                      <a:r>
                        <a:rPr lang="es-MX" sz="900" b="1" dirty="0">
                          <a:effectLst/>
                        </a:rPr>
                        <a:t> </a:t>
                      </a:r>
                      <a:r>
                        <a:rPr lang="es-MX" sz="900" b="1" dirty="0" err="1">
                          <a:effectLst/>
                        </a:rPr>
                        <a:t>bracket</a:t>
                      </a:r>
                      <a:endParaRPr lang="es-MX" sz="900" b="1" dirty="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183236"/>
                  </a:ext>
                </a:extLst>
              </a:tr>
              <a:tr h="172055"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10%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$0 to $9,875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361154"/>
                  </a:ext>
                </a:extLst>
              </a:tr>
              <a:tr h="172055"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12%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effectLst/>
                        </a:rPr>
                        <a:t>$9,876 </a:t>
                      </a:r>
                      <a:r>
                        <a:rPr lang="es-MX" sz="900" dirty="0" err="1">
                          <a:effectLst/>
                        </a:rPr>
                        <a:t>to</a:t>
                      </a:r>
                      <a:r>
                        <a:rPr lang="es-MX" sz="900" dirty="0">
                          <a:effectLst/>
                        </a:rPr>
                        <a:t> $40,125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243504"/>
                  </a:ext>
                </a:extLst>
              </a:tr>
              <a:tr h="172055"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22%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effectLst/>
                        </a:rPr>
                        <a:t>$40,126 </a:t>
                      </a:r>
                      <a:r>
                        <a:rPr lang="es-MX" sz="900" dirty="0" err="1">
                          <a:effectLst/>
                        </a:rPr>
                        <a:t>to</a:t>
                      </a:r>
                      <a:r>
                        <a:rPr lang="es-MX" sz="900" dirty="0">
                          <a:effectLst/>
                        </a:rPr>
                        <a:t> $85,525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32481"/>
                  </a:ext>
                </a:extLst>
              </a:tr>
              <a:tr h="172055">
                <a:tc>
                  <a:txBody>
                    <a:bodyPr/>
                    <a:lstStyle/>
                    <a:p>
                      <a:r>
                        <a:rPr lang="es-MX" sz="900" dirty="0">
                          <a:effectLst/>
                        </a:rPr>
                        <a:t>24%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effectLst/>
                        </a:rPr>
                        <a:t>$85,526 </a:t>
                      </a:r>
                      <a:r>
                        <a:rPr lang="es-MX" sz="900" dirty="0" err="1">
                          <a:effectLst/>
                        </a:rPr>
                        <a:t>to</a:t>
                      </a:r>
                      <a:r>
                        <a:rPr lang="es-MX" sz="900" dirty="0">
                          <a:effectLst/>
                        </a:rPr>
                        <a:t> $163,300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972329"/>
                  </a:ext>
                </a:extLst>
              </a:tr>
              <a:tr h="172055"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32%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effectLst/>
                        </a:rPr>
                        <a:t>$163,301 </a:t>
                      </a:r>
                      <a:r>
                        <a:rPr lang="es-MX" sz="900" dirty="0" err="1">
                          <a:effectLst/>
                        </a:rPr>
                        <a:t>to</a:t>
                      </a:r>
                      <a:r>
                        <a:rPr lang="es-MX" sz="900" dirty="0">
                          <a:effectLst/>
                        </a:rPr>
                        <a:t> $207,350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39481"/>
                  </a:ext>
                </a:extLst>
              </a:tr>
              <a:tr h="172055"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35%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$207,351 to $518,400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41414"/>
                  </a:ext>
                </a:extLst>
              </a:tr>
              <a:tr h="172055"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37%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effectLst/>
                        </a:rPr>
                        <a:t>$518,401 </a:t>
                      </a:r>
                      <a:r>
                        <a:rPr lang="es-MX" sz="900" dirty="0" err="1">
                          <a:effectLst/>
                        </a:rPr>
                        <a:t>or</a:t>
                      </a:r>
                      <a:r>
                        <a:rPr lang="es-MX" sz="900" dirty="0">
                          <a:effectLst/>
                        </a:rPr>
                        <a:t> more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841474"/>
                  </a:ext>
                </a:extLst>
              </a:tr>
            </a:tbl>
          </a:graphicData>
        </a:graphic>
      </p:graphicFrame>
      <p:sp>
        <p:nvSpPr>
          <p:cNvPr id="48" name="Título 1">
            <a:extLst>
              <a:ext uri="{FF2B5EF4-FFF2-40B4-BE49-F238E27FC236}">
                <a16:creationId xmlns:a16="http://schemas.microsoft.com/office/drawing/2014/main" id="{FA47AF3C-3A3A-4393-9C87-814C239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8231"/>
            <a:ext cx="6772652" cy="951227"/>
          </a:xfrm>
        </p:spPr>
        <p:txBody>
          <a:bodyPr>
            <a:normAutofit/>
          </a:bodyPr>
          <a:lstStyle/>
          <a:p>
            <a:r>
              <a:rPr lang="es-MX" sz="2000" dirty="0" err="1"/>
              <a:t>How</a:t>
            </a:r>
            <a:r>
              <a:rPr lang="es-MX" sz="2000" dirty="0"/>
              <a:t> do </a:t>
            </a:r>
            <a:r>
              <a:rPr lang="es-MX" sz="2000" dirty="0" err="1"/>
              <a:t>these</a:t>
            </a:r>
            <a:r>
              <a:rPr lang="es-MX" sz="2000" dirty="0"/>
              <a:t> </a:t>
            </a:r>
            <a:r>
              <a:rPr lang="es-MX" sz="2000" dirty="0" err="1"/>
              <a:t>concepts</a:t>
            </a:r>
            <a:r>
              <a:rPr lang="es-MX" sz="2000" dirty="0"/>
              <a:t> come </a:t>
            </a:r>
            <a:r>
              <a:rPr lang="es-MX" sz="2000" dirty="0" err="1"/>
              <a:t>into</a:t>
            </a:r>
            <a:r>
              <a:rPr lang="es-MX" sz="2000" dirty="0"/>
              <a:t> </a:t>
            </a:r>
            <a:r>
              <a:rPr lang="es-MX" sz="2000" dirty="0" err="1"/>
              <a:t>play</a:t>
            </a:r>
            <a:r>
              <a:rPr lang="es-MX" sz="2000" dirty="0"/>
              <a:t> in the </a:t>
            </a:r>
            <a:r>
              <a:rPr lang="es-MX" sz="2000" dirty="0" err="1"/>
              <a:t>following</a:t>
            </a:r>
            <a:r>
              <a:rPr lang="es-MX" sz="2000" dirty="0"/>
              <a:t> </a:t>
            </a:r>
            <a:r>
              <a:rPr lang="es-MX" sz="2000" dirty="0" err="1"/>
              <a:t>scenario</a:t>
            </a:r>
            <a:r>
              <a:rPr lang="es-MX" sz="2000" dirty="0"/>
              <a:t>?</a:t>
            </a:r>
          </a:p>
        </p:txBody>
      </p:sp>
      <p:graphicFrame>
        <p:nvGraphicFramePr>
          <p:cNvPr id="52" name="Marcador de contenido 3">
            <a:extLst>
              <a:ext uri="{FF2B5EF4-FFF2-40B4-BE49-F238E27FC236}">
                <a16:creationId xmlns:a16="http://schemas.microsoft.com/office/drawing/2014/main" id="{4BC2430F-738E-4E2A-9C62-6DE7A36EF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718835"/>
              </p:ext>
            </p:extLst>
          </p:nvPr>
        </p:nvGraphicFramePr>
        <p:xfrm>
          <a:off x="690264" y="909499"/>
          <a:ext cx="3162569" cy="108585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784108">
                  <a:extLst>
                    <a:ext uri="{9D8B030D-6E8A-4147-A177-3AD203B41FA5}">
                      <a16:colId xmlns:a16="http://schemas.microsoft.com/office/drawing/2014/main" val="3210448623"/>
                    </a:ext>
                  </a:extLst>
                </a:gridCol>
                <a:gridCol w="784108">
                  <a:extLst>
                    <a:ext uri="{9D8B030D-6E8A-4147-A177-3AD203B41FA5}">
                      <a16:colId xmlns:a16="http://schemas.microsoft.com/office/drawing/2014/main" val="2194173446"/>
                    </a:ext>
                  </a:extLst>
                </a:gridCol>
                <a:gridCol w="784108">
                  <a:extLst>
                    <a:ext uri="{9D8B030D-6E8A-4147-A177-3AD203B41FA5}">
                      <a16:colId xmlns:a16="http://schemas.microsoft.com/office/drawing/2014/main" val="2260743355"/>
                    </a:ext>
                  </a:extLst>
                </a:gridCol>
                <a:gridCol w="810245">
                  <a:extLst>
                    <a:ext uri="{9D8B030D-6E8A-4147-A177-3AD203B41FA5}">
                      <a16:colId xmlns:a16="http://schemas.microsoft.com/office/drawing/2014/main" val="2044829499"/>
                    </a:ext>
                  </a:extLst>
                </a:gridCol>
              </a:tblGrid>
              <a:tr h="534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House price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Years of mortgage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Annual mortgage payment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Annual interest of 3.7% on payment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8511979"/>
                  </a:ext>
                </a:extLst>
              </a:tr>
              <a:tr h="2166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$226,800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$22,680</a:t>
                      </a:r>
                      <a:endParaRPr lang="es-MX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$839</a:t>
                      </a:r>
                      <a:endParaRPr lang="es-MX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3470630"/>
                  </a:ext>
                </a:extLst>
              </a:tr>
            </a:tbl>
          </a:graphicData>
        </a:graphic>
      </p:graphicFrame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9D6A8C79-644A-467C-B194-FE488D4A9556}"/>
              </a:ext>
            </a:extLst>
          </p:cNvPr>
          <p:cNvSpPr/>
          <p:nvPr/>
        </p:nvSpPr>
        <p:spPr>
          <a:xfrm rot="5400000">
            <a:off x="2097304" y="589761"/>
            <a:ext cx="348488" cy="3883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558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ángulo 121">
            <a:extLst>
              <a:ext uri="{FF2B5EF4-FFF2-40B4-BE49-F238E27FC236}">
                <a16:creationId xmlns:a16="http://schemas.microsoft.com/office/drawing/2014/main" id="{2600D8D7-FBCE-46F6-98E9-F1A061137F82}"/>
              </a:ext>
            </a:extLst>
          </p:cNvPr>
          <p:cNvSpPr/>
          <p:nvPr/>
        </p:nvSpPr>
        <p:spPr>
          <a:xfrm>
            <a:off x="952589" y="551960"/>
            <a:ext cx="4221870" cy="5425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7" name="Flecha: a la derecha 136">
            <a:extLst>
              <a:ext uri="{FF2B5EF4-FFF2-40B4-BE49-F238E27FC236}">
                <a16:creationId xmlns:a16="http://schemas.microsoft.com/office/drawing/2014/main" id="{1F34226A-728B-49DB-84D3-74361BDB8060}"/>
              </a:ext>
            </a:extLst>
          </p:cNvPr>
          <p:cNvSpPr/>
          <p:nvPr/>
        </p:nvSpPr>
        <p:spPr>
          <a:xfrm rot="16200000">
            <a:off x="2631110" y="3531997"/>
            <a:ext cx="3804470" cy="57012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71FFAF98-1C9B-435C-ABC7-4A1E3C375E1C}"/>
              </a:ext>
            </a:extLst>
          </p:cNvPr>
          <p:cNvSpPr/>
          <p:nvPr/>
        </p:nvSpPr>
        <p:spPr>
          <a:xfrm>
            <a:off x="5645174" y="550506"/>
            <a:ext cx="4221870" cy="5414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9D03A73-32AB-4EDB-BE64-9375F171701B}"/>
              </a:ext>
            </a:extLst>
          </p:cNvPr>
          <p:cNvSpPr txBox="1"/>
          <p:nvPr/>
        </p:nvSpPr>
        <p:spPr>
          <a:xfrm>
            <a:off x="1344011" y="4734052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latin typeface="Franklin Gothic Medium" panose="020B0603020102020204" pitchFamily="34" charset="0"/>
              </a:rPr>
              <a:t>$ 40,125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C83B60-0C8E-4DA0-B691-AD4B411030EF}"/>
              </a:ext>
            </a:extLst>
          </p:cNvPr>
          <p:cNvSpPr txBox="1"/>
          <p:nvPr/>
        </p:nvSpPr>
        <p:spPr>
          <a:xfrm>
            <a:off x="1422558" y="5203040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latin typeface="Franklin Gothic Medium" panose="020B0603020102020204" pitchFamily="34" charset="0"/>
              </a:rPr>
              <a:t>$ 9,875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240D3E-823B-46BF-909B-D258F73B7E8A}"/>
              </a:ext>
            </a:extLst>
          </p:cNvPr>
          <p:cNvSpPr txBox="1"/>
          <p:nvPr/>
        </p:nvSpPr>
        <p:spPr>
          <a:xfrm>
            <a:off x="1590169" y="5379269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latin typeface="Franklin Gothic Medium" panose="020B0603020102020204" pitchFamily="34" charset="0"/>
              </a:rPr>
              <a:t>$ 0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4662BE7-B970-4AB1-87DD-A6AE2879BF23}"/>
              </a:ext>
            </a:extLst>
          </p:cNvPr>
          <p:cNvSpPr txBox="1"/>
          <p:nvPr/>
        </p:nvSpPr>
        <p:spPr>
          <a:xfrm>
            <a:off x="3809992" y="4882887"/>
            <a:ext cx="120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>
                <a:latin typeface="Franklin Gothic Medium" panose="020B0603020102020204" pitchFamily="34" charset="0"/>
              </a:rPr>
              <a:t>This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much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gets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taxed</a:t>
            </a:r>
            <a:r>
              <a:rPr lang="es-MX" sz="1100" dirty="0">
                <a:latin typeface="Franklin Gothic Medium" panose="020B0603020102020204" pitchFamily="34" charset="0"/>
              </a:rPr>
              <a:t> at 12%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33D0AF7-D45F-45B0-8C65-316BCA8D3A14}"/>
              </a:ext>
            </a:extLst>
          </p:cNvPr>
          <p:cNvSpPr txBox="1"/>
          <p:nvPr/>
        </p:nvSpPr>
        <p:spPr>
          <a:xfrm>
            <a:off x="3809992" y="5294630"/>
            <a:ext cx="1232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>
                <a:latin typeface="Franklin Gothic Medium" panose="020B0603020102020204" pitchFamily="34" charset="0"/>
              </a:rPr>
              <a:t>This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much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gets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taxed</a:t>
            </a:r>
            <a:r>
              <a:rPr lang="es-MX" sz="1100" dirty="0">
                <a:latin typeface="Franklin Gothic Medium" panose="020B0603020102020204" pitchFamily="34" charset="0"/>
              </a:rPr>
              <a:t> at 10%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EC25360-0B04-4AF0-8A47-2E81A2372FF3}"/>
              </a:ext>
            </a:extLst>
          </p:cNvPr>
          <p:cNvSpPr/>
          <p:nvPr/>
        </p:nvSpPr>
        <p:spPr>
          <a:xfrm>
            <a:off x="2189316" y="5109837"/>
            <a:ext cx="1199446" cy="438512"/>
          </a:xfrm>
          <a:prstGeom prst="rect">
            <a:avLst/>
          </a:prstGeom>
          <a:solidFill>
            <a:srgbClr val="EE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1C113E0-12CA-4C1E-A4A8-74B76C3ECCDD}"/>
              </a:ext>
            </a:extLst>
          </p:cNvPr>
          <p:cNvSpPr/>
          <p:nvPr/>
        </p:nvSpPr>
        <p:spPr>
          <a:xfrm>
            <a:off x="2189316" y="4860401"/>
            <a:ext cx="1199446" cy="5188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Cerrar llave 26">
            <a:extLst>
              <a:ext uri="{FF2B5EF4-FFF2-40B4-BE49-F238E27FC236}">
                <a16:creationId xmlns:a16="http://schemas.microsoft.com/office/drawing/2014/main" id="{05CBA105-0D6B-4D29-9C10-214E192FB088}"/>
              </a:ext>
            </a:extLst>
          </p:cNvPr>
          <p:cNvSpPr/>
          <p:nvPr/>
        </p:nvSpPr>
        <p:spPr>
          <a:xfrm>
            <a:off x="3444514" y="5379269"/>
            <a:ext cx="191513" cy="1690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C24D68F3-18B8-4D6F-AE2E-8A4007762D5E}"/>
              </a:ext>
            </a:extLst>
          </p:cNvPr>
          <p:cNvSpPr/>
          <p:nvPr/>
        </p:nvSpPr>
        <p:spPr>
          <a:xfrm>
            <a:off x="3450826" y="4860401"/>
            <a:ext cx="174855" cy="5152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CA1C849-BFAA-4FD6-8FB8-3C9780631B45}"/>
              </a:ext>
            </a:extLst>
          </p:cNvPr>
          <p:cNvSpPr txBox="1"/>
          <p:nvPr/>
        </p:nvSpPr>
        <p:spPr>
          <a:xfrm>
            <a:off x="8147765" y="1922715"/>
            <a:ext cx="2009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>
                <a:latin typeface="Franklin Gothic Medium" panose="020B0603020102020204" pitchFamily="34" charset="0"/>
              </a:rPr>
              <a:t>Not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taxed</a:t>
            </a:r>
            <a:r>
              <a:rPr lang="es-MX" sz="1100" dirty="0">
                <a:latin typeface="Franklin Gothic Medium" panose="020B0603020102020204" pitchFamily="34" charset="0"/>
              </a:rPr>
              <a:t>. </a:t>
            </a:r>
            <a:r>
              <a:rPr lang="es-MX" sz="1100" dirty="0" err="1">
                <a:latin typeface="Franklin Gothic Medium" panose="020B0603020102020204" pitchFamily="34" charset="0"/>
              </a:rPr>
              <a:t>Tax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savings</a:t>
            </a:r>
            <a:r>
              <a:rPr lang="es-MX" sz="1100" dirty="0">
                <a:latin typeface="Franklin Gothic Medium" panose="020B0603020102020204" pitchFamily="34" charset="0"/>
              </a:rPr>
              <a:t> of </a:t>
            </a:r>
            <a:r>
              <a:rPr lang="es-MX" sz="1100" dirty="0">
                <a:solidFill>
                  <a:schemeClr val="bg1">
                    <a:lumMod val="65000"/>
                  </a:schemeClr>
                </a:solidFill>
                <a:latin typeface="Franklin Gothic Medium" panose="020B0603020102020204" pitchFamily="34" charset="0"/>
              </a:rPr>
              <a:t>839*0.35 =</a:t>
            </a:r>
            <a:r>
              <a:rPr lang="es-MX" sz="1100" dirty="0">
                <a:latin typeface="Franklin Gothic Medium" panose="020B0603020102020204" pitchFamily="34" charset="0"/>
              </a:rPr>
              <a:t> $ 294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9174E46-94AC-4CD5-8A07-C28B6BF392F1}"/>
              </a:ext>
            </a:extLst>
          </p:cNvPr>
          <p:cNvSpPr txBox="1"/>
          <p:nvPr/>
        </p:nvSpPr>
        <p:spPr>
          <a:xfrm>
            <a:off x="1726149" y="1381626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without</a:t>
            </a:r>
            <a:r>
              <a:rPr lang="es-MX" sz="1400" dirty="0">
                <a:latin typeface="Franklin Gothic Medium" panose="020B0603020102020204" pitchFamily="34" charset="0"/>
              </a:rPr>
              <a:t> </a:t>
            </a:r>
            <a:r>
              <a:rPr lang="es-MX" sz="1400" dirty="0" err="1">
                <a:latin typeface="Franklin Gothic Medium" panose="020B0603020102020204" pitchFamily="34" charset="0"/>
              </a:rPr>
              <a:t>buying</a:t>
            </a:r>
            <a:r>
              <a:rPr lang="es-MX" sz="1400" dirty="0">
                <a:latin typeface="Franklin Gothic Medium" panose="020B0603020102020204" pitchFamily="34" charset="0"/>
              </a:rPr>
              <a:t> a </a:t>
            </a:r>
            <a:r>
              <a:rPr lang="es-MX" sz="1400" dirty="0" err="1">
                <a:latin typeface="Franklin Gothic Medium" panose="020B0603020102020204" pitchFamily="34" charset="0"/>
              </a:rPr>
              <a:t>house</a:t>
            </a:r>
            <a:r>
              <a:rPr lang="es-MX" sz="1400" dirty="0"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813A015-8A5B-43D4-A809-C8B8D7361EBD}"/>
              </a:ext>
            </a:extLst>
          </p:cNvPr>
          <p:cNvSpPr txBox="1"/>
          <p:nvPr/>
        </p:nvSpPr>
        <p:spPr>
          <a:xfrm>
            <a:off x="1623692" y="1118699"/>
            <a:ext cx="157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>
                <a:latin typeface="Franklin Gothic Medium" panose="020B0603020102020204" pitchFamily="34" charset="0"/>
              </a:rPr>
              <a:t>Taxable</a:t>
            </a:r>
            <a:r>
              <a:rPr lang="es-MX" sz="1400" dirty="0">
                <a:latin typeface="Franklin Gothic Medium" panose="020B0603020102020204" pitchFamily="34" charset="0"/>
              </a:rPr>
              <a:t> </a:t>
            </a:r>
            <a:r>
              <a:rPr lang="es-MX" sz="1400" dirty="0" err="1">
                <a:latin typeface="Franklin Gothic Medium" panose="020B0603020102020204" pitchFamily="34" charset="0"/>
              </a:rPr>
              <a:t>income</a:t>
            </a:r>
            <a:r>
              <a:rPr lang="es-MX" sz="1400" dirty="0">
                <a:latin typeface="Franklin Gothic Medium" panose="020B0603020102020204" pitchFamily="34" charset="0"/>
              </a:rPr>
              <a:t>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6589989-AD2F-4EB5-A030-C7EF2D9ED4A2}"/>
              </a:ext>
            </a:extLst>
          </p:cNvPr>
          <p:cNvSpPr txBox="1"/>
          <p:nvPr/>
        </p:nvSpPr>
        <p:spPr>
          <a:xfrm>
            <a:off x="2925440" y="1146862"/>
            <a:ext cx="110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Franklin Gothic Medium" panose="020B0603020102020204" pitchFamily="34" charset="0"/>
              </a:rPr>
              <a:t>$ 260,000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AFF5E7D-6F77-469C-99AD-BCAF79A8DF3D}"/>
              </a:ext>
            </a:extLst>
          </p:cNvPr>
          <p:cNvSpPr txBox="1"/>
          <p:nvPr/>
        </p:nvSpPr>
        <p:spPr>
          <a:xfrm>
            <a:off x="2163985" y="766921"/>
            <a:ext cx="1506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>
                <a:latin typeface="Franklin Gothic Medium" panose="020B0603020102020204" pitchFamily="34" charset="0"/>
              </a:rPr>
              <a:t>Household</a:t>
            </a:r>
            <a:r>
              <a:rPr lang="es-MX" dirty="0">
                <a:latin typeface="Franklin Gothic Medium" panose="020B0603020102020204" pitchFamily="34" charset="0"/>
              </a:rPr>
              <a:t> 2</a:t>
            </a:r>
          </a:p>
        </p:txBody>
      </p: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753B5248-FD4E-47BD-9A7F-BC04861DBDDD}"/>
              </a:ext>
            </a:extLst>
          </p:cNvPr>
          <p:cNvGrpSpPr/>
          <p:nvPr/>
        </p:nvGrpSpPr>
        <p:grpSpPr>
          <a:xfrm>
            <a:off x="6497484" y="779464"/>
            <a:ext cx="2524409" cy="913360"/>
            <a:chOff x="5937543" y="770026"/>
            <a:chExt cx="2524409" cy="913360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BFB983CC-8402-4394-9475-FDDBDA28A9EB}"/>
                </a:ext>
              </a:extLst>
            </p:cNvPr>
            <p:cNvSpPr txBox="1"/>
            <p:nvPr/>
          </p:nvSpPr>
          <p:spPr>
            <a:xfrm>
              <a:off x="6391881" y="1375609"/>
              <a:ext cx="1813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err="1">
                  <a:solidFill>
                    <a:srgbClr val="FF0000"/>
                  </a:solidFill>
                  <a:latin typeface="Franklin Gothic Medium" panose="020B0603020102020204" pitchFamily="34" charset="0"/>
                </a:rPr>
                <a:t>with</a:t>
              </a:r>
              <a:r>
                <a:rPr lang="es-MX" sz="1400" dirty="0">
                  <a:latin typeface="Franklin Gothic Medium" panose="020B0603020102020204" pitchFamily="34" charset="0"/>
                </a:rPr>
                <a:t> </a:t>
              </a:r>
              <a:r>
                <a:rPr lang="es-MX" sz="1400" dirty="0" err="1">
                  <a:latin typeface="Franklin Gothic Medium" panose="020B0603020102020204" pitchFamily="34" charset="0"/>
                </a:rPr>
                <a:t>buying</a:t>
              </a:r>
              <a:r>
                <a:rPr lang="es-MX" sz="1400" dirty="0">
                  <a:latin typeface="Franklin Gothic Medium" panose="020B0603020102020204" pitchFamily="34" charset="0"/>
                </a:rPr>
                <a:t> a </a:t>
              </a:r>
              <a:r>
                <a:rPr lang="es-MX" sz="1400" dirty="0" err="1">
                  <a:latin typeface="Franklin Gothic Medium" panose="020B0603020102020204" pitchFamily="34" charset="0"/>
                </a:rPr>
                <a:t>house</a:t>
              </a:r>
              <a:r>
                <a:rPr lang="es-MX" sz="1400" dirty="0">
                  <a:latin typeface="Franklin Gothic Medium" panose="020B0603020102020204" pitchFamily="34" charset="0"/>
                </a:rPr>
                <a:t> 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084C640A-C3AD-4177-936B-996007262B61}"/>
                </a:ext>
              </a:extLst>
            </p:cNvPr>
            <p:cNvSpPr txBox="1"/>
            <p:nvPr/>
          </p:nvSpPr>
          <p:spPr>
            <a:xfrm>
              <a:off x="5937543" y="1121804"/>
              <a:ext cx="1576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err="1">
                  <a:latin typeface="Franklin Gothic Medium" panose="020B0603020102020204" pitchFamily="34" charset="0"/>
                </a:rPr>
                <a:t>Taxable</a:t>
              </a:r>
              <a:r>
                <a:rPr lang="es-MX" sz="1400" dirty="0">
                  <a:latin typeface="Franklin Gothic Medium" panose="020B0603020102020204" pitchFamily="34" charset="0"/>
                </a:rPr>
                <a:t> </a:t>
              </a:r>
              <a:r>
                <a:rPr lang="es-MX" sz="1400" dirty="0" err="1">
                  <a:latin typeface="Franklin Gothic Medium" panose="020B0603020102020204" pitchFamily="34" charset="0"/>
                </a:rPr>
                <a:t>income</a:t>
              </a:r>
              <a:r>
                <a:rPr lang="es-MX" sz="1400" dirty="0">
                  <a:latin typeface="Franklin Gothic Medium" panose="020B0603020102020204" pitchFamily="34" charset="0"/>
                </a:rPr>
                <a:t>: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775FE82A-051C-43F5-BDCB-DCAD4ADB54FE}"/>
                </a:ext>
              </a:extLst>
            </p:cNvPr>
            <p:cNvSpPr txBox="1"/>
            <p:nvPr/>
          </p:nvSpPr>
          <p:spPr>
            <a:xfrm>
              <a:off x="7356758" y="1135295"/>
              <a:ext cx="110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>
                  <a:latin typeface="Franklin Gothic Medium" panose="020B0603020102020204" pitchFamily="34" charset="0"/>
                </a:rPr>
                <a:t>$ 259,161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41F0837A-EA3B-4159-821C-C9829A2E092E}"/>
                </a:ext>
              </a:extLst>
            </p:cNvPr>
            <p:cNvSpPr txBox="1"/>
            <p:nvPr/>
          </p:nvSpPr>
          <p:spPr>
            <a:xfrm>
              <a:off x="6477836" y="770026"/>
              <a:ext cx="1506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dirty="0" err="1">
                  <a:latin typeface="Franklin Gothic Medium" panose="020B0603020102020204" pitchFamily="34" charset="0"/>
                </a:rPr>
                <a:t>Household</a:t>
              </a:r>
              <a:r>
                <a:rPr lang="es-MX" dirty="0">
                  <a:latin typeface="Franklin Gothic Medium" panose="020B0603020102020204" pitchFamily="34" charset="0"/>
                </a:rPr>
                <a:t> 2</a:t>
              </a:r>
            </a:p>
          </p:txBody>
        </p:sp>
      </p:grpSp>
      <p:sp>
        <p:nvSpPr>
          <p:cNvPr id="58" name="Flecha: a la derecha 57">
            <a:extLst>
              <a:ext uri="{FF2B5EF4-FFF2-40B4-BE49-F238E27FC236}">
                <a16:creationId xmlns:a16="http://schemas.microsoft.com/office/drawing/2014/main" id="{09BD61F2-C3F4-4C19-8116-C190BBC74CE0}"/>
              </a:ext>
            </a:extLst>
          </p:cNvPr>
          <p:cNvSpPr/>
          <p:nvPr/>
        </p:nvSpPr>
        <p:spPr>
          <a:xfrm>
            <a:off x="4827704" y="737288"/>
            <a:ext cx="1399633" cy="3883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48" name="Marcador de contenido 3">
            <a:extLst>
              <a:ext uri="{FF2B5EF4-FFF2-40B4-BE49-F238E27FC236}">
                <a16:creationId xmlns:a16="http://schemas.microsoft.com/office/drawing/2014/main" id="{672158BF-D720-4026-878D-E884D1D40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330995"/>
              </p:ext>
            </p:extLst>
          </p:nvPr>
        </p:nvGraphicFramePr>
        <p:xfrm>
          <a:off x="10246572" y="137164"/>
          <a:ext cx="1796495" cy="1567696"/>
        </p:xfrm>
        <a:graphic>
          <a:graphicData uri="http://schemas.openxmlformats.org/drawingml/2006/table">
            <a:tbl>
              <a:tblPr/>
              <a:tblGrid>
                <a:gridCol w="535580">
                  <a:extLst>
                    <a:ext uri="{9D8B030D-6E8A-4147-A177-3AD203B41FA5}">
                      <a16:colId xmlns:a16="http://schemas.microsoft.com/office/drawing/2014/main" val="2666197166"/>
                    </a:ext>
                  </a:extLst>
                </a:gridCol>
                <a:gridCol w="1260915">
                  <a:extLst>
                    <a:ext uri="{9D8B030D-6E8A-4147-A177-3AD203B41FA5}">
                      <a16:colId xmlns:a16="http://schemas.microsoft.com/office/drawing/2014/main" val="4265371465"/>
                    </a:ext>
                  </a:extLst>
                </a:gridCol>
              </a:tblGrid>
              <a:tr h="194195"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b="1" dirty="0" err="1">
                          <a:effectLst/>
                        </a:rPr>
                        <a:t>Tax</a:t>
                      </a:r>
                      <a:r>
                        <a:rPr lang="es-MX" sz="900" b="1" dirty="0">
                          <a:effectLst/>
                        </a:rPr>
                        <a:t> </a:t>
                      </a:r>
                      <a:r>
                        <a:rPr lang="es-MX" sz="900" b="1" dirty="0" err="1">
                          <a:effectLst/>
                        </a:rPr>
                        <a:t>rate</a:t>
                      </a:r>
                      <a:endParaRPr lang="es-MX" sz="900" b="1" dirty="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b="1" dirty="0" err="1">
                          <a:effectLst/>
                        </a:rPr>
                        <a:t>Taxable</a:t>
                      </a:r>
                      <a:r>
                        <a:rPr lang="es-MX" sz="900" b="1" dirty="0">
                          <a:effectLst/>
                        </a:rPr>
                        <a:t> </a:t>
                      </a:r>
                      <a:r>
                        <a:rPr lang="es-MX" sz="900" b="1" dirty="0" err="1">
                          <a:effectLst/>
                        </a:rPr>
                        <a:t>income</a:t>
                      </a:r>
                      <a:r>
                        <a:rPr lang="es-MX" sz="900" b="1" dirty="0">
                          <a:effectLst/>
                        </a:rPr>
                        <a:t> </a:t>
                      </a:r>
                      <a:r>
                        <a:rPr lang="es-MX" sz="900" b="1" dirty="0" err="1">
                          <a:effectLst/>
                        </a:rPr>
                        <a:t>bracket</a:t>
                      </a:r>
                      <a:endParaRPr lang="es-MX" sz="900" b="1" dirty="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183236"/>
                  </a:ext>
                </a:extLst>
              </a:tr>
              <a:tr h="172055"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10%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$0 to $9,875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361154"/>
                  </a:ext>
                </a:extLst>
              </a:tr>
              <a:tr h="172055"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12%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effectLst/>
                        </a:rPr>
                        <a:t>$9,876 </a:t>
                      </a:r>
                      <a:r>
                        <a:rPr lang="es-MX" sz="900" dirty="0" err="1">
                          <a:effectLst/>
                        </a:rPr>
                        <a:t>to</a:t>
                      </a:r>
                      <a:r>
                        <a:rPr lang="es-MX" sz="900" dirty="0">
                          <a:effectLst/>
                        </a:rPr>
                        <a:t> $40,125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243504"/>
                  </a:ext>
                </a:extLst>
              </a:tr>
              <a:tr h="172055"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22%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effectLst/>
                        </a:rPr>
                        <a:t>$40,126 </a:t>
                      </a:r>
                      <a:r>
                        <a:rPr lang="es-MX" sz="900" dirty="0" err="1">
                          <a:effectLst/>
                        </a:rPr>
                        <a:t>to</a:t>
                      </a:r>
                      <a:r>
                        <a:rPr lang="es-MX" sz="900" dirty="0">
                          <a:effectLst/>
                        </a:rPr>
                        <a:t> $85,525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32481"/>
                  </a:ext>
                </a:extLst>
              </a:tr>
              <a:tr h="172055"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24%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effectLst/>
                        </a:rPr>
                        <a:t>$85,526 </a:t>
                      </a:r>
                      <a:r>
                        <a:rPr lang="es-MX" sz="900" dirty="0" err="1">
                          <a:effectLst/>
                        </a:rPr>
                        <a:t>to</a:t>
                      </a:r>
                      <a:r>
                        <a:rPr lang="es-MX" sz="900" dirty="0">
                          <a:effectLst/>
                        </a:rPr>
                        <a:t> $163,300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972329"/>
                  </a:ext>
                </a:extLst>
              </a:tr>
              <a:tr h="172055"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32%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effectLst/>
                        </a:rPr>
                        <a:t>$163,301 </a:t>
                      </a:r>
                      <a:r>
                        <a:rPr lang="es-MX" sz="900" dirty="0" err="1">
                          <a:effectLst/>
                        </a:rPr>
                        <a:t>to</a:t>
                      </a:r>
                      <a:r>
                        <a:rPr lang="es-MX" sz="900" dirty="0">
                          <a:effectLst/>
                        </a:rPr>
                        <a:t> $207,350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39481"/>
                  </a:ext>
                </a:extLst>
              </a:tr>
              <a:tr h="172055"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35%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$207,351 to $518,400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41414"/>
                  </a:ext>
                </a:extLst>
              </a:tr>
              <a:tr h="172055">
                <a:tc>
                  <a:txBody>
                    <a:bodyPr/>
                    <a:lstStyle/>
                    <a:p>
                      <a:r>
                        <a:rPr lang="es-MX" sz="900">
                          <a:effectLst/>
                        </a:rPr>
                        <a:t>37%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effectLst/>
                        </a:rPr>
                        <a:t>$518,401 </a:t>
                      </a:r>
                      <a:r>
                        <a:rPr lang="es-MX" sz="900" dirty="0" err="1">
                          <a:effectLst/>
                        </a:rPr>
                        <a:t>or</a:t>
                      </a:r>
                      <a:r>
                        <a:rPr lang="es-MX" sz="900" dirty="0">
                          <a:effectLst/>
                        </a:rPr>
                        <a:t> more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9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841474"/>
                  </a:ext>
                </a:extLst>
              </a:tr>
            </a:tbl>
          </a:graphicData>
        </a:graphic>
      </p:graphicFrame>
      <p:sp>
        <p:nvSpPr>
          <p:cNvPr id="52" name="Rectángulo 51">
            <a:extLst>
              <a:ext uri="{FF2B5EF4-FFF2-40B4-BE49-F238E27FC236}">
                <a16:creationId xmlns:a16="http://schemas.microsoft.com/office/drawing/2014/main" id="{377ABF26-B5ED-4551-82AF-4537DEC4B6F8}"/>
              </a:ext>
            </a:extLst>
          </p:cNvPr>
          <p:cNvSpPr/>
          <p:nvPr/>
        </p:nvSpPr>
        <p:spPr>
          <a:xfrm>
            <a:off x="2190324" y="4191754"/>
            <a:ext cx="1196188" cy="671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88547724-8EE5-47DF-9E9F-3D367A4FB2C4}"/>
              </a:ext>
            </a:extLst>
          </p:cNvPr>
          <p:cNvSpPr/>
          <p:nvPr/>
        </p:nvSpPr>
        <p:spPr>
          <a:xfrm>
            <a:off x="2189315" y="3333442"/>
            <a:ext cx="1196188" cy="875183"/>
          </a:xfrm>
          <a:prstGeom prst="rect">
            <a:avLst/>
          </a:prstGeom>
          <a:solidFill>
            <a:srgbClr val="5A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6" name="Cerrar llave 55">
            <a:extLst>
              <a:ext uri="{FF2B5EF4-FFF2-40B4-BE49-F238E27FC236}">
                <a16:creationId xmlns:a16="http://schemas.microsoft.com/office/drawing/2014/main" id="{43FBD367-942B-4F8B-8361-453C6D2A8F3D}"/>
              </a:ext>
            </a:extLst>
          </p:cNvPr>
          <p:cNvSpPr/>
          <p:nvPr/>
        </p:nvSpPr>
        <p:spPr>
          <a:xfrm>
            <a:off x="3449323" y="4196334"/>
            <a:ext cx="136233" cy="66043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Cerrar llave 58">
            <a:extLst>
              <a:ext uri="{FF2B5EF4-FFF2-40B4-BE49-F238E27FC236}">
                <a16:creationId xmlns:a16="http://schemas.microsoft.com/office/drawing/2014/main" id="{A6F79E79-158C-4E6D-BF7F-373F9E209B9E}"/>
              </a:ext>
            </a:extLst>
          </p:cNvPr>
          <p:cNvSpPr/>
          <p:nvPr/>
        </p:nvSpPr>
        <p:spPr>
          <a:xfrm>
            <a:off x="3446064" y="3333442"/>
            <a:ext cx="131740" cy="8628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C54AB07-186C-49E3-9330-3ACAC9E04A28}"/>
              </a:ext>
            </a:extLst>
          </p:cNvPr>
          <p:cNvSpPr txBox="1"/>
          <p:nvPr/>
        </p:nvSpPr>
        <p:spPr>
          <a:xfrm>
            <a:off x="1344011" y="4059113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>
              <a:defRPr sz="1400">
                <a:latin typeface="Franklin Gothic Medium" panose="020B0603020102020204" pitchFamily="34" charset="0"/>
              </a:defRPr>
            </a:lvl1pPr>
          </a:lstStyle>
          <a:p>
            <a:r>
              <a:rPr lang="es-MX" sz="1050" dirty="0"/>
              <a:t>$ 85,525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922C9F0-669C-4D77-86DC-9F5410D24D3A}"/>
              </a:ext>
            </a:extLst>
          </p:cNvPr>
          <p:cNvSpPr txBox="1"/>
          <p:nvPr/>
        </p:nvSpPr>
        <p:spPr>
          <a:xfrm>
            <a:off x="1263308" y="3212810"/>
            <a:ext cx="8002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>
              <a:defRPr sz="1400">
                <a:latin typeface="Franklin Gothic Medium" panose="020B0603020102020204" pitchFamily="34" charset="0"/>
              </a:defRPr>
            </a:lvl1pPr>
          </a:lstStyle>
          <a:p>
            <a:r>
              <a:rPr lang="es-MX" sz="1050" dirty="0"/>
              <a:t>$ 163,300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87883E58-DDE4-4502-BAEE-C1AAF0B88A00}"/>
              </a:ext>
            </a:extLst>
          </p:cNvPr>
          <p:cNvSpPr/>
          <p:nvPr/>
        </p:nvSpPr>
        <p:spPr>
          <a:xfrm>
            <a:off x="2189312" y="2744585"/>
            <a:ext cx="1194211" cy="5949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D48F94C2-8514-4908-927C-E98A701A587A}"/>
              </a:ext>
            </a:extLst>
          </p:cNvPr>
          <p:cNvSpPr/>
          <p:nvPr/>
        </p:nvSpPr>
        <p:spPr>
          <a:xfrm>
            <a:off x="2192020" y="2053739"/>
            <a:ext cx="1193483" cy="69960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errar llave 68">
            <a:extLst>
              <a:ext uri="{FF2B5EF4-FFF2-40B4-BE49-F238E27FC236}">
                <a16:creationId xmlns:a16="http://schemas.microsoft.com/office/drawing/2014/main" id="{534C5C01-96A8-4D92-BB2B-193909E3A618}"/>
              </a:ext>
            </a:extLst>
          </p:cNvPr>
          <p:cNvSpPr/>
          <p:nvPr/>
        </p:nvSpPr>
        <p:spPr>
          <a:xfrm>
            <a:off x="3438906" y="2753340"/>
            <a:ext cx="145641" cy="5852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0" name="Cerrar llave 69">
            <a:extLst>
              <a:ext uri="{FF2B5EF4-FFF2-40B4-BE49-F238E27FC236}">
                <a16:creationId xmlns:a16="http://schemas.microsoft.com/office/drawing/2014/main" id="{50105DA2-700E-47D4-8D2C-67DAC2E807FC}"/>
              </a:ext>
            </a:extLst>
          </p:cNvPr>
          <p:cNvSpPr/>
          <p:nvPr/>
        </p:nvSpPr>
        <p:spPr>
          <a:xfrm>
            <a:off x="3436446" y="2058502"/>
            <a:ext cx="141358" cy="6873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1A9DEA0-6FD6-4312-BF9A-9B65C50E89DC}"/>
              </a:ext>
            </a:extLst>
          </p:cNvPr>
          <p:cNvSpPr txBox="1"/>
          <p:nvPr/>
        </p:nvSpPr>
        <p:spPr>
          <a:xfrm>
            <a:off x="1243640" y="2619838"/>
            <a:ext cx="8002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>
              <a:defRPr sz="1400">
                <a:latin typeface="Franklin Gothic Medium" panose="020B0603020102020204" pitchFamily="34" charset="0"/>
              </a:defRPr>
            </a:lvl1pPr>
          </a:lstStyle>
          <a:p>
            <a:r>
              <a:rPr lang="es-MX" sz="1050" dirty="0"/>
              <a:t>$ 207,350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E303191-E9B0-445F-820F-CF56DB7B2393}"/>
              </a:ext>
            </a:extLst>
          </p:cNvPr>
          <p:cNvSpPr txBox="1"/>
          <p:nvPr/>
        </p:nvSpPr>
        <p:spPr>
          <a:xfrm>
            <a:off x="1265464" y="1944238"/>
            <a:ext cx="8002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>
              <a:defRPr sz="1400">
                <a:latin typeface="Franklin Gothic Medium" panose="020B0603020102020204" pitchFamily="34" charset="0"/>
              </a:defRPr>
            </a:lvl1pPr>
          </a:lstStyle>
          <a:p>
            <a:r>
              <a:rPr lang="es-MX" sz="1050" dirty="0"/>
              <a:t>$ 260,000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CFF46E1-ED80-4B7E-940F-41D297322907}"/>
              </a:ext>
            </a:extLst>
          </p:cNvPr>
          <p:cNvSpPr txBox="1"/>
          <p:nvPr/>
        </p:nvSpPr>
        <p:spPr>
          <a:xfrm>
            <a:off x="3808208" y="4340916"/>
            <a:ext cx="1144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>
                <a:latin typeface="Franklin Gothic Medium" panose="020B0603020102020204" pitchFamily="34" charset="0"/>
              </a:rPr>
              <a:t>This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much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gets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taxed</a:t>
            </a:r>
            <a:r>
              <a:rPr lang="es-MX" sz="1100" dirty="0">
                <a:latin typeface="Franklin Gothic Medium" panose="020B0603020102020204" pitchFamily="34" charset="0"/>
              </a:rPr>
              <a:t> at 22%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0911F4-DBC5-4D25-BFC7-2F883D24213A}"/>
              </a:ext>
            </a:extLst>
          </p:cNvPr>
          <p:cNvSpPr txBox="1"/>
          <p:nvPr/>
        </p:nvSpPr>
        <p:spPr>
          <a:xfrm>
            <a:off x="3809992" y="3563036"/>
            <a:ext cx="1232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>
                <a:latin typeface="Franklin Gothic Medium" panose="020B0603020102020204" pitchFamily="34" charset="0"/>
              </a:rPr>
              <a:t>This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much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gets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taxed</a:t>
            </a:r>
            <a:r>
              <a:rPr lang="es-MX" sz="1100" dirty="0">
                <a:latin typeface="Franklin Gothic Medium" panose="020B0603020102020204" pitchFamily="34" charset="0"/>
              </a:rPr>
              <a:t> at 24%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0534DA-CDB9-40F8-A533-F2F75ADDF802}"/>
              </a:ext>
            </a:extLst>
          </p:cNvPr>
          <p:cNvSpPr txBox="1"/>
          <p:nvPr/>
        </p:nvSpPr>
        <p:spPr>
          <a:xfrm>
            <a:off x="3799808" y="2842921"/>
            <a:ext cx="1193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>
                <a:latin typeface="Franklin Gothic Medium" panose="020B0603020102020204" pitchFamily="34" charset="0"/>
              </a:rPr>
              <a:t>This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much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gets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taxed</a:t>
            </a:r>
            <a:r>
              <a:rPr lang="es-MX" sz="1100" dirty="0">
                <a:latin typeface="Franklin Gothic Medium" panose="020B0603020102020204" pitchFamily="34" charset="0"/>
              </a:rPr>
              <a:t> at 32%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C3647E-20AA-449D-9CED-F2BAC0A34D13}"/>
              </a:ext>
            </a:extLst>
          </p:cNvPr>
          <p:cNvSpPr txBox="1"/>
          <p:nvPr/>
        </p:nvSpPr>
        <p:spPr>
          <a:xfrm>
            <a:off x="3788094" y="2208801"/>
            <a:ext cx="1105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>
                <a:latin typeface="Franklin Gothic Medium" panose="020B0603020102020204" pitchFamily="34" charset="0"/>
              </a:rPr>
              <a:t>This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much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gets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taxed</a:t>
            </a:r>
            <a:r>
              <a:rPr lang="es-MX" sz="1100" dirty="0">
                <a:latin typeface="Franklin Gothic Medium" panose="020B0603020102020204" pitchFamily="34" charset="0"/>
              </a:rPr>
              <a:t> at 35%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04CB1D-8998-4E28-93AB-04711A3075A4}"/>
              </a:ext>
            </a:extLst>
          </p:cNvPr>
          <p:cNvSpPr txBox="1"/>
          <p:nvPr/>
        </p:nvSpPr>
        <p:spPr>
          <a:xfrm>
            <a:off x="5695193" y="4727831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latin typeface="Franklin Gothic Medium" panose="020B0603020102020204" pitchFamily="34" charset="0"/>
              </a:rPr>
              <a:t>$ 40,125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5B1ED90-25E4-4E9B-A266-9A27E8E929DA}"/>
              </a:ext>
            </a:extLst>
          </p:cNvPr>
          <p:cNvSpPr txBox="1"/>
          <p:nvPr/>
        </p:nvSpPr>
        <p:spPr>
          <a:xfrm>
            <a:off x="5773740" y="5196819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latin typeface="Franklin Gothic Medium" panose="020B0603020102020204" pitchFamily="34" charset="0"/>
              </a:rPr>
              <a:t>$ 9,875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B6F515F-C2F7-45BA-A5C7-86BEA3E86A38}"/>
              </a:ext>
            </a:extLst>
          </p:cNvPr>
          <p:cNvSpPr txBox="1"/>
          <p:nvPr/>
        </p:nvSpPr>
        <p:spPr>
          <a:xfrm>
            <a:off x="5941351" y="5373048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latin typeface="Franklin Gothic Medium" panose="020B0603020102020204" pitchFamily="34" charset="0"/>
              </a:rPr>
              <a:t>$ 0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169A079-84C7-48FE-A683-406C2EB3DE59}"/>
              </a:ext>
            </a:extLst>
          </p:cNvPr>
          <p:cNvSpPr txBox="1"/>
          <p:nvPr/>
        </p:nvSpPr>
        <p:spPr>
          <a:xfrm>
            <a:off x="8161174" y="4876666"/>
            <a:ext cx="120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>
                <a:latin typeface="Franklin Gothic Medium" panose="020B0603020102020204" pitchFamily="34" charset="0"/>
              </a:rPr>
              <a:t>This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much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gets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taxed</a:t>
            </a:r>
            <a:r>
              <a:rPr lang="es-MX" sz="1100" dirty="0">
                <a:latin typeface="Franklin Gothic Medium" panose="020B0603020102020204" pitchFamily="34" charset="0"/>
              </a:rPr>
              <a:t> at 12%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714310F-9AC4-4B60-9AB9-57F77972F9AA}"/>
              </a:ext>
            </a:extLst>
          </p:cNvPr>
          <p:cNvSpPr txBox="1"/>
          <p:nvPr/>
        </p:nvSpPr>
        <p:spPr>
          <a:xfrm>
            <a:off x="8161174" y="5288409"/>
            <a:ext cx="1232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>
                <a:latin typeface="Franklin Gothic Medium" panose="020B0603020102020204" pitchFamily="34" charset="0"/>
              </a:rPr>
              <a:t>This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much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gets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taxed</a:t>
            </a:r>
            <a:r>
              <a:rPr lang="es-MX" sz="1100" dirty="0">
                <a:latin typeface="Franklin Gothic Medium" panose="020B0603020102020204" pitchFamily="34" charset="0"/>
              </a:rPr>
              <a:t> at 10%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68384CC-B392-49FB-821F-7A0297F11F67}"/>
              </a:ext>
            </a:extLst>
          </p:cNvPr>
          <p:cNvSpPr/>
          <p:nvPr/>
        </p:nvSpPr>
        <p:spPr>
          <a:xfrm>
            <a:off x="6540498" y="5103616"/>
            <a:ext cx="1199446" cy="438512"/>
          </a:xfrm>
          <a:prstGeom prst="rect">
            <a:avLst/>
          </a:prstGeom>
          <a:solidFill>
            <a:srgbClr val="EE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DB58FE4-0D2A-4C28-9EC8-2BEBA36A00C1}"/>
              </a:ext>
            </a:extLst>
          </p:cNvPr>
          <p:cNvSpPr/>
          <p:nvPr/>
        </p:nvSpPr>
        <p:spPr>
          <a:xfrm>
            <a:off x="6540498" y="4854180"/>
            <a:ext cx="1199446" cy="5188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5" name="Cerrar llave 84">
            <a:extLst>
              <a:ext uri="{FF2B5EF4-FFF2-40B4-BE49-F238E27FC236}">
                <a16:creationId xmlns:a16="http://schemas.microsoft.com/office/drawing/2014/main" id="{5528C136-5DE5-4CF3-A1BB-B5D8BAF6CFAB}"/>
              </a:ext>
            </a:extLst>
          </p:cNvPr>
          <p:cNvSpPr/>
          <p:nvPr/>
        </p:nvSpPr>
        <p:spPr>
          <a:xfrm>
            <a:off x="7795696" y="5373048"/>
            <a:ext cx="191513" cy="1690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errar llave 86">
            <a:extLst>
              <a:ext uri="{FF2B5EF4-FFF2-40B4-BE49-F238E27FC236}">
                <a16:creationId xmlns:a16="http://schemas.microsoft.com/office/drawing/2014/main" id="{EE41DD6F-5BE0-4176-8C32-692CE2BC1D75}"/>
              </a:ext>
            </a:extLst>
          </p:cNvPr>
          <p:cNvSpPr/>
          <p:nvPr/>
        </p:nvSpPr>
        <p:spPr>
          <a:xfrm>
            <a:off x="7802008" y="4854180"/>
            <a:ext cx="174855" cy="5152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B2818F55-44AF-454A-AAD0-E8063EB6AAC6}"/>
              </a:ext>
            </a:extLst>
          </p:cNvPr>
          <p:cNvSpPr/>
          <p:nvPr/>
        </p:nvSpPr>
        <p:spPr>
          <a:xfrm>
            <a:off x="6541506" y="4185533"/>
            <a:ext cx="1196188" cy="671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20C953F8-0FDE-4508-995C-85C12BF18EA1}"/>
              </a:ext>
            </a:extLst>
          </p:cNvPr>
          <p:cNvSpPr/>
          <p:nvPr/>
        </p:nvSpPr>
        <p:spPr>
          <a:xfrm>
            <a:off x="6540497" y="3327221"/>
            <a:ext cx="1196188" cy="875183"/>
          </a:xfrm>
          <a:prstGeom prst="rect">
            <a:avLst/>
          </a:prstGeom>
          <a:solidFill>
            <a:srgbClr val="5A9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errar llave 92">
            <a:extLst>
              <a:ext uri="{FF2B5EF4-FFF2-40B4-BE49-F238E27FC236}">
                <a16:creationId xmlns:a16="http://schemas.microsoft.com/office/drawing/2014/main" id="{D30032B0-55DE-4B38-9586-DBD6A72BE869}"/>
              </a:ext>
            </a:extLst>
          </p:cNvPr>
          <p:cNvSpPr/>
          <p:nvPr/>
        </p:nvSpPr>
        <p:spPr>
          <a:xfrm>
            <a:off x="7800505" y="4190113"/>
            <a:ext cx="136233" cy="66043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Cerrar llave 94">
            <a:extLst>
              <a:ext uri="{FF2B5EF4-FFF2-40B4-BE49-F238E27FC236}">
                <a16:creationId xmlns:a16="http://schemas.microsoft.com/office/drawing/2014/main" id="{FD575FF2-80FA-4629-BD86-71AB76238891}"/>
              </a:ext>
            </a:extLst>
          </p:cNvPr>
          <p:cNvSpPr/>
          <p:nvPr/>
        </p:nvSpPr>
        <p:spPr>
          <a:xfrm>
            <a:off x="7797246" y="3327221"/>
            <a:ext cx="131740" cy="8628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87DCC401-E717-41FB-956E-58457F04C4CD}"/>
              </a:ext>
            </a:extLst>
          </p:cNvPr>
          <p:cNvSpPr txBox="1"/>
          <p:nvPr/>
        </p:nvSpPr>
        <p:spPr>
          <a:xfrm>
            <a:off x="5695193" y="4052892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>
              <a:defRPr sz="1400">
                <a:latin typeface="Franklin Gothic Medium" panose="020B0603020102020204" pitchFamily="34" charset="0"/>
              </a:defRPr>
            </a:lvl1pPr>
          </a:lstStyle>
          <a:p>
            <a:r>
              <a:rPr lang="es-MX" sz="1050" dirty="0"/>
              <a:t>$ 85,525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080742F-3077-4F9C-8509-DBE7ACB4D196}"/>
              </a:ext>
            </a:extLst>
          </p:cNvPr>
          <p:cNvSpPr txBox="1"/>
          <p:nvPr/>
        </p:nvSpPr>
        <p:spPr>
          <a:xfrm>
            <a:off x="5614490" y="3206589"/>
            <a:ext cx="8002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>
              <a:defRPr sz="1400">
                <a:latin typeface="Franklin Gothic Medium" panose="020B0603020102020204" pitchFamily="34" charset="0"/>
              </a:defRPr>
            </a:lvl1pPr>
          </a:lstStyle>
          <a:p>
            <a:r>
              <a:rPr lang="es-MX" sz="1050" dirty="0"/>
              <a:t>$ 163,300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C06EA63F-C7B2-41D7-8533-C7A4473D5C28}"/>
              </a:ext>
            </a:extLst>
          </p:cNvPr>
          <p:cNvSpPr/>
          <p:nvPr/>
        </p:nvSpPr>
        <p:spPr>
          <a:xfrm>
            <a:off x="6540494" y="2738364"/>
            <a:ext cx="1194211" cy="5949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A06A6F65-9D90-47AA-80BB-1DFEA8F72367}"/>
              </a:ext>
            </a:extLst>
          </p:cNvPr>
          <p:cNvSpPr/>
          <p:nvPr/>
        </p:nvSpPr>
        <p:spPr>
          <a:xfrm>
            <a:off x="6543202" y="2047518"/>
            <a:ext cx="1193483" cy="69960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5" name="Cerrar llave 104">
            <a:extLst>
              <a:ext uri="{FF2B5EF4-FFF2-40B4-BE49-F238E27FC236}">
                <a16:creationId xmlns:a16="http://schemas.microsoft.com/office/drawing/2014/main" id="{528577C7-20D4-499A-98C7-B1FF0A6EB166}"/>
              </a:ext>
            </a:extLst>
          </p:cNvPr>
          <p:cNvSpPr/>
          <p:nvPr/>
        </p:nvSpPr>
        <p:spPr>
          <a:xfrm>
            <a:off x="7790088" y="2747119"/>
            <a:ext cx="145641" cy="5852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7" name="Cerrar llave 106">
            <a:extLst>
              <a:ext uri="{FF2B5EF4-FFF2-40B4-BE49-F238E27FC236}">
                <a16:creationId xmlns:a16="http://schemas.microsoft.com/office/drawing/2014/main" id="{F80E0E63-BDA3-4438-BDC7-7B32E6825C15}"/>
              </a:ext>
            </a:extLst>
          </p:cNvPr>
          <p:cNvSpPr/>
          <p:nvPr/>
        </p:nvSpPr>
        <p:spPr>
          <a:xfrm>
            <a:off x="7787628" y="2293439"/>
            <a:ext cx="174854" cy="4461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BCE5AE11-729A-465E-8428-AF817182FA76}"/>
              </a:ext>
            </a:extLst>
          </p:cNvPr>
          <p:cNvSpPr txBox="1"/>
          <p:nvPr/>
        </p:nvSpPr>
        <p:spPr>
          <a:xfrm>
            <a:off x="5594822" y="2613617"/>
            <a:ext cx="8002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>
              <a:defRPr sz="1400">
                <a:latin typeface="Franklin Gothic Medium" panose="020B0603020102020204" pitchFamily="34" charset="0"/>
              </a:defRPr>
            </a:lvl1pPr>
          </a:lstStyle>
          <a:p>
            <a:r>
              <a:rPr lang="es-MX" sz="1050" dirty="0"/>
              <a:t>$ 207,350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F3498EEC-324C-4A3E-AC75-55892E3585EA}"/>
              </a:ext>
            </a:extLst>
          </p:cNvPr>
          <p:cNvSpPr txBox="1"/>
          <p:nvPr/>
        </p:nvSpPr>
        <p:spPr>
          <a:xfrm>
            <a:off x="5616646" y="1938017"/>
            <a:ext cx="8002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>
              <a:defRPr sz="1400">
                <a:latin typeface="Franklin Gothic Medium" panose="020B0603020102020204" pitchFamily="34" charset="0"/>
              </a:defRPr>
            </a:lvl1pPr>
          </a:lstStyle>
          <a:p>
            <a:r>
              <a:rPr lang="es-MX" sz="1050" dirty="0"/>
              <a:t>$ 260,000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72A879A9-2147-4BAA-8CDC-1167306CE350}"/>
              </a:ext>
            </a:extLst>
          </p:cNvPr>
          <p:cNvSpPr txBox="1"/>
          <p:nvPr/>
        </p:nvSpPr>
        <p:spPr>
          <a:xfrm>
            <a:off x="8159390" y="4334695"/>
            <a:ext cx="1144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>
                <a:latin typeface="Franklin Gothic Medium" panose="020B0603020102020204" pitchFamily="34" charset="0"/>
              </a:rPr>
              <a:t>This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much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gets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taxed</a:t>
            </a:r>
            <a:r>
              <a:rPr lang="es-MX" sz="1100" dirty="0">
                <a:latin typeface="Franklin Gothic Medium" panose="020B0603020102020204" pitchFamily="34" charset="0"/>
              </a:rPr>
              <a:t> at 22%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B5CF9E6D-7F00-4718-B64A-E7D3DFD896AD}"/>
              </a:ext>
            </a:extLst>
          </p:cNvPr>
          <p:cNvSpPr txBox="1"/>
          <p:nvPr/>
        </p:nvSpPr>
        <p:spPr>
          <a:xfrm>
            <a:off x="8161174" y="3556815"/>
            <a:ext cx="1232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>
                <a:latin typeface="Franklin Gothic Medium" panose="020B0603020102020204" pitchFamily="34" charset="0"/>
              </a:rPr>
              <a:t>This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much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gets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taxed</a:t>
            </a:r>
            <a:r>
              <a:rPr lang="es-MX" sz="1100" dirty="0">
                <a:latin typeface="Franklin Gothic Medium" panose="020B0603020102020204" pitchFamily="34" charset="0"/>
              </a:rPr>
              <a:t> at 24%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666AD38A-6B08-4382-BD3B-FA6170F9098C}"/>
              </a:ext>
            </a:extLst>
          </p:cNvPr>
          <p:cNvSpPr txBox="1"/>
          <p:nvPr/>
        </p:nvSpPr>
        <p:spPr>
          <a:xfrm>
            <a:off x="8150990" y="2836700"/>
            <a:ext cx="1193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>
                <a:latin typeface="Franklin Gothic Medium" panose="020B0603020102020204" pitchFamily="34" charset="0"/>
              </a:rPr>
              <a:t>This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much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gets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taxed</a:t>
            </a:r>
            <a:r>
              <a:rPr lang="es-MX" sz="1100" dirty="0">
                <a:latin typeface="Franklin Gothic Medium" panose="020B0603020102020204" pitchFamily="34" charset="0"/>
              </a:rPr>
              <a:t> at 32%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937CBA37-4E5E-4D7E-84FE-FBB3BD304D41}"/>
              </a:ext>
            </a:extLst>
          </p:cNvPr>
          <p:cNvSpPr txBox="1"/>
          <p:nvPr/>
        </p:nvSpPr>
        <p:spPr>
          <a:xfrm>
            <a:off x="8147765" y="2362740"/>
            <a:ext cx="1105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>
                <a:latin typeface="Franklin Gothic Medium" panose="020B0603020102020204" pitchFamily="34" charset="0"/>
              </a:rPr>
              <a:t>This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much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gets</a:t>
            </a:r>
            <a:r>
              <a:rPr lang="es-MX" sz="1100" dirty="0">
                <a:latin typeface="Franklin Gothic Medium" panose="020B0603020102020204" pitchFamily="34" charset="0"/>
              </a:rPr>
              <a:t> </a:t>
            </a:r>
            <a:r>
              <a:rPr lang="es-MX" sz="1100" dirty="0" err="1">
                <a:latin typeface="Franklin Gothic Medium" panose="020B0603020102020204" pitchFamily="34" charset="0"/>
              </a:rPr>
              <a:t>taxed</a:t>
            </a:r>
            <a:r>
              <a:rPr lang="es-MX" sz="1100" dirty="0">
                <a:latin typeface="Franklin Gothic Medium" panose="020B0603020102020204" pitchFamily="34" charset="0"/>
              </a:rPr>
              <a:t> at 35%</a:t>
            </a: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73401809-B2F4-4FF3-AA99-406E263CA37B}"/>
              </a:ext>
            </a:extLst>
          </p:cNvPr>
          <p:cNvSpPr/>
          <p:nvPr/>
        </p:nvSpPr>
        <p:spPr>
          <a:xfrm>
            <a:off x="6540494" y="2047518"/>
            <a:ext cx="1193483" cy="227053"/>
          </a:xfrm>
          <a:prstGeom prst="rect">
            <a:avLst/>
          </a:prstGeom>
          <a:pattFill prst="wdDnDiag">
            <a:fgClr>
              <a:srgbClr val="1F4E79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6" name="Cerrar llave 125">
            <a:extLst>
              <a:ext uri="{FF2B5EF4-FFF2-40B4-BE49-F238E27FC236}">
                <a16:creationId xmlns:a16="http://schemas.microsoft.com/office/drawing/2014/main" id="{A614F4E5-BAAA-4CA6-BE2F-BEDC9717B8E8}"/>
              </a:ext>
            </a:extLst>
          </p:cNvPr>
          <p:cNvSpPr/>
          <p:nvPr/>
        </p:nvSpPr>
        <p:spPr>
          <a:xfrm>
            <a:off x="7790735" y="2047518"/>
            <a:ext cx="159874" cy="242284"/>
          </a:xfrm>
          <a:prstGeom prst="rightBrace">
            <a:avLst>
              <a:gd name="adj1" fmla="val 8333"/>
              <a:gd name="adj2" fmla="val 509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9417145-21B8-4CDB-B153-E9F783379541}"/>
              </a:ext>
            </a:extLst>
          </p:cNvPr>
          <p:cNvSpPr txBox="1"/>
          <p:nvPr/>
        </p:nvSpPr>
        <p:spPr>
          <a:xfrm>
            <a:off x="6556663" y="1704860"/>
            <a:ext cx="11994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50" dirty="0" err="1">
                <a:latin typeface="Franklin Gothic Medium" panose="020B0603020102020204" pitchFamily="34" charset="0"/>
              </a:rPr>
              <a:t>Mortgage</a:t>
            </a:r>
            <a:r>
              <a:rPr lang="es-MX" sz="1050" dirty="0">
                <a:latin typeface="Franklin Gothic Medium" panose="020B0603020102020204" pitchFamily="34" charset="0"/>
              </a:rPr>
              <a:t> </a:t>
            </a:r>
            <a:r>
              <a:rPr lang="es-MX" sz="1050" dirty="0" err="1">
                <a:latin typeface="Franklin Gothic Medium" panose="020B0603020102020204" pitchFamily="34" charset="0"/>
              </a:rPr>
              <a:t>interest</a:t>
            </a:r>
            <a:endParaRPr lang="es-MX" sz="1050" dirty="0"/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721C1FB-C05D-4DF7-B422-5266D549A9F1}"/>
              </a:ext>
            </a:extLst>
          </p:cNvPr>
          <p:cNvCxnSpPr/>
          <p:nvPr/>
        </p:nvCxnSpPr>
        <p:spPr>
          <a:xfrm>
            <a:off x="6827945" y="1946629"/>
            <a:ext cx="123877" cy="2515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8EB72609-6E5C-4378-B308-CCAE2F6E14B8}"/>
              </a:ext>
            </a:extLst>
          </p:cNvPr>
          <p:cNvSpPr txBox="1"/>
          <p:nvPr/>
        </p:nvSpPr>
        <p:spPr>
          <a:xfrm>
            <a:off x="5613251" y="2147603"/>
            <a:ext cx="8002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>
              <a:defRPr sz="1400">
                <a:latin typeface="Franklin Gothic Medium" panose="020B0603020102020204" pitchFamily="34" charset="0"/>
              </a:defRPr>
            </a:lvl1pPr>
          </a:lstStyle>
          <a:p>
            <a:r>
              <a:rPr lang="es-MX" sz="1050" dirty="0"/>
              <a:t>$ 259,161</a:t>
            </a:r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4B773459-A84B-4889-842A-7BEAF6DA9931}"/>
              </a:ext>
            </a:extLst>
          </p:cNvPr>
          <p:cNvSpPr/>
          <p:nvPr/>
        </p:nvSpPr>
        <p:spPr>
          <a:xfrm>
            <a:off x="8963987" y="2120975"/>
            <a:ext cx="460265" cy="1947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7B259B59-2DC0-4033-9D00-1FED21FB3F10}"/>
              </a:ext>
            </a:extLst>
          </p:cNvPr>
          <p:cNvSpPr txBox="1"/>
          <p:nvPr/>
        </p:nvSpPr>
        <p:spPr>
          <a:xfrm>
            <a:off x="9435499" y="4850544"/>
            <a:ext cx="2517175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MX" sz="2400" dirty="0"/>
              <a:t>$ 294 </a:t>
            </a:r>
            <a:r>
              <a:rPr lang="es-MX" sz="2400" dirty="0" err="1"/>
              <a:t>saved</a:t>
            </a:r>
            <a:r>
              <a:rPr lang="es-MX" sz="2400" dirty="0"/>
              <a:t>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</a:p>
          <a:p>
            <a:r>
              <a:rPr lang="es-MX" sz="1600" b="1" dirty="0" err="1"/>
              <a:t>high</a:t>
            </a:r>
            <a:r>
              <a:rPr lang="es-MX" sz="1600" dirty="0"/>
              <a:t> </a:t>
            </a:r>
            <a:r>
              <a:rPr lang="es-MX" sz="1600" dirty="0" err="1"/>
              <a:t>income</a:t>
            </a:r>
            <a:r>
              <a:rPr lang="es-MX" sz="1600" dirty="0"/>
              <a:t> </a:t>
            </a:r>
            <a:r>
              <a:rPr lang="es-MX" sz="1600" dirty="0" err="1"/>
              <a:t>household</a:t>
            </a:r>
            <a:r>
              <a:rPr lang="es-MX" sz="1600" dirty="0"/>
              <a:t> B </a:t>
            </a:r>
          </a:p>
          <a:p>
            <a:pPr algn="ctr"/>
            <a:r>
              <a:rPr lang="es-MX" sz="2800" dirty="0"/>
              <a:t>vs</a:t>
            </a:r>
          </a:p>
          <a:p>
            <a:r>
              <a:rPr lang="es-MX" sz="2400" dirty="0"/>
              <a:t>$ 101 </a:t>
            </a:r>
            <a:r>
              <a:rPr lang="es-MX" sz="2400" dirty="0" err="1"/>
              <a:t>saved</a:t>
            </a:r>
            <a:r>
              <a:rPr lang="es-MX" sz="2400" dirty="0"/>
              <a:t> </a:t>
            </a:r>
            <a:r>
              <a:rPr lang="es-MX" sz="1600" dirty="0" err="1"/>
              <a:t>for</a:t>
            </a:r>
            <a:endParaRPr lang="es-MX" sz="1600" dirty="0"/>
          </a:p>
          <a:p>
            <a:r>
              <a:rPr lang="es-MX" sz="1600" b="1" dirty="0" err="1"/>
              <a:t>lower</a:t>
            </a:r>
            <a:r>
              <a:rPr lang="es-MX" sz="1600" dirty="0"/>
              <a:t> </a:t>
            </a:r>
            <a:r>
              <a:rPr lang="es-MX" sz="1600" dirty="0" err="1"/>
              <a:t>income</a:t>
            </a:r>
            <a:r>
              <a:rPr lang="es-MX" sz="1600" dirty="0"/>
              <a:t> </a:t>
            </a:r>
            <a:r>
              <a:rPr lang="es-MX" sz="1600" dirty="0" err="1"/>
              <a:t>household</a:t>
            </a:r>
            <a:r>
              <a:rPr lang="es-MX" sz="1600" dirty="0"/>
              <a:t> A </a:t>
            </a:r>
          </a:p>
        </p:txBody>
      </p:sp>
    </p:spTree>
    <p:extLst>
      <p:ext uri="{BB962C8B-B14F-4D97-AF65-F5344CB8AC3E}">
        <p14:creationId xmlns:p14="http://schemas.microsoft.com/office/powerpoint/2010/main" val="41189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53" grpId="0"/>
      <p:bldP spid="58" grpId="0" animBg="1"/>
      <p:bldP spid="16" grpId="0"/>
      <p:bldP spid="18" grpId="0"/>
      <p:bldP spid="20" grpId="0"/>
      <p:bldP spid="22" grpId="0"/>
      <p:bldP spid="24" grpId="0"/>
      <p:bldP spid="26" grpId="0" animBg="1"/>
      <p:bldP spid="30" grpId="0" animBg="1"/>
      <p:bldP spid="85" grpId="0" animBg="1"/>
      <p:bldP spid="87" grpId="0" animBg="1"/>
      <p:bldP spid="89" grpId="0" animBg="1"/>
      <p:bldP spid="91" grpId="0" animBg="1"/>
      <p:bldP spid="93" grpId="0" animBg="1"/>
      <p:bldP spid="95" grpId="0" animBg="1"/>
      <p:bldP spid="97" grpId="0"/>
      <p:bldP spid="99" grpId="0"/>
      <p:bldP spid="101" grpId="0" animBg="1"/>
      <p:bldP spid="103" grpId="0" animBg="1"/>
      <p:bldP spid="105" grpId="0" animBg="1"/>
      <p:bldP spid="107" grpId="0" animBg="1"/>
      <p:bldP spid="109" grpId="0"/>
      <p:bldP spid="111" grpId="0"/>
      <p:bldP spid="113" grpId="0"/>
      <p:bldP spid="115" grpId="0"/>
      <p:bldP spid="117" grpId="0"/>
      <p:bldP spid="119" grpId="0"/>
      <p:bldP spid="121" grpId="0" animBg="1"/>
      <p:bldP spid="126" grpId="0" animBg="1"/>
      <p:bldP spid="57" grpId="0"/>
      <p:bldP spid="133" grpId="0"/>
      <p:bldP spid="135" grpId="0" animBg="1"/>
      <p:bldP spid="1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9AB3CFE-949D-439F-AE6B-C1ED811C3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7" t="8667" r="23781" b="4833"/>
          <a:stretch/>
        </p:blipFill>
        <p:spPr>
          <a:xfrm>
            <a:off x="0" y="983909"/>
            <a:ext cx="3707681" cy="2445091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>
            <a:off x="241300" y="165100"/>
            <a:ext cx="1955800" cy="749300"/>
          </a:xfrm>
          <a:prstGeom prst="homePlate">
            <a:avLst/>
          </a:prstGeom>
          <a:solidFill>
            <a:srgbClr val="FB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INCOME EFFECT</a:t>
            </a:r>
          </a:p>
        </p:txBody>
      </p:sp>
      <p:sp>
        <p:nvSpPr>
          <p:cNvPr id="2" name="Pentagon 10">
            <a:extLst>
              <a:ext uri="{FF2B5EF4-FFF2-40B4-BE49-F238E27FC236}">
                <a16:creationId xmlns:a16="http://schemas.microsoft.com/office/drawing/2014/main" id="{C9F46107-0F71-4DB0-96F7-9EEBD780DA19}"/>
              </a:ext>
            </a:extLst>
          </p:cNvPr>
          <p:cNvSpPr/>
          <p:nvPr/>
        </p:nvSpPr>
        <p:spPr>
          <a:xfrm>
            <a:off x="4853404" y="157079"/>
            <a:ext cx="1955800" cy="749300"/>
          </a:xfrm>
          <a:prstGeom prst="homePlate">
            <a:avLst/>
          </a:prstGeom>
          <a:solidFill>
            <a:srgbClr val="FB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SUBSTITUTION EFFECT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82F7DB-AAC6-4978-9C04-61DBA38045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9" t="23892" r="23837" b="6173"/>
          <a:stretch/>
        </p:blipFill>
        <p:spPr>
          <a:xfrm>
            <a:off x="4495441" y="3988451"/>
            <a:ext cx="4346988" cy="2348150"/>
          </a:xfrm>
          <a:prstGeom prst="rect">
            <a:avLst/>
          </a:prstGeom>
        </p:spPr>
      </p:pic>
      <p:pic>
        <p:nvPicPr>
          <p:cNvPr id="8" name="Marcador de contenido 3">
            <a:extLst>
              <a:ext uri="{FF2B5EF4-FFF2-40B4-BE49-F238E27FC236}">
                <a16:creationId xmlns:a16="http://schemas.microsoft.com/office/drawing/2014/main" id="{1C8899CC-D5E1-4335-BEB9-D104AA0F0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0901" t="8248" r="24490" b="6728"/>
          <a:stretch/>
        </p:blipFill>
        <p:spPr>
          <a:xfrm>
            <a:off x="4853404" y="965260"/>
            <a:ext cx="3978270" cy="291092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3573DD9-C9B5-4341-A60D-A227676AA617}"/>
              </a:ext>
            </a:extLst>
          </p:cNvPr>
          <p:cNvSpPr txBox="1"/>
          <p:nvPr/>
        </p:nvSpPr>
        <p:spPr>
          <a:xfrm>
            <a:off x="8923559" y="983909"/>
            <a:ext cx="3108020" cy="2828211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274320" tIns="274320" rIns="274320" bIns="274320">
            <a:spAutoFit/>
          </a:bodyPr>
          <a:lstStyle/>
          <a:p>
            <a:pPr algn="just"/>
            <a:endParaRPr lang="en-US" sz="1400" b="0" i="0" u="none" strike="noStrike" dirty="0">
              <a:solidFill>
                <a:srgbClr val="000000"/>
              </a:solidFill>
              <a:effectLst/>
              <a:latin typeface="Calibri Light (Headings)"/>
            </a:endParaRPr>
          </a:p>
          <a:p>
            <a:pPr algn="just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 Light (Headings)"/>
              </a:rPr>
              <a:t>Rate of tax increases with income, and higher income family/individuals can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 Light (Headings)"/>
              </a:rPr>
              <a:t>disproportionately reduce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 Light (Headings)"/>
              </a:rPr>
              <a:t>the amount of mortgage interest which causes a reduction of the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 Light (Headings)"/>
              </a:rPr>
              <a:t>relative price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 Light (Headings)"/>
              </a:rPr>
              <a:t>of the house.</a:t>
            </a:r>
          </a:p>
        </p:txBody>
      </p:sp>
      <p:sp>
        <p:nvSpPr>
          <p:cNvPr id="10" name="CuadroTexto 18">
            <a:extLst>
              <a:ext uri="{FF2B5EF4-FFF2-40B4-BE49-F238E27FC236}">
                <a16:creationId xmlns:a16="http://schemas.microsoft.com/office/drawing/2014/main" id="{0161D16F-E227-424F-B29A-79BA7B660843}"/>
              </a:ext>
            </a:extLst>
          </p:cNvPr>
          <p:cNvSpPr txBox="1"/>
          <p:nvPr/>
        </p:nvSpPr>
        <p:spPr>
          <a:xfrm>
            <a:off x="8923558" y="3908372"/>
            <a:ext cx="3108019" cy="2828211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274320" tIns="274320" rIns="274320" bIns="274320">
            <a:spAutoFit/>
          </a:bodyPr>
          <a:lstStyle/>
          <a:p>
            <a:pPr algn="just"/>
            <a:endParaRPr lang="en-US" sz="1400" b="1" dirty="0">
              <a:latin typeface="Calibri Light (Headings)"/>
            </a:endParaRPr>
          </a:p>
          <a:p>
            <a:pPr algn="just"/>
            <a:r>
              <a:rPr lang="en-US" sz="1400" b="1" dirty="0">
                <a:latin typeface="Calibri Light (Headings)"/>
              </a:rPr>
              <a:t>Marginal effort </a:t>
            </a:r>
            <a:r>
              <a:rPr lang="en-US" sz="1400" dirty="0">
                <a:latin typeface="Calibri Light (Headings)"/>
              </a:rPr>
              <a:t>for household ownership is </a:t>
            </a:r>
            <a:r>
              <a:rPr lang="en-US" sz="1400" b="1" dirty="0">
                <a:latin typeface="Calibri Light (Headings)"/>
              </a:rPr>
              <a:t>decreasing</a:t>
            </a:r>
            <a:r>
              <a:rPr lang="en-US" sz="1400" dirty="0">
                <a:latin typeface="Calibri Light (Headings)"/>
              </a:rPr>
              <a:t> with the income: the higher the income, the more the incitation to pay a mortgage, because the mortgage is decreasing marginally with the income.</a:t>
            </a:r>
            <a:endParaRPr lang="es-MX" sz="1400" dirty="0">
              <a:latin typeface="Calibri Light (Headings)"/>
            </a:endParaRPr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80006E28-FAE7-440D-AA80-726FA0D1DD21}"/>
              </a:ext>
            </a:extLst>
          </p:cNvPr>
          <p:cNvSpPr/>
          <p:nvPr/>
        </p:nvSpPr>
        <p:spPr>
          <a:xfrm rot="5400000">
            <a:off x="6603158" y="3902364"/>
            <a:ext cx="519903" cy="3883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8C2C4C8C-3222-493B-8346-86C37B27063A}"/>
              </a:ext>
            </a:extLst>
          </p:cNvPr>
          <p:cNvSpPr/>
          <p:nvPr/>
        </p:nvSpPr>
        <p:spPr>
          <a:xfrm rot="10800000">
            <a:off x="4282758" y="3908372"/>
            <a:ext cx="519903" cy="3883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01EF90D6-3393-405B-8CEB-C2E63BCA1032}"/>
              </a:ext>
            </a:extLst>
          </p:cNvPr>
          <p:cNvSpPr/>
          <p:nvPr/>
        </p:nvSpPr>
        <p:spPr>
          <a:xfrm>
            <a:off x="7199175" y="3708886"/>
            <a:ext cx="439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/>
              <a:t>+</a:t>
            </a:r>
            <a:endParaRPr lang="en-US" sz="4000" dirty="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C55A9FD0-2AAA-4D3A-9C21-F9506EA9C2FB}"/>
              </a:ext>
            </a:extLst>
          </p:cNvPr>
          <p:cNvGrpSpPr/>
          <p:nvPr/>
        </p:nvGrpSpPr>
        <p:grpSpPr>
          <a:xfrm>
            <a:off x="-413478" y="4096538"/>
            <a:ext cx="5242110" cy="2118764"/>
            <a:chOff x="-413478" y="4096538"/>
            <a:chExt cx="5242110" cy="2118764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201E5CAB-D325-44D1-AA3A-5249C686C6EB}"/>
                </a:ext>
              </a:extLst>
            </p:cNvPr>
            <p:cNvGrpSpPr/>
            <p:nvPr/>
          </p:nvGrpSpPr>
          <p:grpSpPr>
            <a:xfrm>
              <a:off x="-298333" y="4096538"/>
              <a:ext cx="5126965" cy="2118764"/>
              <a:chOff x="3071714" y="3586565"/>
              <a:chExt cx="8047948" cy="3189330"/>
            </a:xfrm>
          </p:grpSpPr>
          <p:sp>
            <p:nvSpPr>
              <p:cNvPr id="22" name="Arc 22">
                <a:extLst>
                  <a:ext uri="{FF2B5EF4-FFF2-40B4-BE49-F238E27FC236}">
                    <a16:creationId xmlns:a16="http://schemas.microsoft.com/office/drawing/2014/main" id="{CB78B9C7-F0EA-42D6-B738-5B07181C6DA0}"/>
                  </a:ext>
                </a:extLst>
              </p:cNvPr>
              <p:cNvSpPr/>
              <p:nvPr/>
            </p:nvSpPr>
            <p:spPr>
              <a:xfrm rot="5759576">
                <a:off x="3744703" y="3040986"/>
                <a:ext cx="2340500" cy="3686477"/>
              </a:xfrm>
              <a:prstGeom prst="arc">
                <a:avLst>
                  <a:gd name="adj1" fmla="val 16766558"/>
                  <a:gd name="adj2" fmla="val 20401202"/>
                </a:avLst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3">
                <a:extLst>
                  <a:ext uri="{FF2B5EF4-FFF2-40B4-BE49-F238E27FC236}">
                    <a16:creationId xmlns:a16="http://schemas.microsoft.com/office/drawing/2014/main" id="{80EAFB82-4B82-4180-ADEE-66F56661C932}"/>
                  </a:ext>
                </a:extLst>
              </p:cNvPr>
              <p:cNvSpPr/>
              <p:nvPr/>
            </p:nvSpPr>
            <p:spPr>
              <a:xfrm rot="5924604">
                <a:off x="3789717" y="3367070"/>
                <a:ext cx="2340501" cy="3648210"/>
              </a:xfrm>
              <a:prstGeom prst="arc">
                <a:avLst>
                  <a:gd name="adj1" fmla="val 16766558"/>
                  <a:gd name="adj2" fmla="val 20401202"/>
                </a:avLst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FB1CDE72-F767-4728-8734-D216AAB4003D}"/>
                  </a:ext>
                </a:extLst>
              </p:cNvPr>
              <p:cNvGrpSpPr/>
              <p:nvPr/>
            </p:nvGrpSpPr>
            <p:grpSpPr>
              <a:xfrm>
                <a:off x="3761064" y="3586565"/>
                <a:ext cx="7358598" cy="3189330"/>
                <a:chOff x="3761064" y="3586565"/>
                <a:chExt cx="7358598" cy="3189330"/>
              </a:xfrm>
            </p:grpSpPr>
            <p:sp>
              <p:nvSpPr>
                <p:cNvPr id="25" name="Rectangle 31">
                  <a:extLst>
                    <a:ext uri="{FF2B5EF4-FFF2-40B4-BE49-F238E27FC236}">
                      <a16:creationId xmlns:a16="http://schemas.microsoft.com/office/drawing/2014/main" id="{7A5F5FBF-EA4D-498B-BFC3-A21231E7CF57}"/>
                    </a:ext>
                  </a:extLst>
                </p:cNvPr>
                <p:cNvSpPr/>
                <p:nvPr/>
              </p:nvSpPr>
              <p:spPr>
                <a:xfrm>
                  <a:off x="3761064" y="3768627"/>
                  <a:ext cx="6246687" cy="3007268"/>
                </a:xfrm>
                <a:prstGeom prst="rect">
                  <a:avLst/>
                </a:pr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12">
                  <a:extLst>
                    <a:ext uri="{FF2B5EF4-FFF2-40B4-BE49-F238E27FC236}">
                      <a16:creationId xmlns:a16="http://schemas.microsoft.com/office/drawing/2014/main" id="{F7C98E58-5E94-4243-B3E2-F9FEB0774EFD}"/>
                    </a:ext>
                  </a:extLst>
                </p:cNvPr>
                <p:cNvCxnSpPr>
                  <a:endCxn id="29" idx="1"/>
                </p:cNvCxnSpPr>
                <p:nvPr/>
              </p:nvCxnSpPr>
              <p:spPr>
                <a:xfrm>
                  <a:off x="4813301" y="6546201"/>
                  <a:ext cx="4380604" cy="0"/>
                </a:xfrm>
                <a:prstGeom prst="straightConnector1">
                  <a:avLst/>
                </a:prstGeom>
                <a:ln w="1016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19">
                  <a:extLst>
                    <a:ext uri="{FF2B5EF4-FFF2-40B4-BE49-F238E27FC236}">
                      <a16:creationId xmlns:a16="http://schemas.microsoft.com/office/drawing/2014/main" id="{DA59E980-7382-488A-B3F1-3CF5F91E8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43537" y="4553352"/>
                  <a:ext cx="46477" cy="2060370"/>
                </a:xfrm>
                <a:prstGeom prst="straightConnector1">
                  <a:avLst/>
                </a:prstGeom>
                <a:ln w="1016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0">
                  <a:extLst>
                    <a:ext uri="{FF2B5EF4-FFF2-40B4-BE49-F238E27FC236}">
                      <a16:creationId xmlns:a16="http://schemas.microsoft.com/office/drawing/2014/main" id="{D9444C1B-B04A-480B-A963-9F9F192A731D}"/>
                    </a:ext>
                  </a:extLst>
                </p:cNvPr>
                <p:cNvSpPr txBox="1"/>
                <p:nvPr/>
              </p:nvSpPr>
              <p:spPr>
                <a:xfrm>
                  <a:off x="4041147" y="3977864"/>
                  <a:ext cx="2426308" cy="694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Likelihood of home ownership</a:t>
                  </a:r>
                </a:p>
              </p:txBody>
            </p:sp>
            <p:sp>
              <p:nvSpPr>
                <p:cNvPr id="29" name="TextBox 21">
                  <a:extLst>
                    <a:ext uri="{FF2B5EF4-FFF2-40B4-BE49-F238E27FC236}">
                      <a16:creationId xmlns:a16="http://schemas.microsoft.com/office/drawing/2014/main" id="{9E24B7DE-6FBD-4D82-A9C3-D940405E8E46}"/>
                    </a:ext>
                  </a:extLst>
                </p:cNvPr>
                <p:cNvSpPr txBox="1"/>
                <p:nvPr/>
              </p:nvSpPr>
              <p:spPr>
                <a:xfrm>
                  <a:off x="9193903" y="6407701"/>
                  <a:ext cx="649859" cy="276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Income</a:t>
                  </a:r>
                </a:p>
              </p:txBody>
            </p:sp>
            <p:pic>
              <p:nvPicPr>
                <p:cNvPr id="30" name="Marcador de contenido 3">
                  <a:extLst>
                    <a:ext uri="{FF2B5EF4-FFF2-40B4-BE49-F238E27FC236}">
                      <a16:creationId xmlns:a16="http://schemas.microsoft.com/office/drawing/2014/main" id="{BC047291-8C9E-4001-AAE5-C1CC2C2066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8871" t="8248" r="39707" b="80924"/>
                <a:stretch/>
              </p:blipFill>
              <p:spPr>
                <a:xfrm>
                  <a:off x="6785448" y="5706943"/>
                  <a:ext cx="2165685" cy="414938"/>
                </a:xfrm>
                <a:prstGeom prst="rect">
                  <a:avLst/>
                </a:prstGeom>
              </p:spPr>
            </p:pic>
            <p:pic>
              <p:nvPicPr>
                <p:cNvPr id="31" name="Imagen 6">
                  <a:extLst>
                    <a:ext uri="{FF2B5EF4-FFF2-40B4-BE49-F238E27FC236}">
                      <a16:creationId xmlns:a16="http://schemas.microsoft.com/office/drawing/2014/main" id="{513A084E-594B-4E48-84DF-C0AD72F5FC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1708" t="11022" r="53336" b="80055"/>
                <a:stretch/>
              </p:blipFill>
              <p:spPr>
                <a:xfrm>
                  <a:off x="6801990" y="5061858"/>
                  <a:ext cx="1986535" cy="399526"/>
                </a:xfrm>
                <a:prstGeom prst="rect">
                  <a:avLst/>
                </a:prstGeom>
              </p:spPr>
            </p:pic>
            <p:sp>
              <p:nvSpPr>
                <p:cNvPr id="32" name="Rectangle 29">
                  <a:extLst>
                    <a:ext uri="{FF2B5EF4-FFF2-40B4-BE49-F238E27FC236}">
                      <a16:creationId xmlns:a16="http://schemas.microsoft.com/office/drawing/2014/main" id="{E3A1FEF6-2123-4210-ADA0-7BBBA1E25256}"/>
                    </a:ext>
                  </a:extLst>
                </p:cNvPr>
                <p:cNvSpPr/>
                <p:nvPr/>
              </p:nvSpPr>
              <p:spPr>
                <a:xfrm>
                  <a:off x="6914473" y="4489573"/>
                  <a:ext cx="1291443" cy="276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+mj-lt"/>
                    </a:rPr>
                    <a:t>The TOTAL EFFECT</a:t>
                  </a:r>
                </a:p>
              </p:txBody>
            </p:sp>
            <p:sp>
              <p:nvSpPr>
                <p:cNvPr id="33" name="Rectangle 33">
                  <a:extLst>
                    <a:ext uri="{FF2B5EF4-FFF2-40B4-BE49-F238E27FC236}">
                      <a16:creationId xmlns:a16="http://schemas.microsoft.com/office/drawing/2014/main" id="{3CB01A9F-74D7-4C6A-B899-ACC1AFCE50B7}"/>
                    </a:ext>
                  </a:extLst>
                </p:cNvPr>
                <p:cNvSpPr/>
                <p:nvPr/>
              </p:nvSpPr>
              <p:spPr>
                <a:xfrm>
                  <a:off x="10429697" y="3586565"/>
                  <a:ext cx="689965" cy="1065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MX" sz="4000" dirty="0"/>
                    <a:t>=</a:t>
                  </a:r>
                  <a:endParaRPr lang="en-US" sz="4000" dirty="0"/>
                </a:p>
              </p:txBody>
            </p:sp>
          </p:grpSp>
        </p:grpSp>
        <p:sp>
          <p:nvSpPr>
            <p:cNvPr id="36" name="Arc 24">
              <a:extLst>
                <a:ext uri="{FF2B5EF4-FFF2-40B4-BE49-F238E27FC236}">
                  <a16:creationId xmlns:a16="http://schemas.microsoft.com/office/drawing/2014/main" id="{2C8C2B1A-5D3E-48C8-B57B-8144DA1ECB4C}"/>
                </a:ext>
              </a:extLst>
            </p:cNvPr>
            <p:cNvSpPr/>
            <p:nvPr/>
          </p:nvSpPr>
          <p:spPr>
            <a:xfrm rot="4695543">
              <a:off x="307428" y="3744282"/>
              <a:ext cx="986845" cy="2428658"/>
            </a:xfrm>
            <a:prstGeom prst="arc">
              <a:avLst>
                <a:gd name="adj1" fmla="val 16920780"/>
                <a:gd name="adj2" fmla="val 20885009"/>
              </a:avLst>
            </a:prstGeom>
            <a:ln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4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9" grpId="0" animBg="1"/>
      <p:bldP spid="10" grpId="0" animBg="1"/>
      <p:bldP spid="38" grpId="0" animBg="1"/>
      <p:bldP spid="39" grpId="0" animBg="1"/>
      <p:bldP spid="41" grpId="0"/>
    </p:bld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F7CBAC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752</Words>
  <Application>Microsoft Office PowerPoint</Application>
  <PresentationFormat>Panorámica</PresentationFormat>
  <Paragraphs>145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Calibri Light (Headings)</vt:lpstr>
      <vt:lpstr>Economica</vt:lpstr>
      <vt:lpstr>Franklin Gothic Medium</vt:lpstr>
      <vt:lpstr>Tema de Office</vt:lpstr>
      <vt:lpstr>TPG 2 - Case Study “"Income and substitution effects and home ownership"</vt:lpstr>
      <vt:lpstr>Introduction of the case </vt:lpstr>
      <vt:lpstr>Presentación de PowerPoint</vt:lpstr>
      <vt:lpstr>How do these concepts come into play in the following scenario?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Oswaldo Armando Perez Lara</dc:creator>
  <cp:lastModifiedBy>Oswaldo Armando Perez Lara</cp:lastModifiedBy>
  <cp:revision>33</cp:revision>
  <dcterms:created xsi:type="dcterms:W3CDTF">2020-10-15T01:23:27Z</dcterms:created>
  <dcterms:modified xsi:type="dcterms:W3CDTF">2020-10-16T12:08:04Z</dcterms:modified>
  <cp:contentStatus/>
</cp:coreProperties>
</file>