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5" r:id="rId4"/>
    <p:sldId id="259" r:id="rId5"/>
    <p:sldId id="260" r:id="rId6"/>
    <p:sldId id="261" r:id="rId7"/>
    <p:sldId id="262" r:id="rId8"/>
    <p:sldId id="266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74B30-44D1-4CF9-9FE8-1FD958BAEAE0}" type="datetimeFigureOut">
              <a:rPr lang="it-IT" smtClean="0"/>
              <a:t>21/10/2020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698C9-8927-4C94-9BA9-CEDF3C9BB4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678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90022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22" name="Google Shape;1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04512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d123705d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31" name="Google Shape;131;g9d123705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61" name="Google Shape;16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93" name="Google Shape;1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it-IT" dirty="0"/>
              <a:t>Budget </a:t>
            </a:r>
            <a:r>
              <a:rPr lang="it-IT" dirty="0" err="1"/>
              <a:t>constraint</a:t>
            </a:r>
            <a:r>
              <a:rPr lang="it-IT" dirty="0"/>
              <a:t> – Demand curve – </a:t>
            </a:r>
            <a:r>
              <a:rPr lang="it-IT" dirty="0" err="1"/>
              <a:t>Consumption</a:t>
            </a:r>
            <a:r>
              <a:rPr lang="it-IT" dirty="0"/>
              <a:t> curve – </a:t>
            </a:r>
            <a:r>
              <a:rPr lang="it-IT" dirty="0" err="1"/>
              <a:t>basic</a:t>
            </a:r>
            <a:r>
              <a:rPr lang="it-IT" dirty="0"/>
              <a:t> </a:t>
            </a:r>
            <a:r>
              <a:rPr lang="it-IT" dirty="0" err="1"/>
              <a:t>necessity</a:t>
            </a:r>
            <a:r>
              <a:rPr lang="it-IT" dirty="0"/>
              <a:t> </a:t>
            </a:r>
            <a:r>
              <a:rPr lang="it-IT" dirty="0" err="1"/>
              <a:t>goods</a:t>
            </a:r>
            <a:endParaRPr dirty="0"/>
          </a:p>
        </p:txBody>
      </p:sp>
      <p:sp>
        <p:nvSpPr>
          <p:cNvPr id="230" name="Google Shape;2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881366-91E9-49C4-81AF-E7C2E6206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B78BFE2-F353-4048-91EF-CB0374C5D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39195B-6B4A-4ED6-9A8D-B9623C8D1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1EF9A-56E6-4347-95C1-639ED846F543}" type="datetime1">
              <a:rPr lang="it-IT" smtClean="0"/>
              <a:t>21/10/2020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B608788-5E7E-4900-A8B7-5BF12C39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92412CA-2319-4D3C-A00B-15F33791B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F17D-56EB-4822-A98A-870F1D9A15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650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059F36-AF0E-4D75-9966-1C0E477FA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1E4B853-4888-4B2D-BB01-4D7AC71F3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42B4B13-79AE-43AF-A931-5BE4A6DBC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17FF-ABFD-42A7-BA9A-40D47C99AD7E}" type="datetime1">
              <a:rPr lang="it-IT" smtClean="0"/>
              <a:t>21/10/2020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3D8547-F8A0-4BC1-814C-729FC6667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1A4B974-F4A0-4CC1-9648-D8363A3DC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F17D-56EB-4822-A98A-870F1D9A15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2347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D4783E6-7EDC-46AF-A23C-98B3C6A845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0DCE86E-D82D-428A-A39E-6F569D974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197B151-E204-4938-8986-CD22DA761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22F4-F4A0-4B5B-B197-8F5FEB1D2227}" type="datetime1">
              <a:rPr lang="it-IT" smtClean="0"/>
              <a:t>21/10/2020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E58648-BB16-4AD4-962E-18BC4D6D5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4230AB-6179-45F5-BA8F-6C66913BF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F17D-56EB-4822-A98A-870F1D9A15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4377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B518CE-E0F8-4A02-BAEA-8A205B55A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7BDF14-F14D-4AF0-A4B7-FFDB487D9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67F135-9239-4534-BD6D-667911F15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FA32-A841-4977-9040-ECFE38D94E49}" type="datetime1">
              <a:rPr lang="it-IT" smtClean="0"/>
              <a:t>21/10/2020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788F1C4-545D-479F-AA62-EF326154C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76D50F-7313-4C81-8A2F-16CEE75E4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F17D-56EB-4822-A98A-870F1D9A15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4258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515144-FE46-400D-A732-225CC28D6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3DDC4F1-CDA6-4B18-9BE8-CF332E672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65FB6D7-BC6A-4B92-A07E-895D43DC7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A030-3626-4F4C-AA1D-C1FFC1FD1857}" type="datetime1">
              <a:rPr lang="it-IT" smtClean="0"/>
              <a:t>21/10/2020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248FB44-72CD-4360-AB3E-64F91DBE6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CCC7718-DB1D-4C29-A2D4-A3D9AB6A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F17D-56EB-4822-A98A-870F1D9A15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9003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766B13-3AFC-4717-92DF-5AFBE8A7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57E023D-8FAF-463C-8002-9B3EC86432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177DF39-3F93-4972-A508-79F1F983E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DF93E87-E6F4-4A90-922D-7D3B93413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E152-6D12-42BF-8505-1EDC94C9757C}" type="datetime1">
              <a:rPr lang="it-IT" smtClean="0"/>
              <a:t>21/10/2020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874780D-0BB9-4BBE-B4CF-0CEBD0B57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6FBD5B1-120E-4D8C-93BF-8C2B67D05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F17D-56EB-4822-A98A-870F1D9A15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2547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AEB034-C5FE-4E8E-BDBA-E0B4B3269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DC39142-85DD-4989-857E-0C1840933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B8DCE91-F7BE-4909-950B-971875C69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96461FE-186E-4116-B138-142FD079B0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56802C3-233A-4E78-9AB4-D5A2505746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A3FC307-477D-4CCE-A971-4E95CA7EC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71ED-D0C8-48DC-A4ED-A15279E7C952}" type="datetime1">
              <a:rPr lang="it-IT" smtClean="0"/>
              <a:t>21/10/2020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65BD0A1-315F-4195-B39B-9DD81E141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34E0BAA-01A2-422D-BD09-F21B0854B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F17D-56EB-4822-A98A-870F1D9A15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2764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808F36-4F42-48F1-AC51-51FF43EA2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37F67AE-56C2-43FC-B7A8-BA0D4DAAA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DCBE3-B81E-405E-8EF5-6E8C458FFAF2}" type="datetime1">
              <a:rPr lang="it-IT" smtClean="0"/>
              <a:t>21/10/2020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F9385EE-55EF-42A0-A456-363C9C5AF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324647A-73C5-4F00-8959-B17CF4F81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F17D-56EB-4822-A98A-870F1D9A15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5952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0CA8D9C-0BD7-42F9-8DEF-30E132C9C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29D14-14DE-4D88-8D5A-B9B69F1E1420}" type="datetime1">
              <a:rPr lang="it-IT" smtClean="0"/>
              <a:t>21/10/2020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84BCD61-0306-4994-BFA4-D6DAEAD0F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72B126C-0555-4AB9-A08A-1FC753519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F17D-56EB-4822-A98A-870F1D9A15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1409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71A694-FFA5-498A-93A3-A561BD2BB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72D074-B1CB-49E2-B602-F6EED85E6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B045844-57F8-4DDB-9307-F7EC8A7AC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5E5C3B8-88CF-4869-AAC6-DDC0B3DB1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84149-82BE-48D6-A8B0-A3F308D57044}" type="datetime1">
              <a:rPr lang="it-IT" smtClean="0"/>
              <a:t>21/10/2020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782C6B6-A0D2-4D16-8126-60139E60A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E65F641-A730-4969-A790-A34226E23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F17D-56EB-4822-A98A-870F1D9A15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5500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D65283-E9AD-463D-8132-FF86E258C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C226F63-A210-4DCC-A563-C08BE29791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7ECBD31-E269-4179-A496-C42D06EB6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F69EB98-0022-41E9-97B9-EE37FD97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A1881-CC23-4C4B-A4F6-F43AF0CAC4CC}" type="datetime1">
              <a:rPr lang="it-IT" smtClean="0"/>
              <a:t>21/10/2020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1C92F2C-C1AA-4A6C-814D-F4AB08339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AF154FD-4B4C-40A0-BEA6-9623BEFAC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F17D-56EB-4822-A98A-870F1D9A15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1272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7DAFAEE-7204-43D8-9539-AF48590EE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BE3E287-C9DB-4956-9723-3D7DEB501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29AF532-3AAF-412D-8C71-52C4D773EA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DD0AE-5DA6-4654-8B16-DB1C11EFC57D}" type="datetime1">
              <a:rPr lang="it-IT" smtClean="0"/>
              <a:t>21/10/2020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2C73534-6B4A-4881-8195-923D89905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A02C5E-ED39-4253-A9B1-9DF54D128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7F17D-56EB-4822-A98A-870F1D9A15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221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EA8948-49AE-44FF-A3D8-7D385D5D97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41FC7C8-EE26-476D-A18B-4EC5C53B72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Google Shape;82;p1">
            <a:extLst>
              <a:ext uri="{FF2B5EF4-FFF2-40B4-BE49-F238E27FC236}">
                <a16:creationId xmlns:a16="http://schemas.microsoft.com/office/drawing/2014/main" id="{3EE68627-C874-4745-A471-C810A0C6A75B}"/>
              </a:ext>
            </a:extLst>
          </p:cNvPr>
          <p:cNvSpPr/>
          <p:nvPr/>
        </p:nvSpPr>
        <p:spPr>
          <a:xfrm>
            <a:off x="0" y="1"/>
            <a:ext cx="1219169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83;p1">
            <a:extLst>
              <a:ext uri="{FF2B5EF4-FFF2-40B4-BE49-F238E27FC236}">
                <a16:creationId xmlns:a16="http://schemas.microsoft.com/office/drawing/2014/main" id="{EABC7F0F-32B7-4F40-8A2D-6E2FEDC3FAD9}"/>
              </a:ext>
            </a:extLst>
          </p:cNvPr>
          <p:cNvSpPr/>
          <p:nvPr/>
        </p:nvSpPr>
        <p:spPr>
          <a:xfrm>
            <a:off x="305" y="0"/>
            <a:ext cx="1219169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84;p1">
            <a:extLst>
              <a:ext uri="{FF2B5EF4-FFF2-40B4-BE49-F238E27FC236}">
                <a16:creationId xmlns:a16="http://schemas.microsoft.com/office/drawing/2014/main" id="{1CF35429-B868-4E41-9F81-D30C529B957D}"/>
              </a:ext>
            </a:extLst>
          </p:cNvPr>
          <p:cNvSpPr/>
          <p:nvPr/>
        </p:nvSpPr>
        <p:spPr>
          <a:xfrm>
            <a:off x="-25306" y="0"/>
            <a:ext cx="12191696" cy="6858000"/>
          </a:xfrm>
          <a:prstGeom prst="rect">
            <a:avLst/>
          </a:prstGeom>
          <a:gradFill>
            <a:gsLst>
              <a:gs pos="0">
                <a:srgbClr val="70AD47">
                  <a:alpha val="20000"/>
                </a:srgbClr>
              </a:gs>
              <a:gs pos="16000">
                <a:srgbClr val="70AD47">
                  <a:alpha val="20000"/>
                </a:srgbClr>
              </a:gs>
              <a:gs pos="85000">
                <a:srgbClr val="4472C4">
                  <a:alpha val="40000"/>
                </a:srgbClr>
              </a:gs>
              <a:gs pos="100000">
                <a:srgbClr val="4472C4">
                  <a:alpha val="40000"/>
                </a:srgbClr>
              </a:gs>
            </a:gsLst>
            <a:lin ang="12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" name="Google Shape;90;p1">
            <a:extLst>
              <a:ext uri="{FF2B5EF4-FFF2-40B4-BE49-F238E27FC236}">
                <a16:creationId xmlns:a16="http://schemas.microsoft.com/office/drawing/2014/main" id="{26349123-37E4-4260-A86E-898F1CF24F5F}"/>
              </a:ext>
            </a:extLst>
          </p:cNvPr>
          <p:cNvGrpSpPr/>
          <p:nvPr/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</p:grpSpPr>
        <p:sp>
          <p:nvSpPr>
            <p:cNvPr id="8" name="Google Shape;91;p1">
              <a:extLst>
                <a:ext uri="{FF2B5EF4-FFF2-40B4-BE49-F238E27FC236}">
                  <a16:creationId xmlns:a16="http://schemas.microsoft.com/office/drawing/2014/main" id="{35DDB0D5-BBEE-4B78-BC28-0F8793A933A2}"/>
                </a:ext>
              </a:extLst>
            </p:cNvPr>
            <p:cNvSpPr/>
            <p:nvPr/>
          </p:nvSpPr>
          <p:spPr>
            <a:xfrm>
              <a:off x="-305" y="0"/>
              <a:ext cx="2514948" cy="2170178"/>
            </a:xfrm>
            <a:custGeom>
              <a:avLst/>
              <a:gdLst/>
              <a:ahLst/>
              <a:cxnLst/>
              <a:rect l="l" t="t" r="r" b="b"/>
              <a:pathLst>
                <a:path w="2514948" h="2170178" extrusionOk="0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solidFill>
              <a:schemeClr val="lt1">
                <a:alpha val="2941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92;p1">
              <a:extLst>
                <a:ext uri="{FF2B5EF4-FFF2-40B4-BE49-F238E27FC236}">
                  <a16:creationId xmlns:a16="http://schemas.microsoft.com/office/drawing/2014/main" id="{9FFA0DA8-F147-4AD1-88FF-C32252F478BC}"/>
                </a:ext>
              </a:extLst>
            </p:cNvPr>
            <p:cNvSpPr/>
            <p:nvPr/>
          </p:nvSpPr>
          <p:spPr>
            <a:xfrm>
              <a:off x="-305" y="-4155"/>
              <a:ext cx="2493062" cy="1947896"/>
            </a:xfrm>
            <a:custGeom>
              <a:avLst/>
              <a:gdLst/>
              <a:ahLst/>
              <a:cxnLst/>
              <a:rect l="l" t="t" r="r" b="b"/>
              <a:pathLst>
                <a:path w="2493062" h="1947896" extrusionOk="0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solidFill>
              <a:schemeClr val="lt1">
                <a:alpha val="2941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93;p1">
              <a:extLst>
                <a:ext uri="{FF2B5EF4-FFF2-40B4-BE49-F238E27FC236}">
                  <a16:creationId xmlns:a16="http://schemas.microsoft.com/office/drawing/2014/main" id="{E894073B-A927-4F6F-89DE-2FAE617A8D7C}"/>
                </a:ext>
              </a:extLst>
            </p:cNvPr>
            <p:cNvSpPr/>
            <p:nvPr/>
          </p:nvSpPr>
          <p:spPr>
            <a:xfrm>
              <a:off x="-305" y="0"/>
              <a:ext cx="2501089" cy="1972702"/>
            </a:xfrm>
            <a:custGeom>
              <a:avLst/>
              <a:gdLst/>
              <a:ahLst/>
              <a:cxnLst/>
              <a:rect l="l" t="t" r="r" b="b"/>
              <a:pathLst>
                <a:path w="2501089" h="1972702" extrusionOk="0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solidFill>
              <a:schemeClr val="lt1">
                <a:alpha val="2941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4;p1">
              <a:extLst>
                <a:ext uri="{FF2B5EF4-FFF2-40B4-BE49-F238E27FC236}">
                  <a16:creationId xmlns:a16="http://schemas.microsoft.com/office/drawing/2014/main" id="{589D1FAA-2DE5-405C-B091-3EE40A43689C}"/>
                </a:ext>
              </a:extLst>
            </p:cNvPr>
            <p:cNvSpPr/>
            <p:nvPr/>
          </p:nvSpPr>
          <p:spPr>
            <a:xfrm>
              <a:off x="305" y="1"/>
              <a:ext cx="2491105" cy="1943661"/>
            </a:xfrm>
            <a:custGeom>
              <a:avLst/>
              <a:gdLst/>
              <a:ahLst/>
              <a:cxnLst/>
              <a:rect l="l" t="t" r="r" b="b"/>
              <a:pathLst>
                <a:path w="2491105" h="1943661" extrusionOk="0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solidFill>
              <a:schemeClr val="lt1">
                <a:alpha val="2941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" name="Google Shape;96;p1">
            <a:extLst>
              <a:ext uri="{FF2B5EF4-FFF2-40B4-BE49-F238E27FC236}">
                <a16:creationId xmlns:a16="http://schemas.microsoft.com/office/drawing/2014/main" id="{84A83CD8-90C9-4800-ABA9-2DA8952F03A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80073" y="118729"/>
            <a:ext cx="1180986" cy="56588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97;p1">
            <a:extLst>
              <a:ext uri="{FF2B5EF4-FFF2-40B4-BE49-F238E27FC236}">
                <a16:creationId xmlns:a16="http://schemas.microsoft.com/office/drawing/2014/main" id="{FC429233-5909-43E7-AF8A-731105112ACA}"/>
              </a:ext>
            </a:extLst>
          </p:cNvPr>
          <p:cNvSpPr txBox="1"/>
          <p:nvPr/>
        </p:nvSpPr>
        <p:spPr>
          <a:xfrm>
            <a:off x="6801128" y="952858"/>
            <a:ext cx="4572000" cy="284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it-IT" sz="3600" b="1" dirty="0">
                <a:solidFill>
                  <a:srgbClr val="222222"/>
                </a:solidFill>
                <a:latin typeface="Calibri" panose="020F0502020204030204" pitchFamily="34" charset="0"/>
                <a:ea typeface="Palatino Linotype"/>
                <a:cs typeface="Calibri" panose="020F0502020204030204" pitchFamily="34" charset="0"/>
                <a:sym typeface="Palatino Linotype"/>
              </a:rPr>
              <a:t>- TPG 2 -</a:t>
            </a:r>
            <a:endParaRPr lang="it-IT" sz="3600" b="1" i="0" u="none" strike="noStrike" cap="none" dirty="0">
              <a:solidFill>
                <a:srgbClr val="222222"/>
              </a:solidFill>
              <a:latin typeface="Calibri" panose="020F0502020204030204" pitchFamily="34" charset="0"/>
              <a:ea typeface="Palatino Linotype"/>
              <a:cs typeface="Calibri" panose="020F0502020204030204" pitchFamily="34" charset="0"/>
              <a:sym typeface="Palatino Linotype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it-IT" sz="3600" b="1" i="0" u="none" strike="noStrike" cap="none" dirty="0">
                <a:solidFill>
                  <a:srgbClr val="222222"/>
                </a:solidFill>
                <a:latin typeface="Calibri" panose="020F0502020204030204" pitchFamily="34" charset="0"/>
                <a:ea typeface="Palatino Linotype"/>
                <a:cs typeface="Calibri" panose="020F0502020204030204" pitchFamily="34" charset="0"/>
                <a:sym typeface="Palatino Linotype"/>
              </a:rPr>
              <a:t>Do </a:t>
            </a:r>
            <a:r>
              <a:rPr lang="it-IT" sz="3600" b="1" i="0" u="none" strike="noStrike" cap="none" dirty="0" err="1">
                <a:solidFill>
                  <a:srgbClr val="222222"/>
                </a:solidFill>
                <a:latin typeface="Calibri" panose="020F0502020204030204" pitchFamily="34" charset="0"/>
                <a:ea typeface="Palatino Linotype"/>
                <a:cs typeface="Calibri" panose="020F0502020204030204" pitchFamily="34" charset="0"/>
                <a:sym typeface="Palatino Linotype"/>
              </a:rPr>
              <a:t>Rats</a:t>
            </a:r>
            <a:r>
              <a:rPr lang="it-IT" sz="3600" b="1" i="0" u="none" strike="noStrike" cap="none" dirty="0">
                <a:solidFill>
                  <a:srgbClr val="222222"/>
                </a:solidFill>
                <a:latin typeface="Calibri" panose="020F0502020204030204" pitchFamily="34" charset="0"/>
                <a:ea typeface="Palatino Linotype"/>
                <a:cs typeface="Calibri" panose="020F0502020204030204" pitchFamily="34" charset="0"/>
                <a:sym typeface="Palatino Linotype"/>
              </a:rPr>
              <a:t> </a:t>
            </a:r>
            <a:r>
              <a:rPr lang="it-IT" sz="3600" b="1" i="0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Palatino Linotype"/>
                <a:cs typeface="Calibri" panose="020F0502020204030204" pitchFamily="34" charset="0"/>
                <a:sym typeface="Palatino Linotype"/>
              </a:rPr>
              <a:t>Have</a:t>
            </a:r>
            <a:r>
              <a:rPr lang="it-IT" sz="3600" b="1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Palatino Linotype"/>
                <a:cs typeface="Calibri" panose="020F0502020204030204" pitchFamily="34" charset="0"/>
                <a:sym typeface="Palatino Linotype"/>
              </a:rPr>
              <a:t> </a:t>
            </a:r>
            <a:r>
              <a:rPr lang="it-IT" sz="3600" b="1" i="0" u="none" strike="noStrike" cap="none" dirty="0" err="1">
                <a:solidFill>
                  <a:srgbClr val="222222"/>
                </a:solidFill>
                <a:latin typeface="Calibri" panose="020F0502020204030204" pitchFamily="34" charset="0"/>
                <a:ea typeface="Palatino Linotype"/>
                <a:cs typeface="Calibri" panose="020F0502020204030204" pitchFamily="34" charset="0"/>
                <a:sym typeface="Palatino Linotype"/>
              </a:rPr>
              <a:t>Downward-Sloping</a:t>
            </a:r>
            <a:r>
              <a:rPr lang="it-IT" sz="3600" b="1" i="0" u="none" strike="noStrike" cap="none" dirty="0">
                <a:solidFill>
                  <a:srgbClr val="222222"/>
                </a:solidFill>
                <a:latin typeface="Calibri" panose="020F0502020204030204" pitchFamily="34" charset="0"/>
                <a:ea typeface="Palatino Linotype"/>
                <a:cs typeface="Calibri" panose="020F0502020204030204" pitchFamily="34" charset="0"/>
                <a:sym typeface="Palatino Linotype"/>
              </a:rPr>
              <a:t> Demand </a:t>
            </a:r>
            <a:r>
              <a:rPr lang="it-IT" sz="3600" b="1" i="0" u="none" strike="noStrike" cap="none" dirty="0" err="1">
                <a:solidFill>
                  <a:srgbClr val="222222"/>
                </a:solidFill>
                <a:latin typeface="Calibri" panose="020F0502020204030204" pitchFamily="34" charset="0"/>
                <a:ea typeface="Palatino Linotype"/>
                <a:cs typeface="Calibri" panose="020F0502020204030204" pitchFamily="34" charset="0"/>
                <a:sym typeface="Palatino Linotype"/>
              </a:rPr>
              <a:t>Curves</a:t>
            </a:r>
            <a:r>
              <a:rPr lang="it-IT" sz="3600" b="1" i="0" u="none" strike="noStrike" cap="none" dirty="0">
                <a:solidFill>
                  <a:srgbClr val="222222"/>
                </a:solidFill>
                <a:latin typeface="Calibri" panose="020F0502020204030204" pitchFamily="34" charset="0"/>
                <a:ea typeface="Palatino Linotype"/>
                <a:cs typeface="Calibri" panose="020F0502020204030204" pitchFamily="34" charset="0"/>
                <a:sym typeface="Palatino Linotype"/>
              </a:rPr>
              <a:t>? </a:t>
            </a:r>
            <a:endParaRPr sz="36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Palatino Linotype"/>
              <a:cs typeface="Calibri" panose="020F0502020204030204" pitchFamily="34" charset="0"/>
              <a:sym typeface="Palatino Linotype"/>
            </a:endParaRPr>
          </a:p>
        </p:txBody>
      </p:sp>
      <p:sp>
        <p:nvSpPr>
          <p:cNvPr id="15" name="Google Shape;98;p1">
            <a:extLst>
              <a:ext uri="{FF2B5EF4-FFF2-40B4-BE49-F238E27FC236}">
                <a16:creationId xmlns:a16="http://schemas.microsoft.com/office/drawing/2014/main" id="{85D4799B-CC11-4157-808B-B0A97E78B584}"/>
              </a:ext>
            </a:extLst>
          </p:cNvPr>
          <p:cNvSpPr txBox="1"/>
          <p:nvPr/>
        </p:nvSpPr>
        <p:spPr>
          <a:xfrm>
            <a:off x="6858000" y="3805619"/>
            <a:ext cx="4572000" cy="453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it-IT" sz="1800" b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Palatino Linotype"/>
                <a:cs typeface="Calibri" panose="020F0502020204030204" pitchFamily="34" charset="0"/>
                <a:sym typeface="Palatino Linotype"/>
              </a:rPr>
              <a:t>Basic Economy for Industrial Engineering</a:t>
            </a:r>
            <a:endParaRPr sz="1800" b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Palatino Linotype"/>
              <a:cs typeface="Calibri" panose="020F0502020204030204" pitchFamily="34" charset="0"/>
              <a:sym typeface="Palatino Linotype"/>
            </a:endParaRPr>
          </a:p>
        </p:txBody>
      </p:sp>
      <p:pic>
        <p:nvPicPr>
          <p:cNvPr id="16" name="Google Shape;99;p1">
            <a:extLst>
              <a:ext uri="{FF2B5EF4-FFF2-40B4-BE49-F238E27FC236}">
                <a16:creationId xmlns:a16="http://schemas.microsoft.com/office/drawing/2014/main" id="{907E8569-45EC-4D5A-8D41-F8E7896B2C4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80073" y="118729"/>
            <a:ext cx="1180986" cy="56588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00;p1">
            <a:extLst>
              <a:ext uri="{FF2B5EF4-FFF2-40B4-BE49-F238E27FC236}">
                <a16:creationId xmlns:a16="http://schemas.microsoft.com/office/drawing/2014/main" id="{E2C80581-D7E7-4522-AA87-D4B6A383FCC7}"/>
              </a:ext>
            </a:extLst>
          </p:cNvPr>
          <p:cNvSpPr txBox="1"/>
          <p:nvPr/>
        </p:nvSpPr>
        <p:spPr>
          <a:xfrm>
            <a:off x="8011160" y="5095083"/>
            <a:ext cx="394208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 b="0" i="1" u="none" strike="noStrike" cap="none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Moin</a:t>
            </a:r>
            <a:r>
              <a:rPr lang="it-IT" sz="1800" b="0" i="1" u="none" strike="noStrike" cap="none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it-IT" sz="1800" b="0" i="1" u="none" strike="noStrike" cap="none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Torabi</a:t>
            </a:r>
            <a:endParaRPr sz="1800" b="0" i="1" u="none" strike="noStrike" cap="none" dirty="0">
              <a:solidFill>
                <a:srgbClr val="595959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 b="0" i="1" u="none" strike="noStrike" cap="none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Edwin D. </a:t>
            </a:r>
            <a:r>
              <a:rPr lang="it-IT" sz="1800" b="0" i="1" u="none" strike="noStrike" cap="none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Kuttikattil</a:t>
            </a:r>
            <a:endParaRPr sz="1800" b="0" i="1" u="none" strike="noStrike" cap="none" dirty="0">
              <a:solidFill>
                <a:srgbClr val="595959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 b="0" i="1" u="none" strike="noStrike" cap="none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Nicole Soligo</a:t>
            </a:r>
            <a:endParaRPr sz="1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 b="0" i="1" u="none" strike="noStrike" cap="none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Luca Campigotto</a:t>
            </a:r>
            <a:endParaRPr sz="1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8" name="Google Shape;101;p1">
            <a:extLst>
              <a:ext uri="{FF2B5EF4-FFF2-40B4-BE49-F238E27FC236}">
                <a16:creationId xmlns:a16="http://schemas.microsoft.com/office/drawing/2014/main" id="{787F4B52-2607-40BE-B139-12F25B526162}"/>
              </a:ext>
            </a:extLst>
          </p:cNvPr>
          <p:cNvSpPr/>
          <p:nvPr/>
        </p:nvSpPr>
        <p:spPr>
          <a:xfrm>
            <a:off x="3454400" y="1627378"/>
            <a:ext cx="2763520" cy="1198880"/>
          </a:xfrm>
          <a:prstGeom prst="cloudCallout">
            <a:avLst>
              <a:gd name="adj1" fmla="val -39215"/>
              <a:gd name="adj2" fmla="val 67585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9" name="Google Shape;102;p1">
            <a:extLst>
              <a:ext uri="{FF2B5EF4-FFF2-40B4-BE49-F238E27FC236}">
                <a16:creationId xmlns:a16="http://schemas.microsoft.com/office/drawing/2014/main" id="{D93C1AE1-33F7-41B9-A2E4-B008A5EA18DD}"/>
              </a:ext>
            </a:extLst>
          </p:cNvPr>
          <p:cNvSpPr/>
          <p:nvPr/>
        </p:nvSpPr>
        <p:spPr>
          <a:xfrm flipH="1">
            <a:off x="375920" y="1785670"/>
            <a:ext cx="2763520" cy="1198880"/>
          </a:xfrm>
          <a:prstGeom prst="cloudCallout">
            <a:avLst>
              <a:gd name="adj1" fmla="val -39215"/>
              <a:gd name="adj2" fmla="val 67585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20" name="Google Shape;103;p1" descr="Economics part 1: Downward sloping demand curves | Ferociously yours">
            <a:extLst>
              <a:ext uri="{FF2B5EF4-FFF2-40B4-BE49-F238E27FC236}">
                <a16:creationId xmlns:a16="http://schemas.microsoft.com/office/drawing/2014/main" id="{B126533B-84ED-4507-AC98-D8B1B4F1EEC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2999" y="2008417"/>
            <a:ext cx="1518098" cy="807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104;p1" descr="Disequilibrium Unemployment">
            <a:extLst>
              <a:ext uri="{FF2B5EF4-FFF2-40B4-BE49-F238E27FC236}">
                <a16:creationId xmlns:a16="http://schemas.microsoft.com/office/drawing/2014/main" id="{9CEE917B-6B14-4248-9D3C-8A4B766AA60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10085" y="1762365"/>
            <a:ext cx="1050335" cy="962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105;p1" descr="Punto interrogativo">
            <a:extLst>
              <a:ext uri="{FF2B5EF4-FFF2-40B4-BE49-F238E27FC236}">
                <a16:creationId xmlns:a16="http://schemas.microsoft.com/office/drawing/2014/main" id="{0A3555C0-C498-421E-9A3E-4BF115DAA1E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849705">
            <a:off x="4188428" y="3009843"/>
            <a:ext cx="493909" cy="493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106;p1" descr="Punto interrogativo">
            <a:extLst>
              <a:ext uri="{FF2B5EF4-FFF2-40B4-BE49-F238E27FC236}">
                <a16:creationId xmlns:a16="http://schemas.microsoft.com/office/drawing/2014/main" id="{E6D11F3D-6B4D-47EB-B2EF-7FE72442676A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1367683">
            <a:off x="2896243" y="2858701"/>
            <a:ext cx="493909" cy="493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107;p1" descr="Punto interrogativo">
            <a:extLst>
              <a:ext uri="{FF2B5EF4-FFF2-40B4-BE49-F238E27FC236}">
                <a16:creationId xmlns:a16="http://schemas.microsoft.com/office/drawing/2014/main" id="{AC5345ED-AE80-4F3D-8DC2-C0338EB7420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305826">
            <a:off x="2987001" y="1673421"/>
            <a:ext cx="493909" cy="493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108;p1" descr="Punto interrogativo">
            <a:extLst>
              <a:ext uri="{FF2B5EF4-FFF2-40B4-BE49-F238E27FC236}">
                <a16:creationId xmlns:a16="http://schemas.microsoft.com/office/drawing/2014/main" id="{69137984-1402-4360-9F92-153EAE92C60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2398094">
            <a:off x="1716306" y="3043814"/>
            <a:ext cx="493909" cy="493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109;p1" descr="mouse, rat PNG image">
            <a:extLst>
              <a:ext uri="{FF2B5EF4-FFF2-40B4-BE49-F238E27FC236}">
                <a16:creationId xmlns:a16="http://schemas.microsoft.com/office/drawing/2014/main" id="{B928B784-DA95-4BF8-8060-95803EF07420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flipH="1">
            <a:off x="541863" y="3415844"/>
            <a:ext cx="3815333" cy="20755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524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7;p3">
            <a:extLst>
              <a:ext uri="{FF2B5EF4-FFF2-40B4-BE49-F238E27FC236}">
                <a16:creationId xmlns:a16="http://schemas.microsoft.com/office/drawing/2014/main" id="{0DC2F750-A2B5-4197-9462-4DB26BB08178}"/>
              </a:ext>
            </a:extLst>
          </p:cNvPr>
          <p:cNvSpPr/>
          <p:nvPr/>
        </p:nvSpPr>
        <p:spPr>
          <a:xfrm>
            <a:off x="0" y="4109"/>
            <a:ext cx="12191700" cy="6858000"/>
          </a:xfrm>
          <a:prstGeom prst="rect">
            <a:avLst/>
          </a:prstGeom>
          <a:gradFill>
            <a:gsLst>
              <a:gs pos="0">
                <a:srgbClr val="70AD47">
                  <a:alpha val="20000"/>
                </a:srgbClr>
              </a:gs>
              <a:gs pos="16000">
                <a:srgbClr val="70AD47">
                  <a:alpha val="20000"/>
                </a:srgbClr>
              </a:gs>
              <a:gs pos="85000">
                <a:srgbClr val="4472C4">
                  <a:alpha val="40000"/>
                </a:srgbClr>
              </a:gs>
              <a:gs pos="100000">
                <a:srgbClr val="4472C4">
                  <a:alpha val="40000"/>
                </a:srgbClr>
              </a:gs>
            </a:gsLst>
            <a:lin ang="12000143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" name="Google Shape;135;g9d123705de_0_0">
            <a:extLst>
              <a:ext uri="{FF2B5EF4-FFF2-40B4-BE49-F238E27FC236}">
                <a16:creationId xmlns:a16="http://schemas.microsoft.com/office/drawing/2014/main" id="{83040F98-1E82-4164-A322-22C33C056629}"/>
              </a:ext>
            </a:extLst>
          </p:cNvPr>
          <p:cNvGrpSpPr/>
          <p:nvPr/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10" name="Google Shape;136;g9d123705de_0_0">
              <a:extLst>
                <a:ext uri="{FF2B5EF4-FFF2-40B4-BE49-F238E27FC236}">
                  <a16:creationId xmlns:a16="http://schemas.microsoft.com/office/drawing/2014/main" id="{00301891-0591-421B-A465-563A8A970804}"/>
                </a:ext>
              </a:extLst>
            </p:cNvPr>
            <p:cNvSpPr/>
            <p:nvPr/>
          </p:nvSpPr>
          <p:spPr>
            <a:xfrm>
              <a:off x="1560551" y="3985"/>
              <a:ext cx="9313016" cy="6858000"/>
            </a:xfrm>
            <a:custGeom>
              <a:avLst/>
              <a:gdLst/>
              <a:ahLst/>
              <a:cxnLst/>
              <a:rect l="l" t="t" r="r" b="b"/>
              <a:pathLst>
                <a:path w="9313016" h="6858000" extrusionOk="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37;g9d123705de_0_0">
              <a:extLst>
                <a:ext uri="{FF2B5EF4-FFF2-40B4-BE49-F238E27FC236}">
                  <a16:creationId xmlns:a16="http://schemas.microsoft.com/office/drawing/2014/main" id="{9A59D2D7-B3A5-45E2-8631-08D4449B81F3}"/>
                </a:ext>
              </a:extLst>
            </p:cNvPr>
            <p:cNvSpPr/>
            <p:nvPr/>
          </p:nvSpPr>
          <p:spPr>
            <a:xfrm>
              <a:off x="1659468" y="3985"/>
              <a:ext cx="9065550" cy="6858000"/>
            </a:xfrm>
            <a:custGeom>
              <a:avLst/>
              <a:gdLst/>
              <a:ahLst/>
              <a:cxnLst/>
              <a:rect l="l" t="t" r="r" b="b"/>
              <a:pathLst>
                <a:path w="9065550" h="6858000" extrusionOk="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38;g9d123705de_0_0">
              <a:extLst>
                <a:ext uri="{FF2B5EF4-FFF2-40B4-BE49-F238E27FC236}">
                  <a16:creationId xmlns:a16="http://schemas.microsoft.com/office/drawing/2014/main" id="{43F7847F-184C-4DFE-A4B0-E79997C48AD6}"/>
                </a:ext>
              </a:extLst>
            </p:cNvPr>
            <p:cNvSpPr/>
            <p:nvPr/>
          </p:nvSpPr>
          <p:spPr>
            <a:xfrm>
              <a:off x="1648217" y="3985"/>
              <a:ext cx="9088051" cy="6858000"/>
            </a:xfrm>
            <a:custGeom>
              <a:avLst/>
              <a:gdLst/>
              <a:ahLst/>
              <a:cxnLst/>
              <a:rect l="l" t="t" r="r" b="b"/>
              <a:pathLst>
                <a:path w="9088051" h="6858000" extrusionOk="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9;g9d123705de_0_0">
              <a:extLst>
                <a:ext uri="{FF2B5EF4-FFF2-40B4-BE49-F238E27FC236}">
                  <a16:creationId xmlns:a16="http://schemas.microsoft.com/office/drawing/2014/main" id="{B35C1E6B-BD10-4903-8B76-BD76144C0A13}"/>
                </a:ext>
              </a:extLst>
            </p:cNvPr>
            <p:cNvSpPr/>
            <p:nvPr/>
          </p:nvSpPr>
          <p:spPr>
            <a:xfrm>
              <a:off x="1629061" y="3985"/>
              <a:ext cx="9107210" cy="6858000"/>
            </a:xfrm>
            <a:custGeom>
              <a:avLst/>
              <a:gdLst/>
              <a:ahLst/>
              <a:cxnLst/>
              <a:rect l="l" t="t" r="r" b="b"/>
              <a:pathLst>
                <a:path w="9107210" h="6858000" extrusionOk="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0;g9d123705de_0_0">
              <a:extLst>
                <a:ext uri="{FF2B5EF4-FFF2-40B4-BE49-F238E27FC236}">
                  <a16:creationId xmlns:a16="http://schemas.microsoft.com/office/drawing/2014/main" id="{7F4C8E46-1389-4F82-9F97-EF4643B593CA}"/>
                </a:ext>
              </a:extLst>
            </p:cNvPr>
            <p:cNvSpPr/>
            <p:nvPr/>
          </p:nvSpPr>
          <p:spPr>
            <a:xfrm>
              <a:off x="1303402" y="3985"/>
              <a:ext cx="9767847" cy="6858000"/>
            </a:xfrm>
            <a:custGeom>
              <a:avLst/>
              <a:gdLst/>
              <a:ahLst/>
              <a:cxnLst/>
              <a:rect l="l" t="t" r="r" b="b"/>
              <a:pathLst>
                <a:path w="9767847" h="6858000" extrusionOk="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lt1">
                <a:alpha val="50588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41;g9d123705de_0_0">
              <a:extLst>
                <a:ext uri="{FF2B5EF4-FFF2-40B4-BE49-F238E27FC236}">
                  <a16:creationId xmlns:a16="http://schemas.microsoft.com/office/drawing/2014/main" id="{225F178A-6FD0-4A24-9280-38CFF15A1C5E}"/>
                </a:ext>
              </a:extLst>
            </p:cNvPr>
            <p:cNvSpPr/>
            <p:nvPr/>
          </p:nvSpPr>
          <p:spPr>
            <a:xfrm>
              <a:off x="1318434" y="3985"/>
              <a:ext cx="9747620" cy="6858000"/>
            </a:xfrm>
            <a:custGeom>
              <a:avLst/>
              <a:gdLst/>
              <a:ahLst/>
              <a:cxnLst/>
              <a:rect l="l" t="t" r="r" b="b"/>
              <a:pathLst>
                <a:path w="9747620" h="6858000" extrusionOk="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42;g9d123705de_0_0">
              <a:extLst>
                <a:ext uri="{FF2B5EF4-FFF2-40B4-BE49-F238E27FC236}">
                  <a16:creationId xmlns:a16="http://schemas.microsoft.com/office/drawing/2014/main" id="{B9B44944-EBDF-40BE-BDAF-A34BC9686408}"/>
                </a:ext>
              </a:extLst>
            </p:cNvPr>
            <p:cNvSpPr/>
            <p:nvPr/>
          </p:nvSpPr>
          <p:spPr>
            <a:xfrm>
              <a:off x="1308320" y="3985"/>
              <a:ext cx="9767847" cy="6858000"/>
            </a:xfrm>
            <a:custGeom>
              <a:avLst/>
              <a:gdLst/>
              <a:ahLst/>
              <a:cxnLst/>
              <a:rect l="l" t="t" r="r" b="b"/>
              <a:pathLst>
                <a:path w="9767847" h="6858000" extrusionOk="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4" name="Google Shape;11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80073" y="118729"/>
            <a:ext cx="1180986" cy="565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80073" y="118729"/>
            <a:ext cx="1180986" cy="56588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"/>
          <p:cNvSpPr txBox="1">
            <a:spLocks noGrp="1"/>
          </p:cNvSpPr>
          <p:nvPr>
            <p:ph type="title"/>
          </p:nvPr>
        </p:nvSpPr>
        <p:spPr>
          <a:xfrm>
            <a:off x="762000" y="4109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Google Shape;119;p2"/>
          <p:cNvSpPr txBox="1"/>
          <p:nvPr/>
        </p:nvSpPr>
        <p:spPr>
          <a:xfrm>
            <a:off x="3869473" y="6061794"/>
            <a:ext cx="525222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 i="0" u="none" strike="noStrike" cap="none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Was that prediction correct for rats?</a:t>
            </a:r>
            <a:endParaRPr sz="2000" b="1" i="0" u="none" strike="noStrike" cap="none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EE4F21F-02D1-4ED4-8986-B520E00DDE86}"/>
              </a:ext>
            </a:extLst>
          </p:cNvPr>
          <p:cNvSpPr txBox="1"/>
          <p:nvPr/>
        </p:nvSpPr>
        <p:spPr>
          <a:xfrm>
            <a:off x="1036227" y="1253857"/>
            <a:ext cx="8424357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The question: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i="1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Whether the law of demand applies to animals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endParaRPr lang="en-US" sz="16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How the experiment was conducted: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They confronted each rat with a budget line relating root beer and Collins-mix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sz="16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They charged a “price” by requiring the rats to press a lever to receive 0.05 mm of each beverage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sz="16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At an equal price for the root beer and Collin mix, rats preferred the root beer and spent most of their income on it. 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sz="16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Then, the price of Collins-mix was cut in half and the price of roots beer doubled.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sz="16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The economic theory predicts that consumption of Collins-mix should rise and root beer fall given the new prices. 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EC6E11F3-8BF3-4249-8619-E26C8181C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F17D-56EB-4822-A98A-870F1D9A15C7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570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/>
          <p:nvPr/>
        </p:nvSpPr>
        <p:spPr>
          <a:xfrm>
            <a:off x="0" y="-4109"/>
            <a:ext cx="12191700" cy="6858000"/>
          </a:xfrm>
          <a:prstGeom prst="rect">
            <a:avLst/>
          </a:prstGeom>
          <a:gradFill>
            <a:gsLst>
              <a:gs pos="0">
                <a:srgbClr val="70AD47">
                  <a:alpha val="20000"/>
                </a:srgbClr>
              </a:gs>
              <a:gs pos="16000">
                <a:srgbClr val="70AD47">
                  <a:alpha val="20000"/>
                </a:srgbClr>
              </a:gs>
              <a:gs pos="85000">
                <a:srgbClr val="4472C4">
                  <a:alpha val="40000"/>
                </a:srgbClr>
              </a:gs>
              <a:gs pos="100000">
                <a:srgbClr val="4472C4">
                  <a:alpha val="40000"/>
                </a:srgbClr>
              </a:gs>
            </a:gsLst>
            <a:lin ang="12000143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0" i="0" u="none" strike="noStrike" cap="none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endParaRPr sz="1800" b="0" i="0" u="none" strike="noStrike" cap="none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grpSp>
        <p:nvGrpSpPr>
          <p:cNvPr id="7" name="Google Shape;135;g9d123705de_0_0">
            <a:extLst>
              <a:ext uri="{FF2B5EF4-FFF2-40B4-BE49-F238E27FC236}">
                <a16:creationId xmlns:a16="http://schemas.microsoft.com/office/drawing/2014/main" id="{0C2549C9-9988-4D29-99FC-4CD1F6A9088B}"/>
              </a:ext>
            </a:extLst>
          </p:cNvPr>
          <p:cNvGrpSpPr/>
          <p:nvPr/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8" name="Google Shape;136;g9d123705de_0_0">
              <a:extLst>
                <a:ext uri="{FF2B5EF4-FFF2-40B4-BE49-F238E27FC236}">
                  <a16:creationId xmlns:a16="http://schemas.microsoft.com/office/drawing/2014/main" id="{F31CDDFB-5048-4DE7-83BD-641490C35FE9}"/>
                </a:ext>
              </a:extLst>
            </p:cNvPr>
            <p:cNvSpPr/>
            <p:nvPr/>
          </p:nvSpPr>
          <p:spPr>
            <a:xfrm>
              <a:off x="1560551" y="3985"/>
              <a:ext cx="9313016" cy="6858000"/>
            </a:xfrm>
            <a:custGeom>
              <a:avLst/>
              <a:gdLst/>
              <a:ahLst/>
              <a:cxnLst/>
              <a:rect l="l" t="t" r="r" b="b"/>
              <a:pathLst>
                <a:path w="9313016" h="6858000" extrusionOk="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sp>
          <p:nvSpPr>
            <p:cNvPr id="9" name="Google Shape;137;g9d123705de_0_0">
              <a:extLst>
                <a:ext uri="{FF2B5EF4-FFF2-40B4-BE49-F238E27FC236}">
                  <a16:creationId xmlns:a16="http://schemas.microsoft.com/office/drawing/2014/main" id="{02EC1E85-98B8-44CC-BC58-6E56CBB6E8C5}"/>
                </a:ext>
              </a:extLst>
            </p:cNvPr>
            <p:cNvSpPr/>
            <p:nvPr/>
          </p:nvSpPr>
          <p:spPr>
            <a:xfrm>
              <a:off x="1659468" y="3985"/>
              <a:ext cx="9065550" cy="6858000"/>
            </a:xfrm>
            <a:custGeom>
              <a:avLst/>
              <a:gdLst/>
              <a:ahLst/>
              <a:cxnLst/>
              <a:rect l="l" t="t" r="r" b="b"/>
              <a:pathLst>
                <a:path w="9065550" h="6858000" extrusionOk="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sp>
          <p:nvSpPr>
            <p:cNvPr id="10" name="Google Shape;138;g9d123705de_0_0">
              <a:extLst>
                <a:ext uri="{FF2B5EF4-FFF2-40B4-BE49-F238E27FC236}">
                  <a16:creationId xmlns:a16="http://schemas.microsoft.com/office/drawing/2014/main" id="{5FA6558E-0C38-464E-A8AB-7BE100971CDA}"/>
                </a:ext>
              </a:extLst>
            </p:cNvPr>
            <p:cNvSpPr/>
            <p:nvPr/>
          </p:nvSpPr>
          <p:spPr>
            <a:xfrm>
              <a:off x="1648217" y="3985"/>
              <a:ext cx="9088051" cy="6858000"/>
            </a:xfrm>
            <a:custGeom>
              <a:avLst/>
              <a:gdLst/>
              <a:ahLst/>
              <a:cxnLst/>
              <a:rect l="l" t="t" r="r" b="b"/>
              <a:pathLst>
                <a:path w="9088051" h="6858000" extrusionOk="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sp>
          <p:nvSpPr>
            <p:cNvPr id="11" name="Google Shape;139;g9d123705de_0_0">
              <a:extLst>
                <a:ext uri="{FF2B5EF4-FFF2-40B4-BE49-F238E27FC236}">
                  <a16:creationId xmlns:a16="http://schemas.microsoft.com/office/drawing/2014/main" id="{E99D8B65-26AF-428E-A688-C86998096924}"/>
                </a:ext>
              </a:extLst>
            </p:cNvPr>
            <p:cNvSpPr/>
            <p:nvPr/>
          </p:nvSpPr>
          <p:spPr>
            <a:xfrm>
              <a:off x="1629061" y="3985"/>
              <a:ext cx="9107210" cy="6858000"/>
            </a:xfrm>
            <a:custGeom>
              <a:avLst/>
              <a:gdLst/>
              <a:ahLst/>
              <a:cxnLst/>
              <a:rect l="l" t="t" r="r" b="b"/>
              <a:pathLst>
                <a:path w="9107210" h="6858000" extrusionOk="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sp>
          <p:nvSpPr>
            <p:cNvPr id="12" name="Google Shape;140;g9d123705de_0_0">
              <a:extLst>
                <a:ext uri="{FF2B5EF4-FFF2-40B4-BE49-F238E27FC236}">
                  <a16:creationId xmlns:a16="http://schemas.microsoft.com/office/drawing/2014/main" id="{C5A39E00-99B3-4F9D-8B9B-3A71FA0683D4}"/>
                </a:ext>
              </a:extLst>
            </p:cNvPr>
            <p:cNvSpPr/>
            <p:nvPr/>
          </p:nvSpPr>
          <p:spPr>
            <a:xfrm>
              <a:off x="1303402" y="3985"/>
              <a:ext cx="9767847" cy="6858000"/>
            </a:xfrm>
            <a:custGeom>
              <a:avLst/>
              <a:gdLst/>
              <a:ahLst/>
              <a:cxnLst/>
              <a:rect l="l" t="t" r="r" b="b"/>
              <a:pathLst>
                <a:path w="9767847" h="6858000" extrusionOk="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lt1">
                <a:alpha val="50588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sp>
          <p:nvSpPr>
            <p:cNvPr id="13" name="Google Shape;141;g9d123705de_0_0">
              <a:extLst>
                <a:ext uri="{FF2B5EF4-FFF2-40B4-BE49-F238E27FC236}">
                  <a16:creationId xmlns:a16="http://schemas.microsoft.com/office/drawing/2014/main" id="{AB3BF316-9639-47D8-A0D3-24552C085953}"/>
                </a:ext>
              </a:extLst>
            </p:cNvPr>
            <p:cNvSpPr/>
            <p:nvPr/>
          </p:nvSpPr>
          <p:spPr>
            <a:xfrm>
              <a:off x="1318434" y="3985"/>
              <a:ext cx="9747620" cy="6858000"/>
            </a:xfrm>
            <a:custGeom>
              <a:avLst/>
              <a:gdLst/>
              <a:ahLst/>
              <a:cxnLst/>
              <a:rect l="l" t="t" r="r" b="b"/>
              <a:pathLst>
                <a:path w="9747620" h="6858000" extrusionOk="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sp>
          <p:nvSpPr>
            <p:cNvPr id="14" name="Google Shape;142;g9d123705de_0_0">
              <a:extLst>
                <a:ext uri="{FF2B5EF4-FFF2-40B4-BE49-F238E27FC236}">
                  <a16:creationId xmlns:a16="http://schemas.microsoft.com/office/drawing/2014/main" id="{5A99A104-88AD-4265-8735-FA815DFBFBBB}"/>
                </a:ext>
              </a:extLst>
            </p:cNvPr>
            <p:cNvSpPr/>
            <p:nvPr/>
          </p:nvSpPr>
          <p:spPr>
            <a:xfrm>
              <a:off x="1308320" y="3985"/>
              <a:ext cx="9767847" cy="6858000"/>
            </a:xfrm>
            <a:custGeom>
              <a:avLst/>
              <a:gdLst/>
              <a:ahLst/>
              <a:cxnLst/>
              <a:rect l="l" t="t" r="r" b="b"/>
              <a:pathLst>
                <a:path w="9767847" h="6858000" extrusionOk="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</p:grpSp>
      <p:pic>
        <p:nvPicPr>
          <p:cNvPr id="124" name="Google Shape;12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80073" y="118729"/>
            <a:ext cx="1180986" cy="565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80073" y="118729"/>
            <a:ext cx="1180986" cy="56588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3"/>
          <p:cNvSpPr txBox="1">
            <a:spLocks noGrp="1"/>
          </p:cNvSpPr>
          <p:nvPr>
            <p:ph type="title"/>
          </p:nvPr>
        </p:nvSpPr>
        <p:spPr>
          <a:xfrm>
            <a:off x="762000" y="4109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Google Shape;128;p3">
            <a:extLst>
              <a:ext uri="{FF2B5EF4-FFF2-40B4-BE49-F238E27FC236}">
                <a16:creationId xmlns:a16="http://schemas.microsoft.com/office/drawing/2014/main" id="{F021ECD8-31BC-4890-84E0-68443E48FB30}"/>
              </a:ext>
            </a:extLst>
          </p:cNvPr>
          <p:cNvSpPr txBox="1"/>
          <p:nvPr/>
        </p:nvSpPr>
        <p:spPr>
          <a:xfrm>
            <a:off x="1036808" y="1962952"/>
            <a:ext cx="9909916" cy="2923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 i="1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In a </a:t>
            </a:r>
            <a:r>
              <a:rPr lang="it-IT" sz="2000" b="1" i="1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similar</a:t>
            </a:r>
            <a:r>
              <a:rPr lang="it-IT" sz="2000" b="1" i="1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it-IT" sz="2000" b="1" i="1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experiment</a:t>
            </a:r>
            <a:r>
              <a:rPr lang="it-IT" sz="2000" b="1" i="1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: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1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it-IT" sz="18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In a </a:t>
            </a:r>
            <a:r>
              <a:rPr lang="it-IT" sz="1800" b="0" i="0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similar</a:t>
            </a:r>
            <a:r>
              <a:rPr lang="it-IT" sz="18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study the </a:t>
            </a:r>
            <a:r>
              <a:rPr lang="it-IT" sz="1800" b="0" i="0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consumption</a:t>
            </a:r>
            <a:r>
              <a:rPr lang="it-IT" sz="18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of </a:t>
            </a:r>
            <a:r>
              <a:rPr lang="it-IT" sz="1800" b="0" i="0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fluids</a:t>
            </a:r>
            <a:r>
              <a:rPr lang="it-IT" sz="18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it-IT" sz="1800" b="0" i="0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was</a:t>
            </a:r>
            <a:r>
              <a:rPr lang="it-IT" sz="18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restricted to root </a:t>
            </a:r>
            <a:r>
              <a:rPr lang="it-IT" sz="1800" b="0" i="0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beer</a:t>
            </a:r>
            <a:r>
              <a:rPr lang="it-IT" sz="18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and </a:t>
            </a:r>
            <a:r>
              <a:rPr lang="it-IT" sz="1800" b="0" i="0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quinine</a:t>
            </a:r>
            <a:r>
              <a:rPr lang="it-IT" sz="18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water.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sz="18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it-IT" sz="1800" b="0" i="0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When</a:t>
            </a:r>
            <a:r>
              <a:rPr lang="it-IT" sz="18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it-IT" sz="1800" b="0" i="0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they</a:t>
            </a:r>
            <a:r>
              <a:rPr lang="it-IT" sz="18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it-IT" sz="1800" b="1" i="0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reduced</a:t>
            </a:r>
            <a:r>
              <a:rPr lang="it-IT" sz="18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the price of the </a:t>
            </a:r>
            <a:r>
              <a:rPr lang="it-IT" sz="1800" b="0" i="0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quinine</a:t>
            </a:r>
            <a:r>
              <a:rPr lang="it-IT" sz="18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water, </a:t>
            </a:r>
            <a:r>
              <a:rPr lang="it-IT" sz="1800" b="0" i="0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it</a:t>
            </a:r>
            <a:r>
              <a:rPr lang="it-IT" sz="18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it-IT" sz="1800" b="0" i="0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was</a:t>
            </a:r>
            <a:r>
              <a:rPr lang="it-IT" sz="18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it-IT" sz="1800" b="0" i="0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observed</a:t>
            </a:r>
            <a:r>
              <a:rPr lang="it-IT" sz="18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it-IT" sz="1800" b="0" i="0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that</a:t>
            </a:r>
            <a:r>
              <a:rPr lang="it-IT" sz="18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it-IT" sz="1800" b="0" i="0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rats</a:t>
            </a:r>
            <a:r>
              <a:rPr lang="it-IT" sz="18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it-IT" sz="1800" b="0" i="0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consumed</a:t>
            </a:r>
            <a:r>
              <a:rPr lang="it-IT" sz="18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it-IT" sz="1800" b="1" i="0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less</a:t>
            </a:r>
            <a:r>
              <a:rPr lang="it-IT" sz="1800" b="1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it-IT" sz="1800" b="1" i="0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quinine</a:t>
            </a:r>
            <a:r>
              <a:rPr lang="it-IT" sz="1800" b="1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it-IT" sz="1800" b="0" i="0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at</a:t>
            </a:r>
            <a:r>
              <a:rPr lang="it-IT" sz="18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the </a:t>
            </a:r>
            <a:r>
              <a:rPr lang="it-IT" sz="1800" b="0" i="0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lower</a:t>
            </a:r>
            <a:r>
              <a:rPr lang="it-IT" sz="18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price and </a:t>
            </a:r>
            <a:r>
              <a:rPr lang="it-IT" sz="1800" b="0" i="0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used</a:t>
            </a:r>
            <a:r>
              <a:rPr lang="it-IT" sz="18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it-IT" sz="1800" b="0" i="0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their</a:t>
            </a:r>
            <a:r>
              <a:rPr lang="it-IT" sz="18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it-IT" sz="1800" b="1" i="0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increased</a:t>
            </a:r>
            <a:r>
              <a:rPr lang="it-IT" sz="18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it-IT" sz="1800" b="0" i="0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income</a:t>
            </a:r>
            <a:r>
              <a:rPr lang="it-IT" sz="18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to </a:t>
            </a:r>
            <a:r>
              <a:rPr lang="it-IT" sz="1800" b="1" i="0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increase</a:t>
            </a:r>
            <a:r>
              <a:rPr lang="it-IT" sz="18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it-IT" sz="1800" b="0" i="0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their</a:t>
            </a:r>
            <a:r>
              <a:rPr lang="it-IT" sz="18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root </a:t>
            </a:r>
            <a:r>
              <a:rPr lang="it-IT" sz="1800" b="0" i="0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beer</a:t>
            </a:r>
            <a:r>
              <a:rPr lang="it-IT" sz="18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it-IT" sz="1800" b="0" i="0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consumption</a:t>
            </a:r>
            <a:r>
              <a:rPr lang="it-IT" sz="18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.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sz="18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 i="0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Why</a:t>
            </a:r>
            <a:r>
              <a:rPr lang="it-IT" sz="2000" b="1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?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0" i="0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Explained</a:t>
            </a:r>
            <a:r>
              <a:rPr lang="it-IT" sz="18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by the </a:t>
            </a:r>
            <a:r>
              <a:rPr lang="it-IT" sz="1800" b="0" i="0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Giffen</a:t>
            </a:r>
            <a:r>
              <a:rPr lang="it-IT" sz="18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good case</a:t>
            </a:r>
            <a:endParaRPr sz="18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6BBAA397-C5DE-40DC-BA9F-D8186FD5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F17D-56EB-4822-A98A-870F1D9A15C7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110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d123705de_0_0"/>
          <p:cNvSpPr/>
          <p:nvPr/>
        </p:nvSpPr>
        <p:spPr>
          <a:xfrm>
            <a:off x="0" y="1"/>
            <a:ext cx="12191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9d123705de_0_0"/>
          <p:cNvSpPr/>
          <p:nvPr/>
        </p:nvSpPr>
        <p:spPr>
          <a:xfrm>
            <a:off x="0" y="-22135"/>
            <a:ext cx="12191700" cy="6858000"/>
          </a:xfrm>
          <a:prstGeom prst="rect">
            <a:avLst/>
          </a:prstGeom>
          <a:gradFill>
            <a:gsLst>
              <a:gs pos="0">
                <a:srgbClr val="70AD47">
                  <a:alpha val="20000"/>
                </a:srgbClr>
              </a:gs>
              <a:gs pos="16000">
                <a:srgbClr val="70AD47">
                  <a:alpha val="20000"/>
                </a:srgbClr>
              </a:gs>
              <a:gs pos="85000">
                <a:srgbClr val="4472C4">
                  <a:alpha val="40000"/>
                </a:srgbClr>
              </a:gs>
              <a:gs pos="100000">
                <a:srgbClr val="4472C4">
                  <a:alpha val="40000"/>
                </a:srgbClr>
              </a:gs>
            </a:gsLst>
            <a:lin ang="12000143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5" name="Google Shape;135;g9d123705de_0_0"/>
          <p:cNvGrpSpPr/>
          <p:nvPr/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136" name="Google Shape;136;g9d123705de_0_0"/>
            <p:cNvSpPr/>
            <p:nvPr/>
          </p:nvSpPr>
          <p:spPr>
            <a:xfrm>
              <a:off x="1560551" y="3985"/>
              <a:ext cx="9313016" cy="6858000"/>
            </a:xfrm>
            <a:custGeom>
              <a:avLst/>
              <a:gdLst/>
              <a:ahLst/>
              <a:cxnLst/>
              <a:rect l="l" t="t" r="r" b="b"/>
              <a:pathLst>
                <a:path w="9313016" h="6858000" extrusionOk="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g9d123705de_0_0"/>
            <p:cNvSpPr/>
            <p:nvPr/>
          </p:nvSpPr>
          <p:spPr>
            <a:xfrm>
              <a:off x="1659468" y="3985"/>
              <a:ext cx="9065550" cy="6858000"/>
            </a:xfrm>
            <a:custGeom>
              <a:avLst/>
              <a:gdLst/>
              <a:ahLst/>
              <a:cxnLst/>
              <a:rect l="l" t="t" r="r" b="b"/>
              <a:pathLst>
                <a:path w="9065550" h="6858000" extrusionOk="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g9d123705de_0_0"/>
            <p:cNvSpPr/>
            <p:nvPr/>
          </p:nvSpPr>
          <p:spPr>
            <a:xfrm>
              <a:off x="1648217" y="3985"/>
              <a:ext cx="9088051" cy="6858000"/>
            </a:xfrm>
            <a:custGeom>
              <a:avLst/>
              <a:gdLst/>
              <a:ahLst/>
              <a:cxnLst/>
              <a:rect l="l" t="t" r="r" b="b"/>
              <a:pathLst>
                <a:path w="9088051" h="6858000" extrusionOk="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g9d123705de_0_0"/>
            <p:cNvSpPr/>
            <p:nvPr/>
          </p:nvSpPr>
          <p:spPr>
            <a:xfrm>
              <a:off x="1629061" y="3985"/>
              <a:ext cx="9107210" cy="6858000"/>
            </a:xfrm>
            <a:custGeom>
              <a:avLst/>
              <a:gdLst/>
              <a:ahLst/>
              <a:cxnLst/>
              <a:rect l="l" t="t" r="r" b="b"/>
              <a:pathLst>
                <a:path w="9107210" h="6858000" extrusionOk="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g9d123705de_0_0"/>
            <p:cNvSpPr/>
            <p:nvPr/>
          </p:nvSpPr>
          <p:spPr>
            <a:xfrm>
              <a:off x="1303402" y="3985"/>
              <a:ext cx="9767847" cy="6858000"/>
            </a:xfrm>
            <a:custGeom>
              <a:avLst/>
              <a:gdLst/>
              <a:ahLst/>
              <a:cxnLst/>
              <a:rect l="l" t="t" r="r" b="b"/>
              <a:pathLst>
                <a:path w="9767847" h="6858000" extrusionOk="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lt1">
                <a:alpha val="50588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g9d123705de_0_0"/>
            <p:cNvSpPr/>
            <p:nvPr/>
          </p:nvSpPr>
          <p:spPr>
            <a:xfrm>
              <a:off x="1318434" y="3985"/>
              <a:ext cx="9747620" cy="6858000"/>
            </a:xfrm>
            <a:custGeom>
              <a:avLst/>
              <a:gdLst/>
              <a:ahLst/>
              <a:cxnLst/>
              <a:rect l="l" t="t" r="r" b="b"/>
              <a:pathLst>
                <a:path w="9747620" h="6858000" extrusionOk="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g9d123705de_0_0"/>
            <p:cNvSpPr/>
            <p:nvPr/>
          </p:nvSpPr>
          <p:spPr>
            <a:xfrm>
              <a:off x="1308320" y="3985"/>
              <a:ext cx="9767847" cy="6858000"/>
            </a:xfrm>
            <a:custGeom>
              <a:avLst/>
              <a:gdLst/>
              <a:ahLst/>
              <a:cxnLst/>
              <a:rect l="l" t="t" r="r" b="b"/>
              <a:pathLst>
                <a:path w="9767847" h="6858000" extrusionOk="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3" name="Google Shape;143;g9d123705de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80073" y="118729"/>
            <a:ext cx="1180986" cy="56588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9d123705de_0_0"/>
          <p:cNvSpPr txBox="1"/>
          <p:nvPr/>
        </p:nvSpPr>
        <p:spPr>
          <a:xfrm>
            <a:off x="762000" y="-8083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it-IT" sz="44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2. </a:t>
            </a:r>
            <a:r>
              <a:rPr lang="it-IT" sz="4400" b="0" i="0" u="none" strike="noStrike" cap="none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Economic</a:t>
            </a:r>
            <a:r>
              <a:rPr lang="it-IT" sz="44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it-IT" sz="4400" b="0" i="0" u="none" strike="noStrike" cap="none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Topics</a:t>
            </a:r>
            <a:endParaRPr sz="1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45" name="Google Shape;145;g9d123705de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80073" y="118729"/>
            <a:ext cx="1180986" cy="56588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9d123705de_0_0"/>
          <p:cNvSpPr txBox="1"/>
          <p:nvPr/>
        </p:nvSpPr>
        <p:spPr>
          <a:xfrm>
            <a:off x="762000" y="1463761"/>
            <a:ext cx="83766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it-IT" sz="1800" b="1" i="1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Law</a:t>
            </a:r>
            <a:r>
              <a:rPr lang="it-IT" sz="1800" b="1" i="1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of Demand</a:t>
            </a:r>
            <a:endParaRPr sz="1800" b="1" i="1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1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 b="0" i="1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               Demand - </a:t>
            </a:r>
            <a:r>
              <a:rPr lang="it-IT" sz="1800" b="0" i="1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Amount</a:t>
            </a:r>
            <a:r>
              <a:rPr lang="it-IT" sz="1800" b="0" i="1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of </a:t>
            </a:r>
            <a:r>
              <a:rPr lang="it-IT" sz="1800" b="0" i="1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goods</a:t>
            </a:r>
            <a:r>
              <a:rPr lang="it-IT" sz="1800" b="0" i="1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or service a consumer </a:t>
            </a:r>
            <a:r>
              <a:rPr lang="it-IT" sz="1800" b="0" i="1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is</a:t>
            </a:r>
            <a:r>
              <a:rPr lang="it-IT" sz="1800" b="0" i="1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it-IT" sz="1800" b="0" i="1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willing</a:t>
            </a:r>
            <a:r>
              <a:rPr lang="it-IT" sz="1800" b="0" i="1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and </a:t>
            </a:r>
            <a:r>
              <a:rPr lang="it-IT" sz="1800" b="0" i="1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able</a:t>
            </a:r>
            <a:r>
              <a:rPr lang="it-IT" sz="1800" b="0" i="1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to </a:t>
            </a:r>
            <a:r>
              <a:rPr lang="it-IT" sz="1800" b="0" i="1" u="none" strike="noStrike" cap="none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buy</a:t>
            </a:r>
            <a:r>
              <a:rPr lang="it-IT" sz="1800" b="0" i="1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.</a:t>
            </a:r>
            <a:r>
              <a:rPr lang="it-IT" sz="1800" b="0" i="1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         </a:t>
            </a:r>
            <a:endParaRPr sz="1800" b="0" i="1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 b="0" i="1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               </a:t>
            </a:r>
            <a:r>
              <a:rPr lang="it-IT" sz="1800" b="0" i="1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Quantity</a:t>
            </a:r>
            <a:r>
              <a:rPr lang="it-IT" sz="1800" b="0" i="1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it-IT" sz="1800" b="0" i="1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demanded</a:t>
            </a:r>
            <a:r>
              <a:rPr lang="it-IT" sz="1800" b="0" i="1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for a good or service </a:t>
            </a:r>
            <a:r>
              <a:rPr lang="it-IT" sz="1800" b="0" i="1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rises</a:t>
            </a:r>
            <a:r>
              <a:rPr lang="it-IT" sz="1800" b="0" i="1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it-IT" sz="1800" b="0" i="1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as</a:t>
            </a:r>
            <a:r>
              <a:rPr lang="it-IT" sz="1800" b="0" i="1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the price </a:t>
            </a:r>
            <a:r>
              <a:rPr lang="it-IT" sz="1800" b="0" i="1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falls</a:t>
            </a:r>
            <a:r>
              <a:rPr lang="it-IT" sz="1800" b="0" i="1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</a:t>
            </a:r>
            <a:r>
              <a:rPr lang="it-IT" sz="1800" b="0" i="1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all</a:t>
            </a:r>
            <a:r>
              <a:rPr lang="it-IT" sz="1800" b="0" i="1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it-IT" sz="1800" b="0" i="1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other</a:t>
            </a:r>
            <a:r>
              <a:rPr lang="it-IT" sz="1800" b="0" i="1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                                                                                                                                                                                                   </a:t>
            </a:r>
            <a:r>
              <a:rPr lang="it-IT" sz="1800" b="0" i="1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                                                                                                                                               </a:t>
            </a:r>
            <a:r>
              <a:rPr lang="it-IT" sz="1800" b="0" i="1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   </a:t>
            </a:r>
            <a:endParaRPr sz="1800" b="0" i="1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 b="0" i="1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               </a:t>
            </a:r>
            <a:r>
              <a:rPr lang="it-IT" sz="1800" b="0" i="1" u="none" strike="noStrike" cap="none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things</a:t>
            </a:r>
            <a:r>
              <a:rPr lang="it-IT" sz="1800" b="0" i="1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it-IT" sz="1800" b="0" i="1" u="none" strike="noStrike" cap="none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being</a:t>
            </a:r>
            <a:r>
              <a:rPr lang="it-IT" sz="1800" b="0" i="1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it-IT" sz="1800" b="0" i="1" u="none" strike="noStrike" cap="none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equal</a:t>
            </a:r>
            <a:r>
              <a:rPr lang="it-IT" sz="1800" b="0" i="1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.        </a:t>
            </a:r>
            <a:endParaRPr sz="1800" b="0" i="1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 b="0" i="1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               </a:t>
            </a:r>
            <a:r>
              <a:rPr lang="it-IT" sz="1800" b="0" i="1" u="none" strike="noStrike" cap="none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Substitution</a:t>
            </a:r>
            <a:r>
              <a:rPr lang="it-IT" sz="1800" b="0" i="1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it-IT" sz="1800" b="0" i="1" u="none" strike="noStrike" cap="none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effect</a:t>
            </a:r>
            <a:r>
              <a:rPr lang="it-IT" sz="1800" b="0" i="1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- </a:t>
            </a:r>
            <a:r>
              <a:rPr lang="it-IT" sz="1800" b="0" i="1" u="none" strike="noStrike" cap="none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change</a:t>
            </a:r>
            <a:r>
              <a:rPr lang="it-IT" sz="1800" b="0" i="1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in relative </a:t>
            </a:r>
            <a:r>
              <a:rPr lang="it-IT" sz="1800" b="0" i="1" u="none" strike="noStrike" cap="none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attractiveness</a:t>
            </a:r>
            <a:r>
              <a:rPr lang="it-IT" sz="1800" b="0" i="1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of </a:t>
            </a:r>
            <a:r>
              <a:rPr lang="it-IT" sz="1800" b="0" i="1" u="none" strike="noStrike" cap="none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close</a:t>
            </a:r>
            <a:r>
              <a:rPr lang="it-IT" sz="1800" b="0" i="1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it-IT" sz="1800" b="0" i="1" u="none" strike="noStrike" cap="none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substitutes</a:t>
            </a:r>
            <a:r>
              <a:rPr lang="it-IT" sz="1800" b="0" i="1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.</a:t>
            </a:r>
            <a:endParaRPr sz="1800" b="0" i="1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800" b="0" i="1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               </a:t>
            </a:r>
            <a:r>
              <a:rPr lang="it-IT" sz="1800" b="0" i="1" u="none" strike="noStrike" cap="none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Income</a:t>
            </a:r>
            <a:r>
              <a:rPr lang="it-IT" sz="1800" b="0" i="1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it-IT" sz="1800" b="0" i="1" u="none" strike="noStrike" cap="none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effect</a:t>
            </a:r>
            <a:r>
              <a:rPr lang="it-IT" sz="1800" b="0" i="1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- </a:t>
            </a:r>
            <a:r>
              <a:rPr lang="it-IT" sz="1800" b="0" i="1" u="none" strike="noStrike" cap="none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change</a:t>
            </a:r>
            <a:r>
              <a:rPr lang="it-IT" sz="1800" b="0" i="1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in </a:t>
            </a:r>
            <a:r>
              <a:rPr lang="it-IT" sz="1800" b="0" i="1" u="none" strike="noStrike" cap="none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real</a:t>
            </a:r>
            <a:r>
              <a:rPr lang="it-IT" sz="1800" b="0" i="1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it-IT" sz="1800" b="0" i="1" u="none" strike="noStrike" cap="none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purchasing</a:t>
            </a:r>
            <a:r>
              <a:rPr lang="it-IT" sz="1800" b="0" i="1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power.              </a:t>
            </a:r>
            <a:endParaRPr sz="1800" b="1" i="1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1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1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 b="1" i="1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endParaRPr sz="1800" b="1" i="1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47" name="Google Shape;147;g9d123705de_0_0"/>
          <p:cNvSpPr/>
          <p:nvPr/>
        </p:nvSpPr>
        <p:spPr>
          <a:xfrm>
            <a:off x="1140710" y="2256824"/>
            <a:ext cx="428700" cy="1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48" name="Google Shape;148;g9d123705de_0_0"/>
          <p:cNvSpPr/>
          <p:nvPr/>
        </p:nvSpPr>
        <p:spPr>
          <a:xfrm>
            <a:off x="1140710" y="2666354"/>
            <a:ext cx="428700" cy="1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49" name="Google Shape;149;g9d123705de_0_0"/>
          <p:cNvSpPr txBox="1"/>
          <p:nvPr/>
        </p:nvSpPr>
        <p:spPr>
          <a:xfrm>
            <a:off x="807365" y="4585611"/>
            <a:ext cx="10415700" cy="1748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it-IT" sz="1800" b="1" i="1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Giffen</a:t>
            </a:r>
            <a:r>
              <a:rPr lang="it-IT" sz="1800" b="1" i="1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Good</a:t>
            </a:r>
            <a:endParaRPr sz="1800" b="1" i="1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1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 b="1" i="1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            </a:t>
            </a:r>
            <a:r>
              <a:rPr lang="it-IT" sz="1800" b="0" i="1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 </a:t>
            </a:r>
            <a:r>
              <a:rPr lang="it-IT" sz="1800" b="0" i="1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Exception</a:t>
            </a:r>
            <a:r>
              <a:rPr lang="it-IT" sz="1800" b="0" i="1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to </a:t>
            </a:r>
            <a:r>
              <a:rPr lang="it-IT" sz="1800" b="0" i="1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law</a:t>
            </a:r>
            <a:r>
              <a:rPr lang="it-IT" sz="1800" b="0" i="1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of demand.</a:t>
            </a:r>
            <a:endParaRPr sz="1800" b="0" i="1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 b="0" i="1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             </a:t>
            </a:r>
            <a:r>
              <a:rPr lang="it-IT" sz="1800" b="0" i="1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Quantity</a:t>
            </a:r>
            <a:r>
              <a:rPr lang="it-IT" sz="1800" b="0" i="1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it-IT" sz="1800" b="0" i="1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demanded</a:t>
            </a:r>
            <a:r>
              <a:rPr lang="it-IT" sz="1800" b="0" i="1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it-IT" sz="1800" b="0" i="1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increases</a:t>
            </a:r>
            <a:r>
              <a:rPr lang="it-IT" sz="1800" b="0" i="1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it-IT" sz="1800" b="0" i="1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when</a:t>
            </a:r>
            <a:r>
              <a:rPr lang="it-IT" sz="1800" b="0" i="1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price </a:t>
            </a:r>
            <a:r>
              <a:rPr lang="it-IT" sz="1800" b="0" i="1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increases</a:t>
            </a:r>
            <a:r>
              <a:rPr lang="it-IT" sz="1800" b="0" i="1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(</a:t>
            </a:r>
            <a:r>
              <a:rPr lang="it-IT" sz="1800" b="0" i="1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inferior</a:t>
            </a:r>
            <a:r>
              <a:rPr lang="it-IT" sz="1800" b="0" i="1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it-IT" sz="1800" b="0" i="1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goods</a:t>
            </a:r>
            <a:r>
              <a:rPr lang="it-IT" sz="1800" b="0" i="1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).</a:t>
            </a:r>
            <a:endParaRPr sz="1800" b="0" i="1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cxnSp>
        <p:nvCxnSpPr>
          <p:cNvPr id="150" name="Google Shape;150;g9d123705de_0_0"/>
          <p:cNvCxnSpPr/>
          <p:nvPr/>
        </p:nvCxnSpPr>
        <p:spPr>
          <a:xfrm rot="10800000" flipH="1">
            <a:off x="9380992" y="1980031"/>
            <a:ext cx="14100" cy="2100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1" name="Google Shape;151;g9d123705de_0_0"/>
          <p:cNvCxnSpPr>
            <a:cxnSpLocks/>
          </p:cNvCxnSpPr>
          <p:nvPr/>
        </p:nvCxnSpPr>
        <p:spPr>
          <a:xfrm rot="10800000" flipH="1">
            <a:off x="9380717" y="4029621"/>
            <a:ext cx="2319300" cy="28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2" name="Google Shape;152;g9d123705de_0_0"/>
          <p:cNvCxnSpPr/>
          <p:nvPr/>
        </p:nvCxnSpPr>
        <p:spPr>
          <a:xfrm>
            <a:off x="9652442" y="2422981"/>
            <a:ext cx="1371600" cy="1371600"/>
          </a:xfrm>
          <a:prstGeom prst="straightConnector1">
            <a:avLst/>
          </a:prstGeom>
          <a:noFill/>
          <a:ln w="9525" cap="flat" cmpd="sng">
            <a:solidFill>
              <a:srgbClr val="20124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3" name="Google Shape;153;g9d123705de_0_0"/>
          <p:cNvSpPr txBox="1"/>
          <p:nvPr/>
        </p:nvSpPr>
        <p:spPr>
          <a:xfrm>
            <a:off x="10069217" y="3987544"/>
            <a:ext cx="9429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-IT" sz="1400" b="0" i="0" u="none" strike="noStrike" cap="none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Quantity</a:t>
            </a:r>
            <a:endParaRPr sz="1400" b="0" i="0" u="none" strike="noStrike" cap="none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54" name="Google Shape;154;g9d123705de_0_0"/>
          <p:cNvSpPr txBox="1"/>
          <p:nvPr/>
        </p:nvSpPr>
        <p:spPr>
          <a:xfrm rot="-5400000">
            <a:off x="8723692" y="2489769"/>
            <a:ext cx="9429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-IT" sz="14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Price</a:t>
            </a:r>
            <a:endParaRPr sz="1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55" name="Google Shape;155;g9d123705de_0_0"/>
          <p:cNvSpPr/>
          <p:nvPr/>
        </p:nvSpPr>
        <p:spPr>
          <a:xfrm>
            <a:off x="1132735" y="3478380"/>
            <a:ext cx="428700" cy="1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56" name="Google Shape;156;g9d123705de_0_0"/>
          <p:cNvSpPr/>
          <p:nvPr/>
        </p:nvSpPr>
        <p:spPr>
          <a:xfrm>
            <a:off x="1140710" y="3928187"/>
            <a:ext cx="428700" cy="1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57" name="Google Shape;157;g9d123705de_0_0"/>
          <p:cNvSpPr/>
          <p:nvPr/>
        </p:nvSpPr>
        <p:spPr>
          <a:xfrm>
            <a:off x="1132730" y="5324162"/>
            <a:ext cx="428700" cy="1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58" name="Google Shape;158;g9d123705de_0_0"/>
          <p:cNvSpPr/>
          <p:nvPr/>
        </p:nvSpPr>
        <p:spPr>
          <a:xfrm>
            <a:off x="1140705" y="5711424"/>
            <a:ext cx="428700" cy="1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CDED7891-C4E2-429A-A31B-1F98E0FE7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F17D-56EB-4822-A98A-870F1D9A15C7}" type="slidenum">
              <a:rPr lang="it-IT" smtClean="0"/>
              <a:t>4</a:t>
            </a:fld>
            <a:endParaRPr lang="it-IT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"/>
          <p:cNvSpPr/>
          <p:nvPr/>
        </p:nvSpPr>
        <p:spPr>
          <a:xfrm>
            <a:off x="0" y="1"/>
            <a:ext cx="1219169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4"/>
          <p:cNvSpPr/>
          <p:nvPr/>
        </p:nvSpPr>
        <p:spPr>
          <a:xfrm>
            <a:off x="305" y="0"/>
            <a:ext cx="12191696" cy="6858000"/>
          </a:xfrm>
          <a:prstGeom prst="rect">
            <a:avLst/>
          </a:prstGeom>
          <a:gradFill>
            <a:gsLst>
              <a:gs pos="0">
                <a:srgbClr val="70AD47">
                  <a:alpha val="20000"/>
                </a:srgbClr>
              </a:gs>
              <a:gs pos="16000">
                <a:srgbClr val="70AD47">
                  <a:alpha val="20000"/>
                </a:srgbClr>
              </a:gs>
              <a:gs pos="85000">
                <a:srgbClr val="4472C4">
                  <a:alpha val="40000"/>
                </a:srgbClr>
              </a:gs>
              <a:gs pos="100000">
                <a:srgbClr val="4472C4">
                  <a:alpha val="40000"/>
                </a:srgbClr>
              </a:gs>
            </a:gsLst>
            <a:lin ang="12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5" name="Google Shape;165;p4"/>
          <p:cNvGrpSpPr/>
          <p:nvPr/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166" name="Google Shape;166;p4"/>
            <p:cNvSpPr/>
            <p:nvPr/>
          </p:nvSpPr>
          <p:spPr>
            <a:xfrm>
              <a:off x="1560551" y="3985"/>
              <a:ext cx="9313016" cy="6858000"/>
            </a:xfrm>
            <a:custGeom>
              <a:avLst/>
              <a:gdLst/>
              <a:ahLst/>
              <a:cxnLst/>
              <a:rect l="l" t="t" r="r" b="b"/>
              <a:pathLst>
                <a:path w="9313016" h="6858000" extrusionOk="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1659468" y="3985"/>
              <a:ext cx="9065550" cy="6858000"/>
            </a:xfrm>
            <a:custGeom>
              <a:avLst/>
              <a:gdLst/>
              <a:ahLst/>
              <a:cxnLst/>
              <a:rect l="l" t="t" r="r" b="b"/>
              <a:pathLst>
                <a:path w="9065550" h="6858000" extrusionOk="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1648217" y="3985"/>
              <a:ext cx="9088051" cy="6858000"/>
            </a:xfrm>
            <a:custGeom>
              <a:avLst/>
              <a:gdLst/>
              <a:ahLst/>
              <a:cxnLst/>
              <a:rect l="l" t="t" r="r" b="b"/>
              <a:pathLst>
                <a:path w="9088051" h="6858000" extrusionOk="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1629061" y="3985"/>
              <a:ext cx="9107210" cy="6858000"/>
            </a:xfrm>
            <a:custGeom>
              <a:avLst/>
              <a:gdLst/>
              <a:ahLst/>
              <a:cxnLst/>
              <a:rect l="l" t="t" r="r" b="b"/>
              <a:pathLst>
                <a:path w="9107210" h="6858000" extrusionOk="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1303402" y="3985"/>
              <a:ext cx="9767847" cy="6858000"/>
            </a:xfrm>
            <a:custGeom>
              <a:avLst/>
              <a:gdLst/>
              <a:ahLst/>
              <a:cxnLst/>
              <a:rect l="l" t="t" r="r" b="b"/>
              <a:pathLst>
                <a:path w="9767847" h="6858000" extrusionOk="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lt1">
                <a:alpha val="50588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1318434" y="3985"/>
              <a:ext cx="9747620" cy="6858000"/>
            </a:xfrm>
            <a:custGeom>
              <a:avLst/>
              <a:gdLst/>
              <a:ahLst/>
              <a:cxnLst/>
              <a:rect l="l" t="t" r="r" b="b"/>
              <a:pathLst>
                <a:path w="9747620" h="6858000" extrusionOk="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1308320" y="3985"/>
              <a:ext cx="9767847" cy="6858000"/>
            </a:xfrm>
            <a:custGeom>
              <a:avLst/>
              <a:gdLst/>
              <a:ahLst/>
              <a:cxnLst/>
              <a:rect l="l" t="t" r="r" b="b"/>
              <a:pathLst>
                <a:path w="9767847" h="6858000" extrusionOk="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73" name="Google Shape;17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80073" y="118729"/>
            <a:ext cx="1180986" cy="5658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4"/>
          <p:cNvSpPr txBox="1"/>
          <p:nvPr/>
        </p:nvSpPr>
        <p:spPr>
          <a:xfrm>
            <a:off x="762000" y="-8083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it-IT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Case analysis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80073" y="118729"/>
            <a:ext cx="1180986" cy="5658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p4"/>
          <p:cNvCxnSpPr/>
          <p:nvPr/>
        </p:nvCxnSpPr>
        <p:spPr>
          <a:xfrm rot="10800000">
            <a:off x="5206003" y="2194713"/>
            <a:ext cx="2" cy="335680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7" name="Google Shape;177;p4"/>
          <p:cNvCxnSpPr/>
          <p:nvPr/>
        </p:nvCxnSpPr>
        <p:spPr>
          <a:xfrm>
            <a:off x="5017469" y="5419544"/>
            <a:ext cx="350677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8" name="Google Shape;178;p4"/>
          <p:cNvSpPr txBox="1"/>
          <p:nvPr/>
        </p:nvSpPr>
        <p:spPr>
          <a:xfrm>
            <a:off x="9865987" y="2514290"/>
            <a:ext cx="146115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</a:t>
            </a:r>
            <a:r>
              <a:rPr lang="it-IT" sz="1800" b="0" i="0" u="none" strike="noStrike" cap="none" baseline="-250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RB</a:t>
            </a:r>
            <a:r>
              <a:rPr lang="it-IT"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=</a:t>
            </a:r>
            <a:r>
              <a:rPr lang="it-IT" sz="1800" b="0" i="0" u="none" strike="noStrike" cap="none">
                <a:solidFill>
                  <a:srgbClr val="00B05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</a:t>
            </a:r>
            <a:r>
              <a:rPr lang="it-IT" sz="1800" b="0" i="0" u="none" strike="noStrike" cap="none" baseline="-250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CM</a:t>
            </a:r>
            <a:r>
              <a:rPr lang="it-IT"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=</a:t>
            </a:r>
            <a:r>
              <a:rPr lang="it-IT" sz="1800" b="0" i="0" u="none" strike="noStrike" cap="none">
                <a:solidFill>
                  <a:srgbClr val="00B05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M=300</a:t>
            </a:r>
            <a:endParaRPr sz="1400" b="0" i="0" u="none" strike="noStrike" cap="none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179" name="Google Shape;179;p4"/>
          <p:cNvCxnSpPr/>
          <p:nvPr/>
        </p:nvCxnSpPr>
        <p:spPr>
          <a:xfrm rot="10800000">
            <a:off x="5213623" y="4088549"/>
            <a:ext cx="1324800" cy="1324376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0" name="Google Shape;180;p4"/>
          <p:cNvSpPr txBox="1"/>
          <p:nvPr/>
        </p:nvSpPr>
        <p:spPr>
          <a:xfrm>
            <a:off x="6493364" y="5407883"/>
            <a:ext cx="82804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-IT" sz="11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300</a:t>
            </a:r>
            <a:endParaRPr sz="1800" b="0" i="0" u="none" strike="noStrike" cap="none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81" name="Google Shape;181;p4"/>
          <p:cNvSpPr txBox="1"/>
          <p:nvPr/>
        </p:nvSpPr>
        <p:spPr>
          <a:xfrm>
            <a:off x="4816356" y="3953643"/>
            <a:ext cx="82804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-IT" sz="11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300</a:t>
            </a:r>
            <a:endParaRPr sz="1800" b="0" i="0" u="none" strike="noStrike" cap="none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82" name="Google Shape;182;p4"/>
          <p:cNvSpPr txBox="1"/>
          <p:nvPr/>
        </p:nvSpPr>
        <p:spPr>
          <a:xfrm>
            <a:off x="8524239" y="5421010"/>
            <a:ext cx="106688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Quantity of RB</a:t>
            </a:r>
            <a:endParaRPr sz="1400" b="0" i="0" u="none" strike="noStrike" cap="none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83" name="Google Shape;183;p4"/>
          <p:cNvSpPr txBox="1"/>
          <p:nvPr/>
        </p:nvSpPr>
        <p:spPr>
          <a:xfrm>
            <a:off x="3781888" y="1819957"/>
            <a:ext cx="184292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Quantity </a:t>
            </a:r>
            <a:endParaRPr sz="1400" b="0" i="0" u="none" strike="noStrike" cap="none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of CM</a:t>
            </a:r>
            <a:endParaRPr sz="1400" b="0" i="0" u="none" strike="noStrike" cap="none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cxnSp>
        <p:nvCxnSpPr>
          <p:cNvPr id="184" name="Google Shape;184;p4"/>
          <p:cNvCxnSpPr/>
          <p:nvPr/>
        </p:nvCxnSpPr>
        <p:spPr>
          <a:xfrm>
            <a:off x="6047312" y="4924562"/>
            <a:ext cx="0" cy="483321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85" name="Google Shape;185;p4"/>
          <p:cNvCxnSpPr/>
          <p:nvPr/>
        </p:nvCxnSpPr>
        <p:spPr>
          <a:xfrm flipH="1">
            <a:off x="5206003" y="4920268"/>
            <a:ext cx="841309" cy="4294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86" name="Google Shape;186;p4"/>
          <p:cNvSpPr txBox="1"/>
          <p:nvPr/>
        </p:nvSpPr>
        <p:spPr>
          <a:xfrm>
            <a:off x="9865987" y="3503784"/>
            <a:ext cx="120807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 b="0" i="0" u="none" strike="noStrike" cap="none">
                <a:solidFill>
                  <a:schemeClr val="accent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RB</a:t>
            </a:r>
            <a:r>
              <a:rPr lang="it-IT" sz="1800" b="0" i="0" u="none" strike="noStrike" cap="none" baseline="-25000">
                <a:solidFill>
                  <a:schemeClr val="accent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1</a:t>
            </a:r>
            <a:r>
              <a:rPr lang="it-IT" sz="1800" b="0" i="0" u="none" strike="noStrike" cap="none">
                <a:solidFill>
                  <a:schemeClr val="accent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&gt;CM</a:t>
            </a:r>
            <a:r>
              <a:rPr lang="it-IT" sz="1800" b="0" i="0" u="none" strike="noStrike" cap="none" baseline="-25000">
                <a:solidFill>
                  <a:schemeClr val="accent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87" name="Google Shape;187;p4"/>
          <p:cNvSpPr txBox="1"/>
          <p:nvPr/>
        </p:nvSpPr>
        <p:spPr>
          <a:xfrm>
            <a:off x="5879405" y="5426164"/>
            <a:ext cx="43213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-IT" sz="1100" b="0" i="0" u="none" strike="noStrike" cap="none">
                <a:solidFill>
                  <a:schemeClr val="accent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RB</a:t>
            </a:r>
            <a:r>
              <a:rPr lang="it-IT" sz="1100" b="0" i="0" u="none" strike="noStrike" cap="none" baseline="-25000">
                <a:solidFill>
                  <a:schemeClr val="accent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1</a:t>
            </a:r>
            <a:endParaRPr sz="1100" b="0" i="0" u="none" strike="noStrike" cap="none" baseline="-2500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88" name="Google Shape;188;p4"/>
          <p:cNvSpPr txBox="1"/>
          <p:nvPr/>
        </p:nvSpPr>
        <p:spPr>
          <a:xfrm>
            <a:off x="4805829" y="4789463"/>
            <a:ext cx="49310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-IT" sz="1100" b="0" i="0" u="none" strike="noStrike" cap="none">
                <a:solidFill>
                  <a:schemeClr val="accent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CM</a:t>
            </a:r>
            <a:r>
              <a:rPr lang="it-IT" sz="1100" b="0" i="0" u="none" strike="noStrike" cap="none" baseline="-25000">
                <a:solidFill>
                  <a:schemeClr val="accent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1</a:t>
            </a:r>
            <a:endParaRPr sz="1100" b="0" i="0" u="none" strike="noStrike" cap="none" baseline="-2500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89" name="Google Shape;189;p4"/>
          <p:cNvSpPr/>
          <p:nvPr/>
        </p:nvSpPr>
        <p:spPr>
          <a:xfrm>
            <a:off x="5361940" y="2758978"/>
            <a:ext cx="2111237" cy="2581452"/>
          </a:xfrm>
          <a:custGeom>
            <a:avLst/>
            <a:gdLst/>
            <a:ahLst/>
            <a:cxnLst/>
            <a:rect l="l" t="t" r="r" b="b"/>
            <a:pathLst>
              <a:path w="2296161" h="3276852" extrusionOk="0">
                <a:moveTo>
                  <a:pt x="18558" y="0"/>
                </a:moveTo>
                <a:cubicBezTo>
                  <a:pt x="-108473" y="1262124"/>
                  <a:pt x="444651" y="2430574"/>
                  <a:pt x="825651" y="2815384"/>
                </a:cubicBezTo>
                <a:cubicBezTo>
                  <a:pt x="1206651" y="3200194"/>
                  <a:pt x="1899921" y="3296561"/>
                  <a:pt x="2296161" y="3273701"/>
                </a:cubicBezTo>
              </a:path>
            </a:pathLst>
          </a:custGeom>
          <a:noFill/>
          <a:ln w="28575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90" name="Google Shape;190;p4"/>
          <p:cNvSpPr txBox="1"/>
          <p:nvPr/>
        </p:nvSpPr>
        <p:spPr>
          <a:xfrm>
            <a:off x="1245856" y="3226785"/>
            <a:ext cx="289326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 b="0" i="0" u="none" strike="noStrike" cap="none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Rats</a:t>
            </a:r>
            <a:r>
              <a:rPr lang="it-IT" sz="18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it-IT" sz="1800" b="0" i="0" u="none" strike="noStrike" cap="none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have</a:t>
            </a:r>
            <a:r>
              <a:rPr lang="it-IT" sz="18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it-IT" sz="1800" b="0" i="0" u="none" strike="noStrike" cap="none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downward-sloping</a:t>
            </a:r>
            <a:r>
              <a:rPr lang="it-IT" sz="18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demand </a:t>
            </a:r>
            <a:r>
              <a:rPr lang="it-IT" sz="1800" b="0" i="0" u="none" strike="noStrike" cap="none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curves</a:t>
            </a:r>
            <a:r>
              <a:rPr lang="it-IT" sz="18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for root </a:t>
            </a:r>
            <a:r>
              <a:rPr lang="it-IT" sz="1800" b="0" i="0" u="none" strike="noStrike" cap="none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beer</a:t>
            </a:r>
            <a:r>
              <a:rPr lang="it-IT" sz="18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(RB) and Collins mix (CM)</a:t>
            </a:r>
            <a:endParaRPr sz="1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30E11CCC-C5F2-4EDF-A691-51C35B6D4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F17D-56EB-4822-A98A-870F1D9A15C7}" type="slidenum">
              <a:rPr lang="it-IT" smtClean="0"/>
              <a:t>5</a:t>
            </a:fld>
            <a:endParaRPr lang="it-IT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/>
          <p:nvPr/>
        </p:nvSpPr>
        <p:spPr>
          <a:xfrm>
            <a:off x="0" y="1"/>
            <a:ext cx="1219169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/>
          <p:nvPr/>
        </p:nvSpPr>
        <p:spPr>
          <a:xfrm>
            <a:off x="304" y="0"/>
            <a:ext cx="12191696" cy="6858000"/>
          </a:xfrm>
          <a:prstGeom prst="rect">
            <a:avLst/>
          </a:prstGeom>
          <a:gradFill>
            <a:gsLst>
              <a:gs pos="0">
                <a:srgbClr val="70AD47">
                  <a:alpha val="20000"/>
                </a:srgbClr>
              </a:gs>
              <a:gs pos="16000">
                <a:srgbClr val="70AD47">
                  <a:alpha val="20000"/>
                </a:srgbClr>
              </a:gs>
              <a:gs pos="85000">
                <a:srgbClr val="4472C4">
                  <a:alpha val="40000"/>
                </a:srgbClr>
              </a:gs>
              <a:gs pos="100000">
                <a:srgbClr val="4472C4">
                  <a:alpha val="40000"/>
                </a:srgbClr>
              </a:gs>
            </a:gsLst>
            <a:lin ang="12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7" name="Google Shape;197;p5"/>
          <p:cNvGrpSpPr/>
          <p:nvPr/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198" name="Google Shape;198;p5"/>
            <p:cNvSpPr/>
            <p:nvPr/>
          </p:nvSpPr>
          <p:spPr>
            <a:xfrm>
              <a:off x="1560551" y="3985"/>
              <a:ext cx="9313016" cy="6858000"/>
            </a:xfrm>
            <a:custGeom>
              <a:avLst/>
              <a:gdLst/>
              <a:ahLst/>
              <a:cxnLst/>
              <a:rect l="l" t="t" r="r" b="b"/>
              <a:pathLst>
                <a:path w="9313016" h="6858000" extrusionOk="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1659468" y="3985"/>
              <a:ext cx="9065550" cy="6858000"/>
            </a:xfrm>
            <a:custGeom>
              <a:avLst/>
              <a:gdLst/>
              <a:ahLst/>
              <a:cxnLst/>
              <a:rect l="l" t="t" r="r" b="b"/>
              <a:pathLst>
                <a:path w="9065550" h="6858000" extrusionOk="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1648217" y="3985"/>
              <a:ext cx="9088051" cy="6858000"/>
            </a:xfrm>
            <a:custGeom>
              <a:avLst/>
              <a:gdLst/>
              <a:ahLst/>
              <a:cxnLst/>
              <a:rect l="l" t="t" r="r" b="b"/>
              <a:pathLst>
                <a:path w="9088051" h="6858000" extrusionOk="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1629061" y="3985"/>
              <a:ext cx="9107210" cy="6858000"/>
            </a:xfrm>
            <a:custGeom>
              <a:avLst/>
              <a:gdLst/>
              <a:ahLst/>
              <a:cxnLst/>
              <a:rect l="l" t="t" r="r" b="b"/>
              <a:pathLst>
                <a:path w="9107210" h="6858000" extrusionOk="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1303402" y="3985"/>
              <a:ext cx="9767847" cy="6858000"/>
            </a:xfrm>
            <a:custGeom>
              <a:avLst/>
              <a:gdLst/>
              <a:ahLst/>
              <a:cxnLst/>
              <a:rect l="l" t="t" r="r" b="b"/>
              <a:pathLst>
                <a:path w="9767847" h="6858000" extrusionOk="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lt1">
                <a:alpha val="50588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1318434" y="3985"/>
              <a:ext cx="9747620" cy="6858000"/>
            </a:xfrm>
            <a:custGeom>
              <a:avLst/>
              <a:gdLst/>
              <a:ahLst/>
              <a:cxnLst/>
              <a:rect l="l" t="t" r="r" b="b"/>
              <a:pathLst>
                <a:path w="9747620" h="6858000" extrusionOk="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1308320" y="3985"/>
              <a:ext cx="9767847" cy="6858000"/>
            </a:xfrm>
            <a:custGeom>
              <a:avLst/>
              <a:gdLst/>
              <a:ahLst/>
              <a:cxnLst/>
              <a:rect l="l" t="t" r="r" b="b"/>
              <a:pathLst>
                <a:path w="9767847" h="6858000" extrusionOk="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5" name="Google Shape;20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80073" y="118729"/>
            <a:ext cx="1180986" cy="56588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it-IT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07" name="Google Shape;207;p5"/>
          <p:cNvCxnSpPr/>
          <p:nvPr/>
        </p:nvCxnSpPr>
        <p:spPr>
          <a:xfrm rot="10800000">
            <a:off x="5206003" y="2194713"/>
            <a:ext cx="2" cy="335680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8" name="Google Shape;208;p5"/>
          <p:cNvCxnSpPr/>
          <p:nvPr/>
        </p:nvCxnSpPr>
        <p:spPr>
          <a:xfrm>
            <a:off x="5017469" y="5419544"/>
            <a:ext cx="350677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09" name="Google Shape;209;p5"/>
          <p:cNvSpPr txBox="1"/>
          <p:nvPr/>
        </p:nvSpPr>
        <p:spPr>
          <a:xfrm>
            <a:off x="9865987" y="2514290"/>
            <a:ext cx="146115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</a:t>
            </a:r>
            <a:r>
              <a:rPr lang="it-IT" sz="1800" b="0" i="0" u="none" strike="noStrike" cap="none" baseline="-250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RB</a:t>
            </a:r>
            <a:r>
              <a:rPr lang="it-IT"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=</a:t>
            </a:r>
            <a:r>
              <a:rPr lang="it-IT" sz="1800" b="0" i="0" u="none" strike="noStrike" cap="none">
                <a:solidFill>
                  <a:srgbClr val="00B05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</a:t>
            </a:r>
            <a:r>
              <a:rPr lang="it-IT" sz="1800" b="0" i="0" u="none" strike="noStrike" cap="none" baseline="-250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CM</a:t>
            </a:r>
            <a:r>
              <a:rPr lang="it-IT"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=</a:t>
            </a:r>
            <a:r>
              <a:rPr lang="it-IT" sz="1800" b="0" i="0" u="none" strike="noStrike" cap="none">
                <a:solidFill>
                  <a:srgbClr val="00B05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0,5</a:t>
            </a:r>
            <a:endParaRPr sz="1400" b="0" i="0" u="none" strike="noStrike" cap="none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M=300</a:t>
            </a:r>
            <a:endParaRPr sz="1400" b="0" i="0" u="none" strike="noStrike" cap="none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210" name="Google Shape;210;p5"/>
          <p:cNvCxnSpPr/>
          <p:nvPr/>
        </p:nvCxnSpPr>
        <p:spPr>
          <a:xfrm rot="10800000">
            <a:off x="5206002" y="2753237"/>
            <a:ext cx="662400" cy="2649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1" name="Google Shape;211;p5"/>
          <p:cNvSpPr txBox="1"/>
          <p:nvPr/>
        </p:nvSpPr>
        <p:spPr>
          <a:xfrm>
            <a:off x="5644396" y="5420427"/>
            <a:ext cx="82804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-IT" sz="11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150</a:t>
            </a:r>
            <a:endParaRPr sz="1800" b="0" i="0" u="none" strike="noStrike" cap="none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12" name="Google Shape;212;p5"/>
          <p:cNvSpPr txBox="1"/>
          <p:nvPr/>
        </p:nvSpPr>
        <p:spPr>
          <a:xfrm>
            <a:off x="4816356" y="2621262"/>
            <a:ext cx="82804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-IT" sz="11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600</a:t>
            </a:r>
            <a:endParaRPr sz="1800" b="0" i="0" u="none" strike="noStrike" cap="none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13" name="Google Shape;213;p5"/>
          <p:cNvSpPr txBox="1"/>
          <p:nvPr/>
        </p:nvSpPr>
        <p:spPr>
          <a:xfrm>
            <a:off x="8552521" y="5421010"/>
            <a:ext cx="102412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Quantity of RB</a:t>
            </a:r>
            <a:endParaRPr sz="1400" b="0" i="0" u="none" strike="noStrike" cap="none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214" name="Google Shape;214;p5"/>
          <p:cNvCxnSpPr/>
          <p:nvPr/>
        </p:nvCxnSpPr>
        <p:spPr>
          <a:xfrm>
            <a:off x="5412018" y="3579420"/>
            <a:ext cx="0" cy="1835078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15" name="Google Shape;215;p5"/>
          <p:cNvCxnSpPr/>
          <p:nvPr/>
        </p:nvCxnSpPr>
        <p:spPr>
          <a:xfrm rot="10800000">
            <a:off x="5206002" y="3579420"/>
            <a:ext cx="198416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16" name="Google Shape;216;p5"/>
          <p:cNvSpPr txBox="1"/>
          <p:nvPr/>
        </p:nvSpPr>
        <p:spPr>
          <a:xfrm>
            <a:off x="9835629" y="3760534"/>
            <a:ext cx="120807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 b="0" i="0" u="none" strike="noStrike" cap="none">
                <a:solidFill>
                  <a:srgbClr val="FF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CM</a:t>
            </a:r>
            <a:r>
              <a:rPr lang="it-IT" sz="1800" b="0" i="0" u="none" strike="noStrike" cap="none" baseline="-25000">
                <a:solidFill>
                  <a:srgbClr val="FF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2</a:t>
            </a:r>
            <a:r>
              <a:rPr lang="it-IT" sz="1800" b="0" i="0" u="none" strike="noStrike" cap="none">
                <a:solidFill>
                  <a:srgbClr val="FF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&gt;RB</a:t>
            </a:r>
            <a:r>
              <a:rPr lang="it-IT" sz="1800" b="0" i="0" u="none" strike="noStrike" cap="none" baseline="-25000">
                <a:solidFill>
                  <a:srgbClr val="FF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217" name="Google Shape;217;p5"/>
          <p:cNvSpPr txBox="1"/>
          <p:nvPr/>
        </p:nvSpPr>
        <p:spPr>
          <a:xfrm>
            <a:off x="4790871" y="3435202"/>
            <a:ext cx="49310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-IT" sz="1100" b="0" i="0" u="none" strike="noStrike" cap="none">
                <a:solidFill>
                  <a:srgbClr val="FF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CM</a:t>
            </a:r>
            <a:r>
              <a:rPr lang="it-IT" sz="1100" b="0" i="0" u="none" strike="noStrike" cap="none" baseline="-25000">
                <a:solidFill>
                  <a:srgbClr val="FF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218" name="Google Shape;218;p5"/>
          <p:cNvSpPr/>
          <p:nvPr/>
        </p:nvSpPr>
        <p:spPr>
          <a:xfrm>
            <a:off x="5361940" y="2758978"/>
            <a:ext cx="2111237" cy="2581452"/>
          </a:xfrm>
          <a:custGeom>
            <a:avLst/>
            <a:gdLst/>
            <a:ahLst/>
            <a:cxnLst/>
            <a:rect l="l" t="t" r="r" b="b"/>
            <a:pathLst>
              <a:path w="2296161" h="3276852" extrusionOk="0">
                <a:moveTo>
                  <a:pt x="18558" y="0"/>
                </a:moveTo>
                <a:cubicBezTo>
                  <a:pt x="-108473" y="1262124"/>
                  <a:pt x="444651" y="2430574"/>
                  <a:pt x="825651" y="2815384"/>
                </a:cubicBezTo>
                <a:cubicBezTo>
                  <a:pt x="1206651" y="3200194"/>
                  <a:pt x="1899921" y="3296561"/>
                  <a:pt x="2296161" y="3273701"/>
                </a:cubicBezTo>
              </a:path>
            </a:pathLst>
          </a:custGeom>
          <a:noFill/>
          <a:ln w="28575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19" name="Google Shape;219;p5"/>
          <p:cNvSpPr txBox="1"/>
          <p:nvPr/>
        </p:nvSpPr>
        <p:spPr>
          <a:xfrm>
            <a:off x="9835629" y="4235465"/>
            <a:ext cx="190118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 b="0" i="0" u="none" strike="noStrike" cap="none">
                <a:solidFill>
                  <a:srgbClr val="FF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CM</a:t>
            </a:r>
            <a:r>
              <a:rPr lang="it-IT" sz="1800" b="0" i="0" u="none" strike="noStrike" cap="none" baseline="-25000">
                <a:solidFill>
                  <a:srgbClr val="FF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2</a:t>
            </a:r>
            <a:r>
              <a:rPr lang="it-IT"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it-IT"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mbria Math"/>
                <a:cs typeface="Calibri" panose="020F0502020204030204" pitchFamily="34" charset="0"/>
                <a:sym typeface="Cambria Math"/>
              </a:rPr>
              <a:t>≅ </a:t>
            </a:r>
            <a:r>
              <a:rPr lang="it-IT"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4*</a:t>
            </a:r>
            <a:r>
              <a:rPr lang="it-IT" sz="1800" b="0" i="0" u="none" strike="noStrike" cap="none">
                <a:solidFill>
                  <a:schemeClr val="accent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CM</a:t>
            </a:r>
            <a:r>
              <a:rPr lang="it-IT" sz="1800" b="0" i="0" u="none" strike="noStrike" cap="none" baseline="-25000">
                <a:solidFill>
                  <a:schemeClr val="accent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1</a:t>
            </a:r>
            <a:endParaRPr sz="1800" b="0" i="0" u="none" strike="noStrike" cap="none" baseline="-2500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cxnSp>
        <p:nvCxnSpPr>
          <p:cNvPr id="220" name="Google Shape;220;p5"/>
          <p:cNvCxnSpPr/>
          <p:nvPr/>
        </p:nvCxnSpPr>
        <p:spPr>
          <a:xfrm>
            <a:off x="6047312" y="4924562"/>
            <a:ext cx="0" cy="483321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21" name="Google Shape;221;p5"/>
          <p:cNvCxnSpPr/>
          <p:nvPr/>
        </p:nvCxnSpPr>
        <p:spPr>
          <a:xfrm flipH="1">
            <a:off x="5206003" y="4920268"/>
            <a:ext cx="841309" cy="4294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22" name="Google Shape;222;p5"/>
          <p:cNvSpPr txBox="1"/>
          <p:nvPr/>
        </p:nvSpPr>
        <p:spPr>
          <a:xfrm>
            <a:off x="5938460" y="5414498"/>
            <a:ext cx="43213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-IT" sz="1100" b="0" i="0" u="none" strike="noStrike" cap="none">
                <a:solidFill>
                  <a:schemeClr val="accent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RB</a:t>
            </a:r>
            <a:r>
              <a:rPr lang="it-IT" sz="1100" b="0" i="0" u="none" strike="noStrike" cap="none" baseline="-25000">
                <a:solidFill>
                  <a:schemeClr val="accent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1</a:t>
            </a:r>
            <a:endParaRPr sz="1100" b="0" i="0" u="none" strike="noStrike" cap="none" baseline="-2500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23" name="Google Shape;223;p5"/>
          <p:cNvSpPr txBox="1"/>
          <p:nvPr/>
        </p:nvSpPr>
        <p:spPr>
          <a:xfrm>
            <a:off x="4805829" y="4789463"/>
            <a:ext cx="49310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-IT" sz="1100" b="0" i="0" u="none" strike="noStrike" cap="none">
                <a:solidFill>
                  <a:schemeClr val="accent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CM</a:t>
            </a:r>
            <a:r>
              <a:rPr lang="it-IT" sz="1100" b="0" i="0" u="none" strike="noStrike" cap="none" baseline="-25000">
                <a:solidFill>
                  <a:schemeClr val="accent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1</a:t>
            </a:r>
            <a:endParaRPr sz="1100" b="0" i="0" u="none" strike="noStrike" cap="none" baseline="-2500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24" name="Google Shape;224;p5"/>
          <p:cNvSpPr txBox="1"/>
          <p:nvPr/>
        </p:nvSpPr>
        <p:spPr>
          <a:xfrm>
            <a:off x="5259177" y="5398844"/>
            <a:ext cx="43213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-IT" sz="1100" b="0" i="0" u="none" strike="noStrike" cap="none">
                <a:solidFill>
                  <a:srgbClr val="FF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RB</a:t>
            </a:r>
            <a:r>
              <a:rPr lang="it-IT" sz="1100" b="0" i="0" u="none" strike="noStrike" cap="none" baseline="-25000">
                <a:solidFill>
                  <a:srgbClr val="FF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225" name="Google Shape;225;p5"/>
          <p:cNvSpPr txBox="1"/>
          <p:nvPr/>
        </p:nvSpPr>
        <p:spPr>
          <a:xfrm>
            <a:off x="1245856" y="3226785"/>
            <a:ext cx="289326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Rats have downward-sloping demand curves for root beer (RB) and Collins mix (CM)</a:t>
            </a:r>
            <a:endParaRPr sz="1400" b="0" i="0" u="none" strike="noStrike" cap="none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226" name="Google Shape;226;p5"/>
          <p:cNvSpPr txBox="1">
            <a:spLocks noGrp="1"/>
          </p:cNvSpPr>
          <p:nvPr>
            <p:ph type="title"/>
          </p:nvPr>
        </p:nvSpPr>
        <p:spPr>
          <a:xfrm>
            <a:off x="762000" y="-8083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it-IT" dirty="0">
                <a:latin typeface="+mn-lt"/>
              </a:rPr>
              <a:t>3. Case </a:t>
            </a:r>
            <a:r>
              <a:rPr lang="it-IT" dirty="0" err="1">
                <a:latin typeface="+mn-lt"/>
              </a:rPr>
              <a:t>analysis</a:t>
            </a:r>
            <a:r>
              <a:rPr lang="it-IT" dirty="0">
                <a:latin typeface="+mn-lt"/>
              </a:rPr>
              <a:t> </a:t>
            </a:r>
            <a:endParaRPr dirty="0">
              <a:latin typeface="+mn-lt"/>
            </a:endParaRPr>
          </a:p>
        </p:txBody>
      </p:sp>
      <p:sp>
        <p:nvSpPr>
          <p:cNvPr id="227" name="Google Shape;227;p5"/>
          <p:cNvSpPr txBox="1"/>
          <p:nvPr/>
        </p:nvSpPr>
        <p:spPr>
          <a:xfrm>
            <a:off x="3781888" y="1819957"/>
            <a:ext cx="184292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Quantity </a:t>
            </a:r>
            <a:endParaRPr sz="1400" b="0" i="0" u="none" strike="noStrike" cap="none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of CM</a:t>
            </a:r>
            <a:endParaRPr sz="1400" b="0" i="0" u="none" strike="noStrike" cap="none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"/>
          <p:cNvSpPr/>
          <p:nvPr/>
        </p:nvSpPr>
        <p:spPr>
          <a:xfrm>
            <a:off x="0" y="1"/>
            <a:ext cx="1219169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6"/>
          <p:cNvSpPr/>
          <p:nvPr/>
        </p:nvSpPr>
        <p:spPr>
          <a:xfrm>
            <a:off x="305" y="0"/>
            <a:ext cx="12191696" cy="6858000"/>
          </a:xfrm>
          <a:prstGeom prst="rect">
            <a:avLst/>
          </a:prstGeom>
          <a:gradFill>
            <a:gsLst>
              <a:gs pos="0">
                <a:srgbClr val="70AD47">
                  <a:alpha val="20000"/>
                </a:srgbClr>
              </a:gs>
              <a:gs pos="16000">
                <a:srgbClr val="70AD47">
                  <a:alpha val="20000"/>
                </a:srgbClr>
              </a:gs>
              <a:gs pos="85000">
                <a:srgbClr val="4472C4">
                  <a:alpha val="40000"/>
                </a:srgbClr>
              </a:gs>
              <a:gs pos="100000">
                <a:srgbClr val="4472C4">
                  <a:alpha val="40000"/>
                </a:srgbClr>
              </a:gs>
            </a:gsLst>
            <a:lin ang="12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1800"/>
            </a:pPr>
            <a:endParaRPr lang="it-IT"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4" name="Google Shape;234;p6"/>
          <p:cNvGrpSpPr/>
          <p:nvPr/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235" name="Google Shape;235;p6"/>
            <p:cNvSpPr/>
            <p:nvPr/>
          </p:nvSpPr>
          <p:spPr>
            <a:xfrm>
              <a:off x="1560551" y="3985"/>
              <a:ext cx="9313016" cy="6858000"/>
            </a:xfrm>
            <a:custGeom>
              <a:avLst/>
              <a:gdLst/>
              <a:ahLst/>
              <a:cxnLst/>
              <a:rect l="l" t="t" r="r" b="b"/>
              <a:pathLst>
                <a:path w="9313016" h="6858000" extrusionOk="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1659468" y="3985"/>
              <a:ext cx="9065550" cy="6858000"/>
            </a:xfrm>
            <a:custGeom>
              <a:avLst/>
              <a:gdLst/>
              <a:ahLst/>
              <a:cxnLst/>
              <a:rect l="l" t="t" r="r" b="b"/>
              <a:pathLst>
                <a:path w="9065550" h="6858000" extrusionOk="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1648217" y="3985"/>
              <a:ext cx="9088051" cy="6858000"/>
            </a:xfrm>
            <a:custGeom>
              <a:avLst/>
              <a:gdLst/>
              <a:ahLst/>
              <a:cxnLst/>
              <a:rect l="l" t="t" r="r" b="b"/>
              <a:pathLst>
                <a:path w="9088051" h="6858000" extrusionOk="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1629061" y="3985"/>
              <a:ext cx="9107210" cy="6858000"/>
            </a:xfrm>
            <a:custGeom>
              <a:avLst/>
              <a:gdLst/>
              <a:ahLst/>
              <a:cxnLst/>
              <a:rect l="l" t="t" r="r" b="b"/>
              <a:pathLst>
                <a:path w="9107210" h="6858000" extrusionOk="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1303402" y="3985"/>
              <a:ext cx="9767847" cy="6858000"/>
            </a:xfrm>
            <a:custGeom>
              <a:avLst/>
              <a:gdLst/>
              <a:ahLst/>
              <a:cxnLst/>
              <a:rect l="l" t="t" r="r" b="b"/>
              <a:pathLst>
                <a:path w="9767847" h="6858000" extrusionOk="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lt1">
                <a:alpha val="50588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1318434" y="3985"/>
              <a:ext cx="9747620" cy="6858000"/>
            </a:xfrm>
            <a:custGeom>
              <a:avLst/>
              <a:gdLst/>
              <a:ahLst/>
              <a:cxnLst/>
              <a:rect l="l" t="t" r="r" b="b"/>
              <a:pathLst>
                <a:path w="9747620" h="6858000" extrusionOk="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1308320" y="3985"/>
              <a:ext cx="9767847" cy="6858000"/>
            </a:xfrm>
            <a:custGeom>
              <a:avLst/>
              <a:gdLst/>
              <a:ahLst/>
              <a:cxnLst/>
              <a:rect l="l" t="t" r="r" b="b"/>
              <a:pathLst>
                <a:path w="9767847" h="6858000" extrusionOk="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42" name="Google Shape;242;p6"/>
          <p:cNvCxnSpPr/>
          <p:nvPr/>
        </p:nvCxnSpPr>
        <p:spPr>
          <a:xfrm rot="10800000">
            <a:off x="5206003" y="2194713"/>
            <a:ext cx="2" cy="335680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3" name="Google Shape;243;p6"/>
          <p:cNvCxnSpPr/>
          <p:nvPr/>
        </p:nvCxnSpPr>
        <p:spPr>
          <a:xfrm>
            <a:off x="5017469" y="5419544"/>
            <a:ext cx="350677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4" name="Google Shape;244;p6"/>
          <p:cNvSpPr txBox="1"/>
          <p:nvPr/>
        </p:nvSpPr>
        <p:spPr>
          <a:xfrm>
            <a:off x="8524239" y="5421010"/>
            <a:ext cx="107541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Quantity of RB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6"/>
          <p:cNvSpPr txBox="1"/>
          <p:nvPr/>
        </p:nvSpPr>
        <p:spPr>
          <a:xfrm>
            <a:off x="980681" y="2400996"/>
            <a:ext cx="289326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Quinine water (QW) is a Giffen Good for the rats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6"/>
          <p:cNvSpPr txBox="1"/>
          <p:nvPr/>
        </p:nvSpPr>
        <p:spPr>
          <a:xfrm>
            <a:off x="762000" y="-8083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it-IT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Case analysis 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7" name="Google Shape;24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80073" y="118729"/>
            <a:ext cx="1180986" cy="5658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8" name="Google Shape;248;p6"/>
          <p:cNvCxnSpPr/>
          <p:nvPr/>
        </p:nvCxnSpPr>
        <p:spPr>
          <a:xfrm rot="10800000">
            <a:off x="5206003" y="2978870"/>
            <a:ext cx="2250599" cy="2440674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9" name="Google Shape;249;p6"/>
          <p:cNvCxnSpPr/>
          <p:nvPr/>
        </p:nvCxnSpPr>
        <p:spPr>
          <a:xfrm rot="10800000">
            <a:off x="5206003" y="3810000"/>
            <a:ext cx="2250599" cy="1609544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0" name="Google Shape;250;p6"/>
          <p:cNvSpPr/>
          <p:nvPr/>
        </p:nvSpPr>
        <p:spPr>
          <a:xfrm>
            <a:off x="5286628" y="2886519"/>
            <a:ext cx="2369167" cy="2240916"/>
          </a:xfrm>
          <a:custGeom>
            <a:avLst/>
            <a:gdLst>
              <a:gd name="connsiteX0" fmla="*/ 11345 w 3095163"/>
              <a:gd name="connsiteY0" fmla="*/ 0 h 2898233"/>
              <a:gd name="connsiteX1" fmla="*/ 544953 w 3095163"/>
              <a:gd name="connsiteY1" fmla="*/ 1683678 h 2898233"/>
              <a:gd name="connsiteX2" fmla="*/ 3095163 w 3095163"/>
              <a:gd name="connsiteY2" fmla="*/ 2897782 h 2898233"/>
              <a:gd name="connsiteX0" fmla="*/ 11345 w 3095163"/>
              <a:gd name="connsiteY0" fmla="*/ 0 h 2897782"/>
              <a:gd name="connsiteX1" fmla="*/ 544953 w 3095163"/>
              <a:gd name="connsiteY1" fmla="*/ 1683678 h 2897782"/>
              <a:gd name="connsiteX2" fmla="*/ 3095163 w 3095163"/>
              <a:gd name="connsiteY2" fmla="*/ 2897782 h 2897782"/>
              <a:gd name="connsiteX0" fmla="*/ 11345 w 2573055"/>
              <a:gd name="connsiteY0" fmla="*/ 0 h 2844582"/>
              <a:gd name="connsiteX1" fmla="*/ 544953 w 2573055"/>
              <a:gd name="connsiteY1" fmla="*/ 1683678 h 2844582"/>
              <a:gd name="connsiteX2" fmla="*/ 2573055 w 2573055"/>
              <a:gd name="connsiteY2" fmla="*/ 2844582 h 2844582"/>
              <a:gd name="connsiteX0" fmla="*/ 11345 w 2573055"/>
              <a:gd name="connsiteY0" fmla="*/ 0 h 2844582"/>
              <a:gd name="connsiteX1" fmla="*/ 544953 w 2573055"/>
              <a:gd name="connsiteY1" fmla="*/ 1683678 h 2844582"/>
              <a:gd name="connsiteX2" fmla="*/ 2573055 w 2573055"/>
              <a:gd name="connsiteY2" fmla="*/ 2844582 h 2844582"/>
              <a:gd name="connsiteX0" fmla="*/ 14972 w 2576682"/>
              <a:gd name="connsiteY0" fmla="*/ 0 h 2844582"/>
              <a:gd name="connsiteX1" fmla="*/ 548580 w 2576682"/>
              <a:gd name="connsiteY1" fmla="*/ 1683678 h 2844582"/>
              <a:gd name="connsiteX2" fmla="*/ 2576682 w 2576682"/>
              <a:gd name="connsiteY2" fmla="*/ 2844582 h 2844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6682" h="2844582" extrusionOk="0">
                <a:moveTo>
                  <a:pt x="14972" y="0"/>
                </a:moveTo>
                <a:cubicBezTo>
                  <a:pt x="12252" y="362564"/>
                  <a:pt x="-134083" y="1039639"/>
                  <a:pt x="548580" y="1683678"/>
                </a:cubicBezTo>
                <a:cubicBezTo>
                  <a:pt x="929580" y="2068488"/>
                  <a:pt x="1666260" y="2619285"/>
                  <a:pt x="2576682" y="2844582"/>
                </a:cubicBezTo>
              </a:path>
            </a:pathLst>
          </a:custGeom>
          <a:noFill/>
          <a:ln w="28575" cap="flat" cmpd="sng">
            <a:solidFill>
              <a:srgbClr val="39D30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1" name="Google Shape;251;p6"/>
          <p:cNvCxnSpPr/>
          <p:nvPr/>
        </p:nvCxnSpPr>
        <p:spPr>
          <a:xfrm>
            <a:off x="5847863" y="4261153"/>
            <a:ext cx="0" cy="1158391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52" name="Google Shape;252;p6"/>
          <p:cNvCxnSpPr/>
          <p:nvPr/>
        </p:nvCxnSpPr>
        <p:spPr>
          <a:xfrm rot="10800000">
            <a:off x="5205698" y="4271328"/>
            <a:ext cx="640710" cy="1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3" name="Google Shape;253;p6"/>
          <p:cNvSpPr txBox="1"/>
          <p:nvPr/>
        </p:nvSpPr>
        <p:spPr>
          <a:xfrm>
            <a:off x="5658479" y="5446976"/>
            <a:ext cx="49310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-IT" sz="11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RB</a:t>
            </a:r>
            <a:r>
              <a:rPr lang="it-IT" sz="1100" b="0" i="0" u="none" strike="noStrike" cap="none" baseline="-2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6"/>
          <p:cNvSpPr txBox="1"/>
          <p:nvPr/>
        </p:nvSpPr>
        <p:spPr>
          <a:xfrm>
            <a:off x="4749130" y="4098440"/>
            <a:ext cx="49310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-IT" sz="11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QW</a:t>
            </a:r>
            <a:r>
              <a:rPr lang="it-IT" sz="1100" b="0" i="0" u="none" strike="noStrike" cap="none" baseline="-25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6"/>
          <p:cNvSpPr/>
          <p:nvPr/>
        </p:nvSpPr>
        <p:spPr>
          <a:xfrm>
            <a:off x="5825962" y="4242698"/>
            <a:ext cx="45719" cy="54864"/>
          </a:xfrm>
          <a:prstGeom prst="ellipse">
            <a:avLst/>
          </a:prstGeom>
          <a:solidFill>
            <a:srgbClr val="39D303"/>
          </a:solidFill>
          <a:ln w="127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6" name="Google Shape;256;p6"/>
          <p:cNvCxnSpPr/>
          <p:nvPr/>
        </p:nvCxnSpPr>
        <p:spPr>
          <a:xfrm>
            <a:off x="4189591" y="7551966"/>
            <a:ext cx="21568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7" name="Google Shape;257;p6"/>
          <p:cNvSpPr txBox="1"/>
          <p:nvPr/>
        </p:nvSpPr>
        <p:spPr>
          <a:xfrm>
            <a:off x="1786157" y="4676658"/>
            <a:ext cx="23733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rgbClr val="000000"/>
              </a:buClr>
              <a:buSzPts val="1800"/>
            </a:pPr>
            <a:r>
              <a:rPr lang="it-IT" dirty="0">
                <a:solidFill>
                  <a:schemeClr val="accent2"/>
                </a:solidFill>
                <a:ea typeface="Calibri"/>
                <a:cs typeface="Calibri"/>
                <a:sym typeface="Calibri"/>
              </a:rPr>
              <a:t>QW</a:t>
            </a:r>
            <a:r>
              <a:rPr lang="it-IT" baseline="-25000" dirty="0">
                <a:solidFill>
                  <a:schemeClr val="accent2"/>
                </a:solidFill>
                <a:ea typeface="Calibri"/>
                <a:cs typeface="Calibri"/>
                <a:sym typeface="Calibri"/>
              </a:rPr>
              <a:t>2 </a:t>
            </a:r>
            <a:r>
              <a:rPr lang="it-IT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&lt;</a:t>
            </a:r>
            <a:r>
              <a:rPr lang="it-IT" baseline="-25000" dirty="0">
                <a:solidFill>
                  <a:schemeClr val="accent2"/>
                </a:solidFill>
                <a:ea typeface="Calibri"/>
                <a:cs typeface="Calibri"/>
                <a:sym typeface="Calibri"/>
              </a:rPr>
              <a:t>  </a:t>
            </a:r>
            <a:r>
              <a:rPr lang="it-IT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QW</a:t>
            </a:r>
            <a:r>
              <a:rPr lang="it-IT" sz="1800" b="0" i="0" u="none" strike="noStrike" cap="none" baseline="-25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6"/>
          <p:cNvSpPr txBox="1"/>
          <p:nvPr/>
        </p:nvSpPr>
        <p:spPr>
          <a:xfrm>
            <a:off x="2014015" y="3649446"/>
            <a:ext cx="68167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it-IT" sz="1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QW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9" name="Google Shape;259;p6"/>
          <p:cNvCxnSpPr/>
          <p:nvPr/>
        </p:nvCxnSpPr>
        <p:spPr>
          <a:xfrm>
            <a:off x="2687518" y="3603624"/>
            <a:ext cx="0" cy="46097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60" name="Google Shape;260;p6"/>
          <p:cNvSpPr txBox="1"/>
          <p:nvPr/>
        </p:nvSpPr>
        <p:spPr>
          <a:xfrm>
            <a:off x="3781888" y="1819957"/>
            <a:ext cx="184292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Quantity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QW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6"/>
          <p:cNvSpPr/>
          <p:nvPr/>
        </p:nvSpPr>
        <p:spPr>
          <a:xfrm>
            <a:off x="6781800" y="4690373"/>
            <a:ext cx="45719" cy="5290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6"/>
          <p:cNvSpPr txBox="1"/>
          <p:nvPr/>
        </p:nvSpPr>
        <p:spPr>
          <a:xfrm>
            <a:off x="6659595" y="5446976"/>
            <a:ext cx="49310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-IT" sz="11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RB</a:t>
            </a:r>
            <a:r>
              <a:rPr lang="it-IT" sz="1100" b="0" i="0" u="none" strike="noStrike" cap="none" baseline="-25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3" name="Google Shape;263;p6"/>
          <p:cNvCxnSpPr/>
          <p:nvPr/>
        </p:nvCxnSpPr>
        <p:spPr>
          <a:xfrm>
            <a:off x="6804659" y="4716825"/>
            <a:ext cx="0" cy="70670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64" name="Google Shape;264;p6"/>
          <p:cNvCxnSpPr/>
          <p:nvPr/>
        </p:nvCxnSpPr>
        <p:spPr>
          <a:xfrm rot="10800000">
            <a:off x="5202186" y="4716825"/>
            <a:ext cx="1579614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65" name="Google Shape;265;p6"/>
          <p:cNvSpPr txBox="1"/>
          <p:nvPr/>
        </p:nvSpPr>
        <p:spPr>
          <a:xfrm>
            <a:off x="4749129" y="4571390"/>
            <a:ext cx="49310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-IT" sz="11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QW</a:t>
            </a:r>
            <a:r>
              <a:rPr lang="it-IT" sz="1100" b="0" i="0" u="none" strike="noStrike" cap="none" baseline="-25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6" name="Google Shape;266;p6"/>
          <p:cNvCxnSpPr/>
          <p:nvPr/>
        </p:nvCxnSpPr>
        <p:spPr>
          <a:xfrm>
            <a:off x="4465320" y="4271328"/>
            <a:ext cx="0" cy="4719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67" name="Google Shape;267;p6"/>
          <p:cNvCxnSpPr/>
          <p:nvPr/>
        </p:nvCxnSpPr>
        <p:spPr>
          <a:xfrm>
            <a:off x="4285320" y="4271328"/>
            <a:ext cx="36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361B11BB-D988-4557-9C33-5D50D7FBE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F17D-56EB-4822-A98A-870F1D9A15C7}" type="slidenum">
              <a:rPr lang="it-IT" smtClean="0"/>
              <a:t>7</a:t>
            </a:fld>
            <a:endParaRPr lang="it-IT"/>
          </a:p>
        </p:txBody>
      </p:sp>
      <p:sp>
        <p:nvSpPr>
          <p:cNvPr id="39" name="Google Shape;250;p6">
            <a:extLst>
              <a:ext uri="{FF2B5EF4-FFF2-40B4-BE49-F238E27FC236}">
                <a16:creationId xmlns:a16="http://schemas.microsoft.com/office/drawing/2014/main" id="{2776193E-F927-4CAF-8052-FF0633F087D1}"/>
              </a:ext>
            </a:extLst>
          </p:cNvPr>
          <p:cNvSpPr/>
          <p:nvPr/>
        </p:nvSpPr>
        <p:spPr>
          <a:xfrm>
            <a:off x="6108367" y="2678590"/>
            <a:ext cx="2072518" cy="2429232"/>
          </a:xfrm>
          <a:custGeom>
            <a:avLst/>
            <a:gdLst>
              <a:gd name="connsiteX0" fmla="*/ 11345 w 3095163"/>
              <a:gd name="connsiteY0" fmla="*/ 0 h 2898233"/>
              <a:gd name="connsiteX1" fmla="*/ 544953 w 3095163"/>
              <a:gd name="connsiteY1" fmla="*/ 1683678 h 2898233"/>
              <a:gd name="connsiteX2" fmla="*/ 3095163 w 3095163"/>
              <a:gd name="connsiteY2" fmla="*/ 2897782 h 2898233"/>
              <a:gd name="connsiteX0" fmla="*/ 11345 w 3095163"/>
              <a:gd name="connsiteY0" fmla="*/ 0 h 2897782"/>
              <a:gd name="connsiteX1" fmla="*/ 544953 w 3095163"/>
              <a:gd name="connsiteY1" fmla="*/ 1683678 h 2897782"/>
              <a:gd name="connsiteX2" fmla="*/ 3095163 w 3095163"/>
              <a:gd name="connsiteY2" fmla="*/ 2897782 h 2897782"/>
              <a:gd name="connsiteX0" fmla="*/ 10 w 3083828"/>
              <a:gd name="connsiteY0" fmla="*/ 0 h 3076898"/>
              <a:gd name="connsiteX1" fmla="*/ 1219141 w 3083828"/>
              <a:gd name="connsiteY1" fmla="*/ 2923286 h 3076898"/>
              <a:gd name="connsiteX2" fmla="*/ 3083828 w 3083828"/>
              <a:gd name="connsiteY2" fmla="*/ 2897782 h 3076898"/>
              <a:gd name="connsiteX0" fmla="*/ 10 w 3315554"/>
              <a:gd name="connsiteY0" fmla="*/ 0 h 3427433"/>
              <a:gd name="connsiteX1" fmla="*/ 1219141 w 3315554"/>
              <a:gd name="connsiteY1" fmla="*/ 2923286 h 3427433"/>
              <a:gd name="connsiteX2" fmla="*/ 3315554 w 3315554"/>
              <a:gd name="connsiteY2" fmla="*/ 3427433 h 3427433"/>
              <a:gd name="connsiteX0" fmla="*/ 10 w 3315554"/>
              <a:gd name="connsiteY0" fmla="*/ 0 h 3429783"/>
              <a:gd name="connsiteX1" fmla="*/ 1219141 w 3315554"/>
              <a:gd name="connsiteY1" fmla="*/ 2923286 h 3429783"/>
              <a:gd name="connsiteX2" fmla="*/ 3315554 w 3315554"/>
              <a:gd name="connsiteY2" fmla="*/ 3427433 h 3429783"/>
              <a:gd name="connsiteX0" fmla="*/ 10 w 2687963"/>
              <a:gd name="connsiteY0" fmla="*/ 0 h 3396523"/>
              <a:gd name="connsiteX1" fmla="*/ 1219141 w 2687963"/>
              <a:gd name="connsiteY1" fmla="*/ 2923286 h 3396523"/>
              <a:gd name="connsiteX2" fmla="*/ 2687963 w 2687963"/>
              <a:gd name="connsiteY2" fmla="*/ 3393626 h 3396523"/>
              <a:gd name="connsiteX0" fmla="*/ 10 w 2688502"/>
              <a:gd name="connsiteY0" fmla="*/ 0 h 3399163"/>
              <a:gd name="connsiteX1" fmla="*/ 1219141 w 2688502"/>
              <a:gd name="connsiteY1" fmla="*/ 2923286 h 3399163"/>
              <a:gd name="connsiteX2" fmla="*/ 2687963 w 2688502"/>
              <a:gd name="connsiteY2" fmla="*/ 3393626 h 3399163"/>
              <a:gd name="connsiteX0" fmla="*/ 44 w 2254049"/>
              <a:gd name="connsiteY0" fmla="*/ 0 h 3083627"/>
              <a:gd name="connsiteX1" fmla="*/ 784688 w 2254049"/>
              <a:gd name="connsiteY1" fmla="*/ 2607750 h 3083627"/>
              <a:gd name="connsiteX2" fmla="*/ 2253510 w 2254049"/>
              <a:gd name="connsiteY2" fmla="*/ 3078090 h 3083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4049" h="3083627" extrusionOk="0">
                <a:moveTo>
                  <a:pt x="44" y="0"/>
                </a:moveTo>
                <a:cubicBezTo>
                  <a:pt x="-2676" y="362564"/>
                  <a:pt x="121915" y="1894068"/>
                  <a:pt x="784688" y="2607750"/>
                </a:cubicBezTo>
                <a:cubicBezTo>
                  <a:pt x="1165688" y="2992560"/>
                  <a:pt x="2282104" y="3112220"/>
                  <a:pt x="2253510" y="3078090"/>
                </a:cubicBezTo>
              </a:path>
            </a:pathLst>
          </a:custGeom>
          <a:noFill/>
          <a:ln w="28575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" name="Google Shape;266;p6">
            <a:extLst>
              <a:ext uri="{FF2B5EF4-FFF2-40B4-BE49-F238E27FC236}">
                <a16:creationId xmlns:a16="http://schemas.microsoft.com/office/drawing/2014/main" id="{3C70F626-2D0B-4E74-8DB3-020A70555C0E}"/>
              </a:ext>
            </a:extLst>
          </p:cNvPr>
          <p:cNvCxnSpPr>
            <a:cxnSpLocks/>
          </p:cNvCxnSpPr>
          <p:nvPr/>
        </p:nvCxnSpPr>
        <p:spPr>
          <a:xfrm flipV="1">
            <a:off x="4465320" y="2978870"/>
            <a:ext cx="0" cy="74884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1" name="Google Shape;267;p6">
            <a:extLst>
              <a:ext uri="{FF2B5EF4-FFF2-40B4-BE49-F238E27FC236}">
                <a16:creationId xmlns:a16="http://schemas.microsoft.com/office/drawing/2014/main" id="{B264B4BB-C612-40D9-9CD2-C8D5C6CCE738}"/>
              </a:ext>
            </a:extLst>
          </p:cNvPr>
          <p:cNvCxnSpPr>
            <a:cxnSpLocks/>
          </p:cNvCxnSpPr>
          <p:nvPr/>
        </p:nvCxnSpPr>
        <p:spPr>
          <a:xfrm>
            <a:off x="4285320" y="3727716"/>
            <a:ext cx="36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2" name="Google Shape;248;p6">
            <a:extLst>
              <a:ext uri="{FF2B5EF4-FFF2-40B4-BE49-F238E27FC236}">
                <a16:creationId xmlns:a16="http://schemas.microsoft.com/office/drawing/2014/main" id="{6729D60F-D18C-4F5A-AFE4-B1912E6A486B}"/>
              </a:ext>
            </a:extLst>
          </p:cNvPr>
          <p:cNvCxnSpPr>
            <a:cxnSpLocks/>
          </p:cNvCxnSpPr>
          <p:nvPr/>
        </p:nvCxnSpPr>
        <p:spPr>
          <a:xfrm flipH="1" flipV="1">
            <a:off x="5192359" y="3597528"/>
            <a:ext cx="1242478" cy="1359892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5" name="Google Shape;261;p6">
            <a:extLst>
              <a:ext uri="{FF2B5EF4-FFF2-40B4-BE49-F238E27FC236}">
                <a16:creationId xmlns:a16="http://schemas.microsoft.com/office/drawing/2014/main" id="{56DDD467-EDCA-4D04-BC2A-4BF7EDCB8AAD}"/>
              </a:ext>
            </a:extLst>
          </p:cNvPr>
          <p:cNvSpPr/>
          <p:nvPr/>
        </p:nvSpPr>
        <p:spPr>
          <a:xfrm>
            <a:off x="5539571" y="3972857"/>
            <a:ext cx="45719" cy="5290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0E3CEFED-EF18-4AAB-A4EF-B9B09C914C04}"/>
              </a:ext>
            </a:extLst>
          </p:cNvPr>
          <p:cNvCxnSpPr>
            <a:cxnSpLocks/>
            <a:stCxn id="45" idx="6"/>
          </p:cNvCxnSpPr>
          <p:nvPr/>
        </p:nvCxnSpPr>
        <p:spPr>
          <a:xfrm>
            <a:off x="5585290" y="3999310"/>
            <a:ext cx="202251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0E71FF8C-F084-4727-B893-46300DFF1D24}"/>
              </a:ext>
            </a:extLst>
          </p:cNvPr>
          <p:cNvCxnSpPr>
            <a:cxnSpLocks/>
            <a:stCxn id="255" idx="6"/>
          </p:cNvCxnSpPr>
          <p:nvPr/>
        </p:nvCxnSpPr>
        <p:spPr>
          <a:xfrm flipV="1">
            <a:off x="5871681" y="4267578"/>
            <a:ext cx="1748319" cy="25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arentesi graffa chiusa 6">
            <a:extLst>
              <a:ext uri="{FF2B5EF4-FFF2-40B4-BE49-F238E27FC236}">
                <a16:creationId xmlns:a16="http://schemas.microsoft.com/office/drawing/2014/main" id="{08E8E34C-FDC9-4D69-8736-815342D56D65}"/>
              </a:ext>
            </a:extLst>
          </p:cNvPr>
          <p:cNvSpPr/>
          <p:nvPr/>
        </p:nvSpPr>
        <p:spPr>
          <a:xfrm>
            <a:off x="7620000" y="3999310"/>
            <a:ext cx="104306" cy="2682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Google Shape;254;p6">
            <a:extLst>
              <a:ext uri="{FF2B5EF4-FFF2-40B4-BE49-F238E27FC236}">
                <a16:creationId xmlns:a16="http://schemas.microsoft.com/office/drawing/2014/main" id="{3B0E0CA2-F9AA-4EA8-8B1C-C1F4E84555B2}"/>
              </a:ext>
            </a:extLst>
          </p:cNvPr>
          <p:cNvSpPr txBox="1"/>
          <p:nvPr/>
        </p:nvSpPr>
        <p:spPr>
          <a:xfrm>
            <a:off x="7724306" y="3995326"/>
            <a:ext cx="493101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-IT" sz="1100" dirty="0">
                <a:solidFill>
                  <a:schemeClr val="accent1">
                    <a:lumMod val="75000"/>
                  </a:schemeClr>
                </a:solidFill>
                <a:latin typeface="Calibri"/>
                <a:ea typeface="Arial"/>
                <a:cs typeface="Calibri"/>
                <a:sym typeface="Calibri"/>
              </a:rPr>
              <a:t>S.E.</a:t>
            </a:r>
            <a:endParaRPr sz="1400" b="0" i="0" u="none" strike="noStrike" cap="none" dirty="0">
              <a:solidFill>
                <a:schemeClr val="accent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" name="Connettore diritto 53">
            <a:extLst>
              <a:ext uri="{FF2B5EF4-FFF2-40B4-BE49-F238E27FC236}">
                <a16:creationId xmlns:a16="http://schemas.microsoft.com/office/drawing/2014/main" id="{3EFA0C5B-A9FF-46F2-95D6-CB66DC03F3AE}"/>
              </a:ext>
            </a:extLst>
          </p:cNvPr>
          <p:cNvCxnSpPr>
            <a:cxnSpLocks/>
          </p:cNvCxnSpPr>
          <p:nvPr/>
        </p:nvCxnSpPr>
        <p:spPr>
          <a:xfrm>
            <a:off x="6835407" y="4714200"/>
            <a:ext cx="78459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Parentesi graffa chiusa 55">
            <a:extLst>
              <a:ext uri="{FF2B5EF4-FFF2-40B4-BE49-F238E27FC236}">
                <a16:creationId xmlns:a16="http://schemas.microsoft.com/office/drawing/2014/main" id="{28017643-4B1D-4F95-A853-75234140BFF8}"/>
              </a:ext>
            </a:extLst>
          </p:cNvPr>
          <p:cNvSpPr/>
          <p:nvPr/>
        </p:nvSpPr>
        <p:spPr>
          <a:xfrm>
            <a:off x="7622182" y="4267577"/>
            <a:ext cx="104306" cy="4492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Google Shape;254;p6">
            <a:extLst>
              <a:ext uri="{FF2B5EF4-FFF2-40B4-BE49-F238E27FC236}">
                <a16:creationId xmlns:a16="http://schemas.microsoft.com/office/drawing/2014/main" id="{9131E326-3A0B-4214-95F3-BF73E59FDDF6}"/>
              </a:ext>
            </a:extLst>
          </p:cNvPr>
          <p:cNvSpPr txBox="1"/>
          <p:nvPr/>
        </p:nvSpPr>
        <p:spPr>
          <a:xfrm>
            <a:off x="7716321" y="4350998"/>
            <a:ext cx="493101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-IT" sz="1100" dirty="0">
                <a:solidFill>
                  <a:schemeClr val="accent1">
                    <a:lumMod val="75000"/>
                  </a:schemeClr>
                </a:solidFill>
                <a:latin typeface="Calibri"/>
                <a:ea typeface="Arial"/>
                <a:cs typeface="Calibri"/>
                <a:sym typeface="Calibri"/>
              </a:rPr>
              <a:t>I.E.</a:t>
            </a:r>
            <a:endParaRPr sz="1400" b="0" i="0" u="none" strike="noStrike" cap="none" dirty="0">
              <a:solidFill>
                <a:schemeClr val="accent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54;p6">
            <a:extLst>
              <a:ext uri="{FF2B5EF4-FFF2-40B4-BE49-F238E27FC236}">
                <a16:creationId xmlns:a16="http://schemas.microsoft.com/office/drawing/2014/main" id="{45809139-7BA5-4322-8B4A-EDD8D8E1EBA1}"/>
              </a:ext>
            </a:extLst>
          </p:cNvPr>
          <p:cNvSpPr txBox="1"/>
          <p:nvPr/>
        </p:nvSpPr>
        <p:spPr>
          <a:xfrm>
            <a:off x="8592075" y="4157125"/>
            <a:ext cx="2260729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-IT" sz="1100" dirty="0" err="1">
                <a:solidFill>
                  <a:schemeClr val="accent1">
                    <a:lumMod val="75000"/>
                  </a:schemeClr>
                </a:solidFill>
                <a:latin typeface="Calibri"/>
                <a:ea typeface="Arial"/>
                <a:cs typeface="Calibri"/>
                <a:sym typeface="Calibri"/>
              </a:rPr>
              <a:t>Income</a:t>
            </a:r>
            <a:r>
              <a:rPr lang="it-IT" sz="1100" dirty="0">
                <a:solidFill>
                  <a:schemeClr val="accent1">
                    <a:lumMod val="75000"/>
                  </a:schemeClr>
                </a:solidFill>
                <a:latin typeface="Calibri"/>
                <a:ea typeface="Arial"/>
                <a:cs typeface="Calibri"/>
                <a:sym typeface="Calibri"/>
              </a:rPr>
              <a:t> </a:t>
            </a:r>
            <a:r>
              <a:rPr lang="it-IT" sz="1100" dirty="0" err="1">
                <a:solidFill>
                  <a:schemeClr val="accent1">
                    <a:lumMod val="75000"/>
                  </a:schemeClr>
                </a:solidFill>
                <a:latin typeface="Calibri"/>
                <a:ea typeface="Arial"/>
                <a:cs typeface="Calibri"/>
                <a:sym typeface="Calibri"/>
              </a:rPr>
              <a:t>Effect</a:t>
            </a:r>
            <a:r>
              <a:rPr lang="it-IT" sz="1100" dirty="0">
                <a:solidFill>
                  <a:schemeClr val="accent1">
                    <a:lumMod val="75000"/>
                  </a:schemeClr>
                </a:solidFill>
                <a:latin typeface="Calibri"/>
                <a:ea typeface="Arial"/>
                <a:cs typeface="Calibri"/>
                <a:sym typeface="Calibri"/>
              </a:rPr>
              <a:t> &gt; </a:t>
            </a:r>
            <a:r>
              <a:rPr lang="it-IT" sz="1100" dirty="0" err="1">
                <a:solidFill>
                  <a:schemeClr val="accent1">
                    <a:lumMod val="75000"/>
                  </a:schemeClr>
                </a:solidFill>
                <a:latin typeface="Calibri"/>
                <a:ea typeface="Arial"/>
                <a:cs typeface="Calibri"/>
                <a:sym typeface="Calibri"/>
              </a:rPr>
              <a:t>Substitution</a:t>
            </a:r>
            <a:r>
              <a:rPr lang="it-IT" sz="1100" dirty="0">
                <a:solidFill>
                  <a:schemeClr val="accent1">
                    <a:lumMod val="75000"/>
                  </a:schemeClr>
                </a:solidFill>
                <a:latin typeface="Calibri"/>
                <a:ea typeface="Arial"/>
                <a:cs typeface="Calibri"/>
                <a:sym typeface="Calibri"/>
              </a:rPr>
              <a:t> </a:t>
            </a:r>
            <a:r>
              <a:rPr lang="it-IT" sz="1100" dirty="0" err="1">
                <a:solidFill>
                  <a:schemeClr val="accent1">
                    <a:lumMod val="75000"/>
                  </a:schemeClr>
                </a:solidFill>
                <a:latin typeface="Calibri"/>
                <a:ea typeface="Arial"/>
                <a:cs typeface="Calibri"/>
                <a:sym typeface="Calibri"/>
              </a:rPr>
              <a:t>Effect</a:t>
            </a:r>
            <a:r>
              <a:rPr lang="it-IT" sz="1100" dirty="0">
                <a:solidFill>
                  <a:schemeClr val="accent1">
                    <a:lumMod val="75000"/>
                  </a:schemeClr>
                </a:solidFill>
                <a:latin typeface="Calibri"/>
                <a:ea typeface="Arial"/>
                <a:cs typeface="Calibri"/>
                <a:sym typeface="Calibri"/>
              </a:rPr>
              <a:t>.</a:t>
            </a:r>
            <a:endParaRPr sz="1400" b="0" i="0" u="none" strike="noStrike" cap="none" dirty="0">
              <a:solidFill>
                <a:schemeClr val="accent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5" grpId="0" animBg="1"/>
      <p:bldP spid="7" grpId="0" animBg="1"/>
      <p:bldP spid="53" grpId="0"/>
      <p:bldP spid="56" grpId="0" animBg="1"/>
      <p:bldP spid="57" grpId="0"/>
      <p:bldP spid="5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33;p6">
            <a:extLst>
              <a:ext uri="{FF2B5EF4-FFF2-40B4-BE49-F238E27FC236}">
                <a16:creationId xmlns:a16="http://schemas.microsoft.com/office/drawing/2014/main" id="{FFB7691D-C105-4830-BDD0-42B542128B00}"/>
              </a:ext>
            </a:extLst>
          </p:cNvPr>
          <p:cNvSpPr/>
          <p:nvPr/>
        </p:nvSpPr>
        <p:spPr>
          <a:xfrm>
            <a:off x="304" y="0"/>
            <a:ext cx="12191696" cy="6858000"/>
          </a:xfrm>
          <a:prstGeom prst="rect">
            <a:avLst/>
          </a:prstGeom>
          <a:gradFill>
            <a:gsLst>
              <a:gs pos="0">
                <a:srgbClr val="70AD47">
                  <a:alpha val="20000"/>
                </a:srgbClr>
              </a:gs>
              <a:gs pos="16000">
                <a:srgbClr val="70AD47">
                  <a:alpha val="20000"/>
                </a:srgbClr>
              </a:gs>
              <a:gs pos="85000">
                <a:srgbClr val="4472C4">
                  <a:alpha val="40000"/>
                </a:srgbClr>
              </a:gs>
              <a:gs pos="100000">
                <a:srgbClr val="4472C4">
                  <a:alpha val="40000"/>
                </a:srgbClr>
              </a:gs>
            </a:gsLst>
            <a:lin ang="12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90BC0F9-4656-4A07-999D-3776C123C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it-IT" b="1" dirty="0"/>
              <a:t>THANK YOU FOR YOUR ATTENTION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259B89E-0E50-470F-BF6C-584CA33EF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F17D-56EB-4822-A98A-870F1D9A15C7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41238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470</Words>
  <Application>Microsoft Office PowerPoint</Application>
  <PresentationFormat>Widescreen</PresentationFormat>
  <Paragraphs>105</Paragraphs>
  <Slides>8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Noto Sans Symbols</vt:lpstr>
      <vt:lpstr>Tema di Office</vt:lpstr>
      <vt:lpstr>Presentazione standard di PowerPoint</vt:lpstr>
      <vt:lpstr>1. Introduction </vt:lpstr>
      <vt:lpstr>1. Introduction </vt:lpstr>
      <vt:lpstr>Presentazione standard di PowerPoint</vt:lpstr>
      <vt:lpstr>Presentazione standard di PowerPoint</vt:lpstr>
      <vt:lpstr>3. Case analysis </vt:lpstr>
      <vt:lpstr>Presentazione standard di PowerPoint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Luca Campigotto</dc:creator>
  <cp:lastModifiedBy>Luca Campigotto</cp:lastModifiedBy>
  <cp:revision>24</cp:revision>
  <dcterms:created xsi:type="dcterms:W3CDTF">2020-10-15T07:52:16Z</dcterms:created>
  <dcterms:modified xsi:type="dcterms:W3CDTF">2020-10-21T19:34:16Z</dcterms:modified>
</cp:coreProperties>
</file>