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R5E44BX0h1MXxfNcVKfU4ovih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7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0be9223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9d0be922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d12a7fc75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9d12a7fc7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3c283b4f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3c283b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d0be92236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9d0be922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c283b4f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3c283b4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accen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6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캡션 있는 콘텐츠">
  <p:cSld name="1_캡션 있는 콘텐츠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3"/>
          <p:cNvSpPr/>
          <p:nvPr>
            <p:ph idx="2" type="pic"/>
          </p:nvPr>
        </p:nvSpPr>
        <p:spPr>
          <a:xfrm>
            <a:off x="5661437" y="0"/>
            <a:ext cx="653056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/>
          <p:nvPr>
            <p:ph idx="2" type="pic"/>
          </p:nvPr>
        </p:nvSpPr>
        <p:spPr>
          <a:xfrm>
            <a:off x="1875633" y="1819076"/>
            <a:ext cx="9593277" cy="26459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4"/>
          <p:cNvSpPr/>
          <p:nvPr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4"/>
          <p:cNvSpPr/>
          <p:nvPr>
            <p:ph idx="3" type="pic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4"/>
          <p:cNvSpPr/>
          <p:nvPr>
            <p:ph idx="4" type="pic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62626"/>
                </a:solidFill>
              </a:defRPr>
            </a:lvl1pPr>
            <a:lvl2pPr lvl="1">
              <a:buNone/>
              <a:defRPr>
                <a:solidFill>
                  <a:srgbClr val="262626"/>
                </a:solidFill>
              </a:defRPr>
            </a:lvl2pPr>
            <a:lvl3pPr lvl="2">
              <a:buNone/>
              <a:defRPr>
                <a:solidFill>
                  <a:srgbClr val="262626"/>
                </a:solidFill>
              </a:defRPr>
            </a:lvl3pPr>
            <a:lvl4pPr lvl="3">
              <a:buNone/>
              <a:defRPr>
                <a:solidFill>
                  <a:srgbClr val="262626"/>
                </a:solidFill>
              </a:defRPr>
            </a:lvl4pPr>
            <a:lvl5pPr lvl="4">
              <a:buNone/>
              <a:defRPr>
                <a:solidFill>
                  <a:srgbClr val="262626"/>
                </a:solidFill>
              </a:defRPr>
            </a:lvl5pPr>
            <a:lvl6pPr lvl="5">
              <a:buNone/>
              <a:defRPr>
                <a:solidFill>
                  <a:srgbClr val="262626"/>
                </a:solidFill>
              </a:defRPr>
            </a:lvl6pPr>
            <a:lvl7pPr lvl="6">
              <a:buNone/>
              <a:defRPr>
                <a:solidFill>
                  <a:srgbClr val="262626"/>
                </a:solidFill>
              </a:defRPr>
            </a:lvl7pPr>
            <a:lvl8pPr lvl="7">
              <a:buNone/>
              <a:defRPr>
                <a:solidFill>
                  <a:srgbClr val="262626"/>
                </a:solidFill>
              </a:defRPr>
            </a:lvl8pPr>
            <a:lvl9pPr lvl="8">
              <a:buNone/>
              <a:defRPr>
                <a:solidFill>
                  <a:srgbClr val="26262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Images &amp; Contents">
  <p:cSld name="31_Images &amp; Conten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6"/>
          <p:cNvSpPr/>
          <p:nvPr/>
        </p:nvSpPr>
        <p:spPr>
          <a:xfrm>
            <a:off x="6392164" y="1281975"/>
            <a:ext cx="4759542" cy="4759542"/>
          </a:xfrm>
          <a:prstGeom prst="donut">
            <a:avLst>
              <a:gd fmla="val 1850" name="adj"/>
            </a:avLst>
          </a:prstGeom>
          <a:solidFill>
            <a:srgbClr val="7DB4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6"/>
          <p:cNvSpPr/>
          <p:nvPr>
            <p:ph idx="2" type="pic"/>
          </p:nvPr>
        </p:nvSpPr>
        <p:spPr>
          <a:xfrm>
            <a:off x="9030709" y="1366318"/>
            <a:ext cx="1822409" cy="25868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6"/>
          <p:cNvSpPr/>
          <p:nvPr>
            <p:ph idx="3" type="pic"/>
          </p:nvPr>
        </p:nvSpPr>
        <p:spPr>
          <a:xfrm>
            <a:off x="7118317" y="932349"/>
            <a:ext cx="2719605" cy="21441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6"/>
          <p:cNvSpPr/>
          <p:nvPr>
            <p:ph idx="4" type="pic"/>
          </p:nvPr>
        </p:nvSpPr>
        <p:spPr>
          <a:xfrm>
            <a:off x="8112013" y="4022252"/>
            <a:ext cx="2626805" cy="15701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6"/>
          <p:cNvSpPr/>
          <p:nvPr>
            <p:ph idx="5" type="pic"/>
          </p:nvPr>
        </p:nvSpPr>
        <p:spPr>
          <a:xfrm>
            <a:off x="6392163" y="3145586"/>
            <a:ext cx="2195336" cy="24468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 slide layout">
  <p:cSld name="5_Image slide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/>
          <p:nvPr>
            <p:ph idx="2" type="pic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68"/>
          <p:cNvSpPr/>
          <p:nvPr>
            <p:ph idx="3" type="pic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68"/>
          <p:cNvSpPr/>
          <p:nvPr>
            <p:ph idx="4" type="pic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68"/>
          <p:cNvSpPr/>
          <p:nvPr>
            <p:ph idx="5" type="pic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68"/>
          <p:cNvSpPr/>
          <p:nvPr>
            <p:ph idx="6" type="pic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68"/>
          <p:cNvSpPr/>
          <p:nvPr>
            <p:ph idx="7" type="pic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68"/>
          <p:cNvSpPr/>
          <p:nvPr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8"/>
          <p:cNvSpPr/>
          <p:nvPr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8"/>
          <p:cNvSpPr/>
          <p:nvPr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8"/>
          <p:cNvSpPr/>
          <p:nvPr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8"/>
          <p:cNvSpPr/>
          <p:nvPr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8"/>
          <p:cNvSpPr/>
          <p:nvPr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8"/>
          <p:cNvSpPr/>
          <p:nvPr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62626"/>
                </a:solidFill>
              </a:defRPr>
            </a:lvl1pPr>
            <a:lvl2pPr lvl="1">
              <a:buNone/>
              <a:defRPr>
                <a:solidFill>
                  <a:srgbClr val="262626"/>
                </a:solidFill>
              </a:defRPr>
            </a:lvl2pPr>
            <a:lvl3pPr lvl="2">
              <a:buNone/>
              <a:defRPr>
                <a:solidFill>
                  <a:srgbClr val="262626"/>
                </a:solidFill>
              </a:defRPr>
            </a:lvl3pPr>
            <a:lvl4pPr lvl="3">
              <a:buNone/>
              <a:defRPr>
                <a:solidFill>
                  <a:srgbClr val="262626"/>
                </a:solidFill>
              </a:defRPr>
            </a:lvl4pPr>
            <a:lvl5pPr lvl="4">
              <a:buNone/>
              <a:defRPr>
                <a:solidFill>
                  <a:srgbClr val="262626"/>
                </a:solidFill>
              </a:defRPr>
            </a:lvl5pPr>
            <a:lvl6pPr lvl="5">
              <a:buNone/>
              <a:defRPr>
                <a:solidFill>
                  <a:srgbClr val="262626"/>
                </a:solidFill>
              </a:defRPr>
            </a:lvl6pPr>
            <a:lvl7pPr lvl="6">
              <a:buNone/>
              <a:defRPr>
                <a:solidFill>
                  <a:srgbClr val="262626"/>
                </a:solidFill>
              </a:defRPr>
            </a:lvl7pPr>
            <a:lvl8pPr lvl="7">
              <a:buNone/>
              <a:defRPr>
                <a:solidFill>
                  <a:srgbClr val="262626"/>
                </a:solidFill>
              </a:defRPr>
            </a:lvl8pPr>
            <a:lvl9pPr lvl="8">
              <a:buNone/>
              <a:defRPr>
                <a:solidFill>
                  <a:srgbClr val="26262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&amp; Contents">
  <p:cSld name="2_Images &amp; Conten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/>
          <p:nvPr>
            <p:ph idx="2" type="pic"/>
          </p:nvPr>
        </p:nvSpPr>
        <p:spPr>
          <a:xfrm>
            <a:off x="6205954" y="982983"/>
            <a:ext cx="5161209" cy="48920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69"/>
          <p:cNvSpPr/>
          <p:nvPr/>
        </p:nvSpPr>
        <p:spPr>
          <a:xfrm rot="-1174113">
            <a:off x="6167670" y="258386"/>
            <a:ext cx="398155" cy="343237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9"/>
          <p:cNvSpPr/>
          <p:nvPr/>
        </p:nvSpPr>
        <p:spPr>
          <a:xfrm rot="1800000">
            <a:off x="6365534" y="1203768"/>
            <a:ext cx="514809" cy="44380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9"/>
          <p:cNvSpPr/>
          <p:nvPr/>
        </p:nvSpPr>
        <p:spPr>
          <a:xfrm rot="2436550">
            <a:off x="7017240" y="1316154"/>
            <a:ext cx="456810" cy="39380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9"/>
          <p:cNvSpPr/>
          <p:nvPr/>
        </p:nvSpPr>
        <p:spPr>
          <a:xfrm rot="890839">
            <a:off x="6648640" y="796620"/>
            <a:ext cx="392860" cy="338673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9"/>
          <p:cNvSpPr/>
          <p:nvPr/>
        </p:nvSpPr>
        <p:spPr>
          <a:xfrm rot="10800000">
            <a:off x="6267966" y="873730"/>
            <a:ext cx="290770" cy="25066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0"/>
          <p:cNvSpPr/>
          <p:nvPr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0"/>
          <p:cNvSpPr/>
          <p:nvPr>
            <p:ph idx="2" type="pic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70"/>
          <p:cNvSpPr/>
          <p:nvPr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0"/>
          <p:cNvSpPr/>
          <p:nvPr>
            <p:ph idx="3" type="pic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70"/>
          <p:cNvSpPr/>
          <p:nvPr>
            <p:ph idx="4" type="pic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70"/>
          <p:cNvSpPr/>
          <p:nvPr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0"/>
          <p:cNvSpPr/>
          <p:nvPr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0"/>
          <p:cNvSpPr/>
          <p:nvPr>
            <p:ph idx="5" type="pic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70"/>
          <p:cNvSpPr/>
          <p:nvPr>
            <p:ph idx="6" type="pic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70"/>
          <p:cNvSpPr/>
          <p:nvPr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7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62626"/>
                </a:solidFill>
              </a:defRPr>
            </a:lvl1pPr>
            <a:lvl2pPr lvl="1">
              <a:buNone/>
              <a:defRPr>
                <a:solidFill>
                  <a:srgbClr val="262626"/>
                </a:solidFill>
              </a:defRPr>
            </a:lvl2pPr>
            <a:lvl3pPr lvl="2">
              <a:buNone/>
              <a:defRPr>
                <a:solidFill>
                  <a:srgbClr val="262626"/>
                </a:solidFill>
              </a:defRPr>
            </a:lvl3pPr>
            <a:lvl4pPr lvl="3">
              <a:buNone/>
              <a:defRPr>
                <a:solidFill>
                  <a:srgbClr val="262626"/>
                </a:solidFill>
              </a:defRPr>
            </a:lvl4pPr>
            <a:lvl5pPr lvl="4">
              <a:buNone/>
              <a:defRPr>
                <a:solidFill>
                  <a:srgbClr val="262626"/>
                </a:solidFill>
              </a:defRPr>
            </a:lvl5pPr>
            <a:lvl6pPr lvl="5">
              <a:buNone/>
              <a:defRPr>
                <a:solidFill>
                  <a:srgbClr val="262626"/>
                </a:solidFill>
              </a:defRPr>
            </a:lvl6pPr>
            <a:lvl7pPr lvl="6">
              <a:buNone/>
              <a:defRPr>
                <a:solidFill>
                  <a:srgbClr val="262626"/>
                </a:solidFill>
              </a:defRPr>
            </a:lvl7pPr>
            <a:lvl8pPr lvl="7">
              <a:buNone/>
              <a:defRPr>
                <a:solidFill>
                  <a:srgbClr val="262626"/>
                </a:solidFill>
              </a:defRPr>
            </a:lvl8pPr>
            <a:lvl9pPr lvl="8">
              <a:buNone/>
              <a:defRPr>
                <a:solidFill>
                  <a:srgbClr val="26262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7"/>
          <p:cNvSpPr/>
          <p:nvPr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7"/>
          <p:cNvSpPr/>
          <p:nvPr/>
        </p:nvSpPr>
        <p:spPr>
          <a:xfrm>
            <a:off x="722811" y="291737"/>
            <a:ext cx="10519955" cy="772019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77"/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/>
          <p:nvPr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6"/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52"/>
          <p:cNvGrpSpPr/>
          <p:nvPr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18" name="Google Shape;18;p52"/>
            <p:cNvSpPr/>
            <p:nvPr/>
          </p:nvSpPr>
          <p:spPr>
            <a:xfrm>
              <a:off x="2705100" y="2190749"/>
              <a:ext cx="504825" cy="504825"/>
            </a:xfrm>
            <a:prstGeom prst="arc">
              <a:avLst>
                <a:gd fmla="val 9366810" name="adj1"/>
                <a:gd fmla="val 17844455" name="adj2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2"/>
            <p:cNvSpPr/>
            <p:nvPr/>
          </p:nvSpPr>
          <p:spPr>
            <a:xfrm>
              <a:off x="2481261" y="1947860"/>
              <a:ext cx="895351" cy="895351"/>
            </a:xfrm>
            <a:prstGeom prst="arc">
              <a:avLst>
                <a:gd fmla="val 9366810" name="adj1"/>
                <a:gd fmla="val 17844455" name="adj2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2"/>
            <p:cNvSpPr/>
            <p:nvPr/>
          </p:nvSpPr>
          <p:spPr>
            <a:xfrm>
              <a:off x="2190747" y="1657346"/>
              <a:ext cx="1343029" cy="1343029"/>
            </a:xfrm>
            <a:prstGeom prst="arc">
              <a:avLst>
                <a:gd fmla="val 9366810" name="adj1"/>
                <a:gd fmla="val 17844455" name="adj2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5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5"/>
          <p:cNvSpPr/>
          <p:nvPr/>
        </p:nvSpPr>
        <p:spPr>
          <a:xfrm>
            <a:off x="8608025" y="1457403"/>
            <a:ext cx="2915574" cy="1570864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5"/>
          <p:cNvSpPr/>
          <p:nvPr/>
        </p:nvSpPr>
        <p:spPr>
          <a:xfrm flipH="1">
            <a:off x="681574" y="2390853"/>
            <a:ext cx="2915574" cy="1570864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5"/>
          <p:cNvSpPr/>
          <p:nvPr>
            <p:ph idx="2" type="pic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5"/>
          <p:cNvSpPr/>
          <p:nvPr>
            <p:ph idx="3" type="pic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5"/>
          <p:cNvSpPr/>
          <p:nvPr/>
        </p:nvSpPr>
        <p:spPr>
          <a:xfrm>
            <a:off x="4705886" y="4314903"/>
            <a:ext cx="2915574" cy="1570864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5"/>
          <p:cNvSpPr/>
          <p:nvPr>
            <p:ph idx="4" type="pic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&amp; Contents Layout">
  <p:cSld name="4_Images &amp; Contents Layou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/>
          <p:nvPr/>
        </p:nvSpPr>
        <p:spPr>
          <a:xfrm>
            <a:off x="0" y="0"/>
            <a:ext cx="12192000" cy="357051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-59175" l="-14639" r="-1697" t="-1549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58"/>
          <p:cNvGrpSpPr/>
          <p:nvPr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36" name="Google Shape;36;p58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8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38;p58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9" name="Google Shape;39;p58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r>
                  <a:t/>
                </a:r>
                <a:endParaRPr b="0" i="0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8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r>
                  <a:t/>
                </a:r>
                <a:endParaRPr b="0" i="0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" name="Google Shape;41;p58"/>
          <p:cNvSpPr/>
          <p:nvPr>
            <p:ph idx="2" type="pic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solidFill>
          <a:schemeClr val="accen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 slide layout">
  <p:cSld name="6_Image slide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/>
          <p:nvPr>
            <p:ph idx="2" type="pic"/>
          </p:nvPr>
        </p:nvSpPr>
        <p:spPr>
          <a:xfrm>
            <a:off x="0" y="1"/>
            <a:ext cx="12192000" cy="65614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tatista.com/chart/10047/facebooks-monthly-active-users/" TargetMode="External"/><Relationship Id="rId4" Type="http://schemas.openxmlformats.org/officeDocument/2006/relationships/hyperlink" Target="https://digital.hbs.edu/platform-digit/submission/whatsapp-network-effects-worth-19-billion/h" TargetMode="External"/><Relationship Id="rId5" Type="http://schemas.openxmlformats.org/officeDocument/2006/relationships/hyperlink" Target="https://www.nytimes.com/by/steve-loh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6005675" y="585800"/>
            <a:ext cx="58815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Effects and the Diffusion of Communications</a:t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and Computer Hardware and Software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528978" y="788969"/>
            <a:ext cx="1229605" cy="1336662"/>
            <a:chOff x="1257636" y="1511387"/>
            <a:chExt cx="1639473" cy="1639473"/>
          </a:xfrm>
        </p:grpSpPr>
        <p:sp>
          <p:nvSpPr>
            <p:cNvPr id="123" name="Google Shape;123;p15"/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15"/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rect b="b" l="l" r="r" t="t"/>
                <a:pathLst>
                  <a:path extrusionOk="0" h="1762532" w="1891355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rect b="b" l="l" r="r" t="t"/>
                <a:pathLst>
                  <a:path extrusionOk="0" h="486013" w="1709832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rect b="b" l="l" r="r" t="t"/>
                <a:pathLst>
                  <a:path extrusionOk="0" h="2020178" w="1399485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8" name="Google Shape;128;p15"/>
          <p:cNvGrpSpPr/>
          <p:nvPr/>
        </p:nvGrpSpPr>
        <p:grpSpPr>
          <a:xfrm>
            <a:off x="1586812" y="2890808"/>
            <a:ext cx="999719" cy="1086961"/>
            <a:chOff x="3703659" y="3630450"/>
            <a:chExt cx="1741367" cy="1741367"/>
          </a:xfrm>
        </p:grpSpPr>
        <p:sp>
          <p:nvSpPr>
            <p:cNvPr id="129" name="Google Shape;129;p15"/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" name="Google Shape;130;p15"/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rect b="b" l="l" r="r" t="t"/>
                <a:pathLst>
                  <a:path extrusionOk="0" h="884194" w="1159406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rect b="b" l="l" r="r" t="t"/>
                <a:pathLst>
                  <a:path extrusionOk="0" h="310346" w="165127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rect b="b" l="l" r="r" t="t"/>
                <a:pathLst>
                  <a:path extrusionOk="0" h="731948" w="6265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rect b="b" l="l" r="r" t="t"/>
                <a:pathLst>
                  <a:path extrusionOk="0" h="1317507" w="1235529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rect b="b" l="l" r="r" t="t"/>
                <a:pathLst>
                  <a:path extrusionOk="0" h="70267" w="120000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120000" y="25179"/>
                      <a:pt x="120000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6" name="Google Shape;136;p15"/>
          <p:cNvGrpSpPr/>
          <p:nvPr/>
        </p:nvGrpSpPr>
        <p:grpSpPr>
          <a:xfrm>
            <a:off x="4987034" y="2107144"/>
            <a:ext cx="714483" cy="776650"/>
            <a:chOff x="8891613" y="4163826"/>
            <a:chExt cx="1741367" cy="1741367"/>
          </a:xfrm>
        </p:grpSpPr>
        <p:sp>
          <p:nvSpPr>
            <p:cNvPr id="137" name="Google Shape;137;p15"/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" name="Google Shape;138;p15"/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rect b="b" l="l" r="r" t="t"/>
                <a:pathLst>
                  <a:path extrusionOk="0" h="1469752" w="1235529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rect b="b" l="l" r="r" t="t"/>
                <a:pathLst>
                  <a:path extrusionOk="0" h="1674698" w="1370207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rect b="b" l="l" r="r" t="t"/>
                <a:pathLst>
                  <a:path extrusionOk="0" h="392324" w="1780099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rect b="b" l="l" r="r" t="t"/>
                <a:pathLst>
                  <a:path extrusionOk="0" h="339624" w="1036439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" name="Google Shape;143;p15"/>
          <p:cNvGrpSpPr/>
          <p:nvPr/>
        </p:nvGrpSpPr>
        <p:grpSpPr>
          <a:xfrm>
            <a:off x="2660774" y="2068994"/>
            <a:ext cx="923951" cy="1004557"/>
            <a:chOff x="7542250" y="1837207"/>
            <a:chExt cx="1468221" cy="1468221"/>
          </a:xfrm>
        </p:grpSpPr>
        <p:sp>
          <p:nvSpPr>
            <p:cNvPr id="144" name="Google Shape;144;p15"/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15"/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rect b="b" l="l" r="r" t="t"/>
                <a:pathLst>
                  <a:path extrusionOk="0" h="1879644" w="1182829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rect b="b" l="l" r="r" t="t"/>
                <a:pathLst>
                  <a:path extrusionOk="0" h="521147" w="2031889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rect b="b" l="l" r="r" t="t"/>
                <a:pathLst>
                  <a:path extrusionOk="0" h="1100850" w="1059861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rect b="b" l="l" r="r" t="t"/>
                <a:pathLst>
                  <a:path extrusionOk="0" h="363046" w="878338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" name="Google Shape;150;p15"/>
          <p:cNvGrpSpPr/>
          <p:nvPr/>
        </p:nvGrpSpPr>
        <p:grpSpPr>
          <a:xfrm>
            <a:off x="4779208" y="3631173"/>
            <a:ext cx="935811" cy="1017481"/>
            <a:chOff x="5914525" y="3222230"/>
            <a:chExt cx="1741367" cy="1741367"/>
          </a:xfrm>
        </p:grpSpPr>
        <p:sp>
          <p:nvSpPr>
            <p:cNvPr id="151" name="Google Shape;151;p15"/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15"/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rect b="b" l="l" r="r" t="t"/>
                <a:pathLst>
                  <a:path extrusionOk="0" h="1692265" w="989594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rect b="b" l="l" r="r" t="t"/>
                <a:pathLst>
                  <a:path extrusionOk="0" h="468447" w="1949911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rect b="b" l="l" r="r" t="t"/>
                <a:pathLst>
                  <a:path extrusionOk="0" h="1475493" w="1016287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6" name="Google Shape;156;p15"/>
          <p:cNvCxnSpPr>
            <a:stCxn id="123" idx="7"/>
            <a:endCxn id="157" idx="2"/>
          </p:cNvCxnSpPr>
          <p:nvPr/>
        </p:nvCxnSpPr>
        <p:spPr>
          <a:xfrm flipH="1" rot="10800000">
            <a:off x="1578512" y="820019"/>
            <a:ext cx="879600" cy="164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15"/>
          <p:cNvCxnSpPr>
            <a:endCxn id="129" idx="0"/>
          </p:cNvCxnSpPr>
          <p:nvPr/>
        </p:nvCxnSpPr>
        <p:spPr>
          <a:xfrm>
            <a:off x="1562272" y="2016908"/>
            <a:ext cx="524400" cy="873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15"/>
          <p:cNvCxnSpPr>
            <a:stCxn id="160" idx="4"/>
            <a:endCxn id="161" idx="7"/>
          </p:cNvCxnSpPr>
          <p:nvPr/>
        </p:nvCxnSpPr>
        <p:spPr>
          <a:xfrm flipH="1">
            <a:off x="2937179" y="3883319"/>
            <a:ext cx="532500" cy="110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15"/>
          <p:cNvCxnSpPr>
            <a:stCxn id="137" idx="4"/>
            <a:endCxn id="151" idx="0"/>
          </p:cNvCxnSpPr>
          <p:nvPr/>
        </p:nvCxnSpPr>
        <p:spPr>
          <a:xfrm flipH="1">
            <a:off x="5247076" y="2883794"/>
            <a:ext cx="97200" cy="74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15"/>
          <p:cNvCxnSpPr>
            <a:stCxn id="144" idx="3"/>
            <a:endCxn id="129" idx="7"/>
          </p:cNvCxnSpPr>
          <p:nvPr/>
        </p:nvCxnSpPr>
        <p:spPr>
          <a:xfrm flipH="1">
            <a:off x="2439984" y="2926437"/>
            <a:ext cx="356100" cy="12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5"/>
          <p:cNvCxnSpPr>
            <a:stCxn id="137" idx="1"/>
            <a:endCxn id="165" idx="6"/>
          </p:cNvCxnSpPr>
          <p:nvPr/>
        </p:nvCxnSpPr>
        <p:spPr>
          <a:xfrm rot="10800000">
            <a:off x="3939968" y="1716282"/>
            <a:ext cx="1151700" cy="504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5"/>
          <p:cNvCxnSpPr>
            <a:stCxn id="151" idx="1"/>
            <a:endCxn id="167" idx="5"/>
          </p:cNvCxnSpPr>
          <p:nvPr/>
        </p:nvCxnSpPr>
        <p:spPr>
          <a:xfrm rot="10800000">
            <a:off x="4322854" y="2821980"/>
            <a:ext cx="593400" cy="9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5"/>
          <p:cNvSpPr/>
          <p:nvPr/>
        </p:nvSpPr>
        <p:spPr>
          <a:xfrm>
            <a:off x="2458244" y="695525"/>
            <a:ext cx="228900" cy="2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2839384" y="4967589"/>
            <a:ext cx="114600" cy="12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94725" y="2617318"/>
            <a:ext cx="164700" cy="1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3385079" y="3699419"/>
            <a:ext cx="169200" cy="18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182323" y="2669222"/>
            <a:ext cx="164700" cy="1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514853" y="873213"/>
            <a:ext cx="164700" cy="1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823000" y="1652409"/>
            <a:ext cx="117000" cy="12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 flipH="1">
            <a:off x="504237" y="3982029"/>
            <a:ext cx="845828" cy="588828"/>
          </a:xfrm>
          <a:custGeom>
            <a:rect b="b" l="l" r="r" t="t"/>
            <a:pathLst>
              <a:path extrusionOk="0" h="2532594" w="3980365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15"/>
          <p:cNvCxnSpPr>
            <a:stCxn id="168" idx="4"/>
          </p:cNvCxnSpPr>
          <p:nvPr/>
        </p:nvCxnSpPr>
        <p:spPr>
          <a:xfrm>
            <a:off x="177075" y="2796118"/>
            <a:ext cx="573000" cy="1181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5"/>
          <p:cNvCxnSpPr>
            <a:stCxn id="123" idx="3"/>
            <a:endCxn id="168" idx="0"/>
          </p:cNvCxnSpPr>
          <p:nvPr/>
        </p:nvCxnSpPr>
        <p:spPr>
          <a:xfrm flipH="1">
            <a:off x="177150" y="1929881"/>
            <a:ext cx="531900" cy="68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5"/>
          <p:cNvCxnSpPr>
            <a:stCxn id="129" idx="3"/>
          </p:cNvCxnSpPr>
          <p:nvPr/>
        </p:nvCxnSpPr>
        <p:spPr>
          <a:xfrm flipH="1">
            <a:off x="1165318" y="3818587"/>
            <a:ext cx="567900" cy="247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5"/>
          <p:cNvCxnSpPr>
            <a:stCxn id="160" idx="2"/>
            <a:endCxn id="129" idx="6"/>
          </p:cNvCxnSpPr>
          <p:nvPr/>
        </p:nvCxnSpPr>
        <p:spPr>
          <a:xfrm rot="10800000">
            <a:off x="2586479" y="3434369"/>
            <a:ext cx="798600" cy="357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5"/>
          <p:cNvCxnSpPr>
            <a:stCxn id="160" idx="6"/>
            <a:endCxn id="151" idx="2"/>
          </p:cNvCxnSpPr>
          <p:nvPr/>
        </p:nvCxnSpPr>
        <p:spPr>
          <a:xfrm>
            <a:off x="3554279" y="3791369"/>
            <a:ext cx="1224900" cy="34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5"/>
          <p:cNvCxnSpPr>
            <a:stCxn id="165" idx="3"/>
            <a:endCxn id="144" idx="7"/>
          </p:cNvCxnSpPr>
          <p:nvPr/>
        </p:nvCxnSpPr>
        <p:spPr>
          <a:xfrm flipH="1">
            <a:off x="3449534" y="1761237"/>
            <a:ext cx="390600" cy="45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5"/>
          <p:cNvCxnSpPr>
            <a:stCxn id="165" idx="3"/>
            <a:endCxn id="144" idx="7"/>
          </p:cNvCxnSpPr>
          <p:nvPr/>
        </p:nvCxnSpPr>
        <p:spPr>
          <a:xfrm flipH="1">
            <a:off x="3449534" y="1761237"/>
            <a:ext cx="390600" cy="45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15"/>
          <p:cNvCxnSpPr>
            <a:stCxn id="169" idx="2"/>
            <a:endCxn id="157" idx="6"/>
          </p:cNvCxnSpPr>
          <p:nvPr/>
        </p:nvCxnSpPr>
        <p:spPr>
          <a:xfrm rot="10800000">
            <a:off x="2687253" y="819813"/>
            <a:ext cx="1827600" cy="14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15"/>
          <p:cNvCxnSpPr>
            <a:stCxn id="157" idx="4"/>
            <a:endCxn id="144" idx="0"/>
          </p:cNvCxnSpPr>
          <p:nvPr/>
        </p:nvCxnSpPr>
        <p:spPr>
          <a:xfrm>
            <a:off x="2572694" y="944225"/>
            <a:ext cx="550200" cy="1124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5"/>
          <p:cNvCxnSpPr>
            <a:stCxn id="169" idx="3"/>
            <a:endCxn id="165" idx="7"/>
          </p:cNvCxnSpPr>
          <p:nvPr/>
        </p:nvCxnSpPr>
        <p:spPr>
          <a:xfrm flipH="1">
            <a:off x="3922773" y="1025828"/>
            <a:ext cx="616200" cy="645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15"/>
          <p:cNvCxnSpPr>
            <a:stCxn id="165" idx="1"/>
            <a:endCxn id="157" idx="5"/>
          </p:cNvCxnSpPr>
          <p:nvPr/>
        </p:nvCxnSpPr>
        <p:spPr>
          <a:xfrm rot="10800000">
            <a:off x="2653634" y="907881"/>
            <a:ext cx="1186500" cy="763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15"/>
          <p:cNvCxnSpPr>
            <a:stCxn id="123" idx="5"/>
            <a:endCxn id="144" idx="1"/>
          </p:cNvCxnSpPr>
          <p:nvPr/>
        </p:nvCxnSpPr>
        <p:spPr>
          <a:xfrm>
            <a:off x="1578512" y="1929881"/>
            <a:ext cx="1217700" cy="286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5"/>
          <p:cNvCxnSpPr>
            <a:stCxn id="184" idx="6"/>
            <a:endCxn id="151" idx="3"/>
          </p:cNvCxnSpPr>
          <p:nvPr/>
        </p:nvCxnSpPr>
        <p:spPr>
          <a:xfrm flipH="1" rot="10800000">
            <a:off x="4310996" y="4499698"/>
            <a:ext cx="605400" cy="337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15"/>
          <p:cNvCxnSpPr>
            <a:stCxn id="129" idx="5"/>
            <a:endCxn id="161" idx="1"/>
          </p:cNvCxnSpPr>
          <p:nvPr/>
        </p:nvCxnSpPr>
        <p:spPr>
          <a:xfrm>
            <a:off x="2440126" y="3818587"/>
            <a:ext cx="416100" cy="116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5"/>
          <p:cNvCxnSpPr>
            <a:endCxn id="161" idx="3"/>
          </p:cNvCxnSpPr>
          <p:nvPr/>
        </p:nvCxnSpPr>
        <p:spPr>
          <a:xfrm>
            <a:off x="1093667" y="4460013"/>
            <a:ext cx="1762500" cy="6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5"/>
          <p:cNvCxnSpPr>
            <a:stCxn id="129" idx="1"/>
            <a:endCxn id="168" idx="6"/>
          </p:cNvCxnSpPr>
          <p:nvPr/>
        </p:nvCxnSpPr>
        <p:spPr>
          <a:xfrm rot="10800000">
            <a:off x="259318" y="2706790"/>
            <a:ext cx="1473900" cy="343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5"/>
          <p:cNvCxnSpPr>
            <a:stCxn id="137" idx="2"/>
            <a:endCxn id="167" idx="7"/>
          </p:cNvCxnSpPr>
          <p:nvPr/>
        </p:nvCxnSpPr>
        <p:spPr>
          <a:xfrm flipH="1">
            <a:off x="4322834" y="2495469"/>
            <a:ext cx="664200" cy="199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5"/>
          <p:cNvCxnSpPr>
            <a:stCxn id="144" idx="4"/>
            <a:endCxn id="160" idx="0"/>
          </p:cNvCxnSpPr>
          <p:nvPr/>
        </p:nvCxnSpPr>
        <p:spPr>
          <a:xfrm>
            <a:off x="3122750" y="3073551"/>
            <a:ext cx="346800" cy="625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15"/>
          <p:cNvCxnSpPr>
            <a:stCxn id="169" idx="5"/>
            <a:endCxn id="137" idx="0"/>
          </p:cNvCxnSpPr>
          <p:nvPr/>
        </p:nvCxnSpPr>
        <p:spPr>
          <a:xfrm>
            <a:off x="4655433" y="1025828"/>
            <a:ext cx="688800" cy="1081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5"/>
          <p:cNvCxnSpPr>
            <a:stCxn id="144" idx="6"/>
            <a:endCxn id="167" idx="2"/>
          </p:cNvCxnSpPr>
          <p:nvPr/>
        </p:nvCxnSpPr>
        <p:spPr>
          <a:xfrm>
            <a:off x="3584725" y="2571272"/>
            <a:ext cx="597600" cy="187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5"/>
          <p:cNvCxnSpPr>
            <a:stCxn id="167" idx="3"/>
            <a:endCxn id="160" idx="7"/>
          </p:cNvCxnSpPr>
          <p:nvPr/>
        </p:nvCxnSpPr>
        <p:spPr>
          <a:xfrm flipH="1">
            <a:off x="3529643" y="2821837"/>
            <a:ext cx="676800" cy="90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15"/>
          <p:cNvSpPr/>
          <p:nvPr/>
        </p:nvSpPr>
        <p:spPr>
          <a:xfrm>
            <a:off x="4193996" y="4773748"/>
            <a:ext cx="117000" cy="12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5"/>
          <p:cNvCxnSpPr>
            <a:stCxn id="184" idx="1"/>
            <a:endCxn id="160" idx="5"/>
          </p:cNvCxnSpPr>
          <p:nvPr/>
        </p:nvCxnSpPr>
        <p:spPr>
          <a:xfrm rot="10800000">
            <a:off x="3529530" y="3856420"/>
            <a:ext cx="681600" cy="936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5"/>
          <p:cNvCxnSpPr>
            <a:stCxn id="184" idx="3"/>
            <a:endCxn id="161" idx="5"/>
          </p:cNvCxnSpPr>
          <p:nvPr/>
        </p:nvCxnSpPr>
        <p:spPr>
          <a:xfrm flipH="1">
            <a:off x="2937330" y="4882576"/>
            <a:ext cx="1273800" cy="19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15"/>
          <p:cNvSpPr/>
          <p:nvPr/>
        </p:nvSpPr>
        <p:spPr>
          <a:xfrm>
            <a:off x="1998575" y="4077237"/>
            <a:ext cx="180300" cy="1959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4728492" y="3019354"/>
            <a:ext cx="180300" cy="1959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5"/>
          <p:cNvCxnSpPr>
            <a:stCxn id="165" idx="4"/>
            <a:endCxn id="167" idx="0"/>
          </p:cNvCxnSpPr>
          <p:nvPr/>
        </p:nvCxnSpPr>
        <p:spPr>
          <a:xfrm>
            <a:off x="3881500" y="1779909"/>
            <a:ext cx="383100" cy="88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15"/>
          <p:cNvSpPr txBox="1"/>
          <p:nvPr/>
        </p:nvSpPr>
        <p:spPr>
          <a:xfrm>
            <a:off x="8683175" y="4872025"/>
            <a:ext cx="2687100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Jean Bella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Fayyaz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Adil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d0be92236_0_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</a:pPr>
            <a:r>
              <a:rPr b="1" i="1" lang="en-US"/>
              <a:t>CASE SURVEY</a:t>
            </a:r>
            <a:endParaRPr b="1" i="1"/>
          </a:p>
        </p:txBody>
      </p:sp>
      <p:sp>
        <p:nvSpPr>
          <p:cNvPr id="204" name="Google Shape;204;g9d0be92236_0_5"/>
          <p:cNvSpPr txBox="1"/>
          <p:nvPr/>
        </p:nvSpPr>
        <p:spPr>
          <a:xfrm>
            <a:off x="943000" y="2181150"/>
            <a:ext cx="497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70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network effect</a:t>
            </a:r>
            <a:r>
              <a:rPr b="0" i="0" lang="en-US" sz="170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b="1" i="0" lang="en-US" sz="170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network externality</a:t>
            </a:r>
            <a:r>
              <a:rPr b="0" i="0" lang="en-US" sz="170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170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demand-side economies of scale</a:t>
            </a:r>
            <a:r>
              <a:rPr b="0" i="0" lang="en-US" sz="170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the effect </a:t>
            </a:r>
            <a:r>
              <a:rPr b="0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described in economics and business that an additional user of goods or services has on the value of that product to others.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9d0be9223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8406" y="1173705"/>
            <a:ext cx="3155845" cy="5544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9d0be92236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688" y="1108301"/>
            <a:ext cx="10522424" cy="503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9d0be92236_0_5"/>
          <p:cNvSpPr txBox="1"/>
          <p:nvPr/>
        </p:nvSpPr>
        <p:spPr>
          <a:xfrm>
            <a:off x="3064600" y="6144324"/>
            <a:ext cx="5700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effect of Google chrome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9d0be92236_0_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d12a7fc75_2_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</a:pPr>
            <a:r>
              <a:rPr b="1" lang="en-US" sz="3200"/>
              <a:t>DEFINITION OF THE ECONOMICS TERMS AND NOTIONS</a:t>
            </a:r>
            <a:endParaRPr b="1" sz="3200"/>
          </a:p>
        </p:txBody>
      </p:sp>
      <p:sp>
        <p:nvSpPr>
          <p:cNvPr id="214" name="Google Shape;214;g9d12a7fc75_2_7"/>
          <p:cNvSpPr txBox="1"/>
          <p:nvPr/>
        </p:nvSpPr>
        <p:spPr>
          <a:xfrm>
            <a:off x="254000" y="1193800"/>
            <a:ext cx="4165600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Bandwagon effect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psychological phenomenon in which </a:t>
            </a:r>
            <a:r>
              <a:rPr b="1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do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something primarily </a:t>
            </a:r>
            <a:r>
              <a:rPr b="1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because other people are doing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it, regardless of their own beliefs, which they may ignore or override.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9d12a7fc75_2_7"/>
          <p:cNvSpPr txBox="1"/>
          <p:nvPr/>
        </p:nvSpPr>
        <p:spPr>
          <a:xfrm>
            <a:off x="7731125" y="1193788"/>
            <a:ext cx="41655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Lock-in effects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practice, where a company </a:t>
            </a:r>
            <a:r>
              <a:rPr b="1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makes it extremely hard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their customers to leave them, even if the customer wants to.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9d12a7fc75_2_7"/>
          <p:cNvSpPr txBox="1"/>
          <p:nvPr/>
        </p:nvSpPr>
        <p:spPr>
          <a:xfrm>
            <a:off x="254050" y="4657714"/>
            <a:ext cx="41655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mass phenomena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Critical mass is a </a:t>
            </a:r>
            <a:r>
              <a:rPr b="1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sufficient number of adopters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a new idea, technology or innovation in a social system so that the rate of adoption </a:t>
            </a:r>
            <a:r>
              <a:rPr b="1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becomes self-sustaining and creates further growth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28282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9d12a7fc75_2_7"/>
          <p:cNvSpPr txBox="1"/>
          <p:nvPr/>
        </p:nvSpPr>
        <p:spPr>
          <a:xfrm>
            <a:off x="7642225" y="4980877"/>
            <a:ext cx="38481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Diffusion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theory that seeks to explain how, why, and at what rate new ideas and technology spread.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9d12a7fc75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99050"/>
            <a:ext cx="4051626" cy="17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9d12a7fc75_2_7"/>
          <p:cNvPicPr preferRelativeResize="0"/>
          <p:nvPr/>
        </p:nvPicPr>
        <p:blipFill rotWithShape="1">
          <a:blip r:embed="rId4">
            <a:alphaModFix/>
          </a:blip>
          <a:srcRect b="0" l="-11280" r="11280" t="0"/>
          <a:stretch/>
        </p:blipFill>
        <p:spPr>
          <a:xfrm>
            <a:off x="4508825" y="2471725"/>
            <a:ext cx="4391026" cy="248188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9d12a7fc75_2_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3c283b4f9_0_0"/>
          <p:cNvSpPr/>
          <p:nvPr>
            <p:ph idx="2" type="pic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tweaking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product to get the right fit</a:t>
            </a:r>
            <a:endParaRPr sz="1500"/>
          </a:p>
        </p:txBody>
      </p:sp>
      <p:sp>
        <p:nvSpPr>
          <p:cNvPr id="226" name="Google Shape;226;ga3c283b4f9_0_0"/>
          <p:cNvSpPr/>
          <p:nvPr>
            <p:ph idx="3" type="pic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many-to-many personal direct conversation</a:t>
            </a:r>
            <a:endParaRPr sz="1500"/>
          </a:p>
        </p:txBody>
      </p:sp>
      <p:sp>
        <p:nvSpPr>
          <p:cNvPr id="227" name="Google Shape;227;ga3c283b4f9_0_0"/>
          <p:cNvSpPr/>
          <p:nvPr>
            <p:ph idx="4" type="pic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 Novel Media for Global  Communication</a:t>
            </a:r>
            <a:endParaRPr sz="1500"/>
          </a:p>
        </p:txBody>
      </p:sp>
      <p:sp>
        <p:nvSpPr>
          <p:cNvPr id="228" name="Google Shape;228;ga3c283b4f9_0_0"/>
          <p:cNvSpPr/>
          <p:nvPr>
            <p:ph idx="5" type="pic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sharing of personal ideas/pictures quickly to others. Personal </a:t>
            </a:r>
            <a:r>
              <a:rPr lang="en-US" sz="1400"/>
              <a:t>Satisfaction</a:t>
            </a:r>
            <a:endParaRPr sz="1400"/>
          </a:p>
        </p:txBody>
      </p:sp>
      <p:sp>
        <p:nvSpPr>
          <p:cNvPr id="229" name="Google Shape;229;ga3c283b4f9_0_0"/>
          <p:cNvSpPr/>
          <p:nvPr>
            <p:ph idx="6" type="pic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Clustered approach</a:t>
            </a:r>
            <a:endParaRPr sz="1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extremely high bar of engagement before expanding</a:t>
            </a:r>
            <a:endParaRPr sz="1400"/>
          </a:p>
        </p:txBody>
      </p:sp>
      <p:sp>
        <p:nvSpPr>
          <p:cNvPr id="230" name="Google Shape;230;ga3c283b4f9_0_0"/>
          <p:cNvSpPr txBox="1"/>
          <p:nvPr>
            <p:ph idx="1" type="body"/>
          </p:nvPr>
        </p:nvSpPr>
        <p:spPr>
          <a:xfrm>
            <a:off x="323529" y="339509"/>
            <a:ext cx="11573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</a:pPr>
            <a:r>
              <a:rPr b="1" lang="en-US" sz="3200"/>
              <a:t>ECONOMIC  MODELING</a:t>
            </a:r>
            <a:endParaRPr b="1" sz="3200"/>
          </a:p>
        </p:txBody>
      </p:sp>
      <p:sp>
        <p:nvSpPr>
          <p:cNvPr id="231" name="Google Shape;231;ga3c283b4f9_0_0"/>
          <p:cNvSpPr txBox="1"/>
          <p:nvPr/>
        </p:nvSpPr>
        <p:spPr>
          <a:xfrm>
            <a:off x="4470400" y="881053"/>
            <a:ext cx="30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 Vs. Facebook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a3c283b4f9_0_0"/>
          <p:cNvSpPr txBox="1"/>
          <p:nvPr/>
        </p:nvSpPr>
        <p:spPr>
          <a:xfrm>
            <a:off x="2122475" y="2045188"/>
            <a:ext cx="463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The factors that led FaceBook to the top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d0be92236_0_11"/>
          <p:cNvSpPr txBox="1"/>
          <p:nvPr>
            <p:ph idx="1" type="body"/>
          </p:nvPr>
        </p:nvSpPr>
        <p:spPr>
          <a:xfrm>
            <a:off x="323529" y="339509"/>
            <a:ext cx="11573100" cy="587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</a:pPr>
            <a:r>
              <a:rPr b="1" lang="en-US" sz="3200"/>
              <a:t>ECONOMIC  MODELING</a:t>
            </a:r>
            <a:endParaRPr b="1" sz="3200"/>
          </a:p>
        </p:txBody>
      </p:sp>
      <p:sp>
        <p:nvSpPr>
          <p:cNvPr id="238" name="Google Shape;238;g9d0be92236_0_11"/>
          <p:cNvSpPr txBox="1"/>
          <p:nvPr/>
        </p:nvSpPr>
        <p:spPr>
          <a:xfrm>
            <a:off x="4470400" y="881053"/>
            <a:ext cx="3035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 Vs. Facebook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9d0be92236_0_11"/>
          <p:cNvSpPr txBox="1"/>
          <p:nvPr/>
        </p:nvSpPr>
        <p:spPr>
          <a:xfrm>
            <a:off x="3600450" y="1628358"/>
            <a:ext cx="2387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mass phenomena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9d0be92236_0_11"/>
          <p:cNvSpPr/>
          <p:nvPr/>
        </p:nvSpPr>
        <p:spPr>
          <a:xfrm>
            <a:off x="2819400" y="1620927"/>
            <a:ext cx="660400" cy="4166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4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9d0be92236_0_11"/>
          <p:cNvSpPr txBox="1"/>
          <p:nvPr/>
        </p:nvSpPr>
        <p:spPr>
          <a:xfrm>
            <a:off x="0" y="1371720"/>
            <a:ext cx="2622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2009: Facebook really get known with sufficient number of adopters then starts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further growth.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9d0be92236_0_11"/>
          <p:cNvSpPr/>
          <p:nvPr/>
        </p:nvSpPr>
        <p:spPr>
          <a:xfrm rot="5400000">
            <a:off x="4464049" y="2151579"/>
            <a:ext cx="660400" cy="4166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4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9d0be92236_0_11"/>
          <p:cNvSpPr txBox="1"/>
          <p:nvPr/>
        </p:nvSpPr>
        <p:spPr>
          <a:xfrm>
            <a:off x="3759200" y="2806760"/>
            <a:ext cx="2070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diffusion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g9d0be92236_0_11"/>
          <p:cNvGrpSpPr/>
          <p:nvPr/>
        </p:nvGrpSpPr>
        <p:grpSpPr>
          <a:xfrm>
            <a:off x="303131" y="4127432"/>
            <a:ext cx="4991982" cy="2228448"/>
            <a:chOff x="2311956" y="1422325"/>
            <a:chExt cx="5777379" cy="2920668"/>
          </a:xfrm>
        </p:grpSpPr>
        <p:sp>
          <p:nvSpPr>
            <p:cNvPr id="245" name="Google Shape;245;g9d0be92236_0_11"/>
            <p:cNvSpPr/>
            <p:nvPr/>
          </p:nvSpPr>
          <p:spPr>
            <a:xfrm>
              <a:off x="6981619" y="1422325"/>
              <a:ext cx="1107716" cy="2912757"/>
            </a:xfrm>
            <a:custGeom>
              <a:rect b="b" l="l" r="r" t="t"/>
              <a:pathLst>
                <a:path extrusionOk="0" h="4829175" w="1743075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9d0be92236_0_11"/>
            <p:cNvSpPr/>
            <p:nvPr/>
          </p:nvSpPr>
          <p:spPr>
            <a:xfrm>
              <a:off x="2311956" y="1489075"/>
              <a:ext cx="1152966" cy="2846007"/>
            </a:xfrm>
            <a:custGeom>
              <a:rect b="b" l="l" r="r" t="t"/>
              <a:pathLst>
                <a:path extrusionOk="0" h="4467225" w="180975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9d0be92236_0_11"/>
            <p:cNvSpPr/>
            <p:nvPr/>
          </p:nvSpPr>
          <p:spPr>
            <a:xfrm>
              <a:off x="4643717" y="1470871"/>
              <a:ext cx="1110489" cy="2864211"/>
            </a:xfrm>
            <a:custGeom>
              <a:rect b="b" l="l" r="r" t="t"/>
              <a:pathLst>
                <a:path extrusionOk="0" h="4495800" w="1743075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9d0be92236_0_11"/>
            <p:cNvSpPr/>
            <p:nvPr/>
          </p:nvSpPr>
          <p:spPr>
            <a:xfrm>
              <a:off x="5966144" y="1487086"/>
              <a:ext cx="876578" cy="2847996"/>
            </a:xfrm>
            <a:custGeom>
              <a:rect b="b" l="l" r="r" t="t"/>
              <a:pathLst>
                <a:path extrusionOk="0" h="4581525" w="1381125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9d0be92236_0_11"/>
            <p:cNvSpPr/>
            <p:nvPr/>
          </p:nvSpPr>
          <p:spPr>
            <a:xfrm>
              <a:off x="3699017" y="1489075"/>
              <a:ext cx="1044113" cy="2853918"/>
            </a:xfrm>
            <a:custGeom>
              <a:rect b="b" l="l" r="r" t="t"/>
              <a:pathLst>
                <a:path extrusionOk="0" h="4591050" w="1533525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0" name="Google Shape;250;g9d0be92236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300" y="3967316"/>
            <a:ext cx="5962650" cy="28168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g9d0be92236_0_11"/>
          <p:cNvGrpSpPr/>
          <p:nvPr/>
        </p:nvGrpSpPr>
        <p:grpSpPr>
          <a:xfrm>
            <a:off x="301675" y="4152897"/>
            <a:ext cx="4991982" cy="2228448"/>
            <a:chOff x="2311956" y="1422325"/>
            <a:chExt cx="5777379" cy="2920668"/>
          </a:xfrm>
        </p:grpSpPr>
        <p:sp>
          <p:nvSpPr>
            <p:cNvPr id="252" name="Google Shape;252;g9d0be92236_0_11"/>
            <p:cNvSpPr/>
            <p:nvPr/>
          </p:nvSpPr>
          <p:spPr>
            <a:xfrm>
              <a:off x="6981619" y="1422325"/>
              <a:ext cx="1107716" cy="2912757"/>
            </a:xfrm>
            <a:custGeom>
              <a:rect b="b" l="l" r="r" t="t"/>
              <a:pathLst>
                <a:path extrusionOk="0" h="4829175" w="1743075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9d0be92236_0_11"/>
            <p:cNvSpPr/>
            <p:nvPr/>
          </p:nvSpPr>
          <p:spPr>
            <a:xfrm>
              <a:off x="2311956" y="1489075"/>
              <a:ext cx="1152966" cy="2846007"/>
            </a:xfrm>
            <a:custGeom>
              <a:rect b="b" l="l" r="r" t="t"/>
              <a:pathLst>
                <a:path extrusionOk="0" h="4467225" w="180975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9d0be92236_0_11"/>
            <p:cNvSpPr/>
            <p:nvPr/>
          </p:nvSpPr>
          <p:spPr>
            <a:xfrm>
              <a:off x="4643717" y="1470871"/>
              <a:ext cx="1110489" cy="2864211"/>
            </a:xfrm>
            <a:custGeom>
              <a:rect b="b" l="l" r="r" t="t"/>
              <a:pathLst>
                <a:path extrusionOk="0" h="4495800" w="1743075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9d0be92236_0_11"/>
            <p:cNvSpPr/>
            <p:nvPr/>
          </p:nvSpPr>
          <p:spPr>
            <a:xfrm>
              <a:off x="5966144" y="1487086"/>
              <a:ext cx="876578" cy="2847996"/>
            </a:xfrm>
            <a:custGeom>
              <a:rect b="b" l="l" r="r" t="t"/>
              <a:pathLst>
                <a:path extrusionOk="0" h="4581525" w="1381125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9d0be92236_0_11"/>
            <p:cNvSpPr/>
            <p:nvPr/>
          </p:nvSpPr>
          <p:spPr>
            <a:xfrm>
              <a:off x="3699017" y="1489075"/>
              <a:ext cx="1044113" cy="2853918"/>
            </a:xfrm>
            <a:custGeom>
              <a:rect b="b" l="l" r="r" t="t"/>
              <a:pathLst>
                <a:path extrusionOk="0" h="4591050" w="1533525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g9d0be92236_0_11"/>
          <p:cNvGrpSpPr/>
          <p:nvPr/>
        </p:nvGrpSpPr>
        <p:grpSpPr>
          <a:xfrm>
            <a:off x="300219" y="4155597"/>
            <a:ext cx="4991982" cy="2228448"/>
            <a:chOff x="2311956" y="1422325"/>
            <a:chExt cx="5777379" cy="2920668"/>
          </a:xfrm>
        </p:grpSpPr>
        <p:sp>
          <p:nvSpPr>
            <p:cNvPr id="258" name="Google Shape;258;g9d0be92236_0_11"/>
            <p:cNvSpPr/>
            <p:nvPr/>
          </p:nvSpPr>
          <p:spPr>
            <a:xfrm>
              <a:off x="6981619" y="1422325"/>
              <a:ext cx="1107716" cy="2912757"/>
            </a:xfrm>
            <a:custGeom>
              <a:rect b="b" l="l" r="r" t="t"/>
              <a:pathLst>
                <a:path extrusionOk="0" h="4829175" w="1743075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9d0be92236_0_11"/>
            <p:cNvSpPr/>
            <p:nvPr/>
          </p:nvSpPr>
          <p:spPr>
            <a:xfrm>
              <a:off x="2311956" y="1489075"/>
              <a:ext cx="1152966" cy="2846007"/>
            </a:xfrm>
            <a:custGeom>
              <a:rect b="b" l="l" r="r" t="t"/>
              <a:pathLst>
                <a:path extrusionOk="0" h="4467225" w="180975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9d0be92236_0_11"/>
            <p:cNvSpPr/>
            <p:nvPr/>
          </p:nvSpPr>
          <p:spPr>
            <a:xfrm>
              <a:off x="4643717" y="1470871"/>
              <a:ext cx="1110489" cy="2864211"/>
            </a:xfrm>
            <a:custGeom>
              <a:rect b="b" l="l" r="r" t="t"/>
              <a:pathLst>
                <a:path extrusionOk="0" h="4495800" w="1743075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9d0be92236_0_11"/>
            <p:cNvSpPr/>
            <p:nvPr/>
          </p:nvSpPr>
          <p:spPr>
            <a:xfrm>
              <a:off x="5966144" y="1487086"/>
              <a:ext cx="876578" cy="2847996"/>
            </a:xfrm>
            <a:custGeom>
              <a:rect b="b" l="l" r="r" t="t"/>
              <a:pathLst>
                <a:path extrusionOk="0" h="4581525" w="1381125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9d0be92236_0_11"/>
            <p:cNvSpPr/>
            <p:nvPr/>
          </p:nvSpPr>
          <p:spPr>
            <a:xfrm>
              <a:off x="3699017" y="1489075"/>
              <a:ext cx="1044113" cy="2853918"/>
            </a:xfrm>
            <a:custGeom>
              <a:rect b="b" l="l" r="r" t="t"/>
              <a:pathLst>
                <a:path extrusionOk="0" h="4591050" w="1533525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3" name="Google Shape;263;g9d0be92236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5850" y="1171584"/>
            <a:ext cx="5626100" cy="26629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g9d0be92236_0_11"/>
          <p:cNvGrpSpPr/>
          <p:nvPr/>
        </p:nvGrpSpPr>
        <p:grpSpPr>
          <a:xfrm>
            <a:off x="547573" y="1165559"/>
            <a:ext cx="4992233" cy="2228470"/>
            <a:chOff x="2311956" y="1422325"/>
            <a:chExt cx="5777379" cy="2920668"/>
          </a:xfrm>
        </p:grpSpPr>
        <p:sp>
          <p:nvSpPr>
            <p:cNvPr id="265" name="Google Shape;265;g9d0be92236_0_11"/>
            <p:cNvSpPr/>
            <p:nvPr/>
          </p:nvSpPr>
          <p:spPr>
            <a:xfrm>
              <a:off x="6981619" y="1422325"/>
              <a:ext cx="1107716" cy="2912757"/>
            </a:xfrm>
            <a:custGeom>
              <a:rect b="b" l="l" r="r" t="t"/>
              <a:pathLst>
                <a:path extrusionOk="0" h="4829175" w="1743075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9d0be92236_0_11"/>
            <p:cNvSpPr/>
            <p:nvPr/>
          </p:nvSpPr>
          <p:spPr>
            <a:xfrm>
              <a:off x="2311956" y="1489075"/>
              <a:ext cx="1152966" cy="2846007"/>
            </a:xfrm>
            <a:custGeom>
              <a:rect b="b" l="l" r="r" t="t"/>
              <a:pathLst>
                <a:path extrusionOk="0" h="4467225" w="180975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9d0be92236_0_11"/>
            <p:cNvSpPr/>
            <p:nvPr/>
          </p:nvSpPr>
          <p:spPr>
            <a:xfrm>
              <a:off x="4643717" y="1470871"/>
              <a:ext cx="1110489" cy="2864211"/>
            </a:xfrm>
            <a:custGeom>
              <a:rect b="b" l="l" r="r" t="t"/>
              <a:pathLst>
                <a:path extrusionOk="0" h="4495800" w="1743075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9d0be92236_0_11"/>
            <p:cNvSpPr/>
            <p:nvPr/>
          </p:nvSpPr>
          <p:spPr>
            <a:xfrm>
              <a:off x="5966144" y="1487086"/>
              <a:ext cx="876578" cy="2847996"/>
            </a:xfrm>
            <a:custGeom>
              <a:rect b="b" l="l" r="r" t="t"/>
              <a:pathLst>
                <a:path extrusionOk="0" h="4581525" w="1381125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9d0be92236_0_11"/>
            <p:cNvSpPr/>
            <p:nvPr/>
          </p:nvSpPr>
          <p:spPr>
            <a:xfrm>
              <a:off x="3699017" y="1489075"/>
              <a:ext cx="1044113" cy="2853918"/>
            </a:xfrm>
            <a:custGeom>
              <a:rect b="b" l="l" r="r" t="t"/>
              <a:pathLst>
                <a:path extrusionOk="0" h="4591050" w="1533525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9d0be92236_0_11"/>
          <p:cNvGrpSpPr/>
          <p:nvPr/>
        </p:nvGrpSpPr>
        <p:grpSpPr>
          <a:xfrm>
            <a:off x="546117" y="1187247"/>
            <a:ext cx="4992233" cy="2228470"/>
            <a:chOff x="2311956" y="1422325"/>
            <a:chExt cx="5777379" cy="2920668"/>
          </a:xfrm>
        </p:grpSpPr>
        <p:sp>
          <p:nvSpPr>
            <p:cNvPr id="271" name="Google Shape;271;g9d0be92236_0_11"/>
            <p:cNvSpPr/>
            <p:nvPr/>
          </p:nvSpPr>
          <p:spPr>
            <a:xfrm>
              <a:off x="6981619" y="1422325"/>
              <a:ext cx="1107716" cy="2912757"/>
            </a:xfrm>
            <a:custGeom>
              <a:rect b="b" l="l" r="r" t="t"/>
              <a:pathLst>
                <a:path extrusionOk="0" h="4829175" w="1743075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9d0be92236_0_11"/>
            <p:cNvSpPr/>
            <p:nvPr/>
          </p:nvSpPr>
          <p:spPr>
            <a:xfrm>
              <a:off x="2311956" y="1489075"/>
              <a:ext cx="1152966" cy="2846007"/>
            </a:xfrm>
            <a:custGeom>
              <a:rect b="b" l="l" r="r" t="t"/>
              <a:pathLst>
                <a:path extrusionOk="0" h="4467225" w="180975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9d0be92236_0_11"/>
            <p:cNvSpPr/>
            <p:nvPr/>
          </p:nvSpPr>
          <p:spPr>
            <a:xfrm>
              <a:off x="4643717" y="1470871"/>
              <a:ext cx="1110489" cy="2864211"/>
            </a:xfrm>
            <a:custGeom>
              <a:rect b="b" l="l" r="r" t="t"/>
              <a:pathLst>
                <a:path extrusionOk="0" h="4495800" w="1743075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9d0be92236_0_11"/>
            <p:cNvSpPr/>
            <p:nvPr/>
          </p:nvSpPr>
          <p:spPr>
            <a:xfrm>
              <a:off x="5966144" y="1487086"/>
              <a:ext cx="876578" cy="2847996"/>
            </a:xfrm>
            <a:custGeom>
              <a:rect b="b" l="l" r="r" t="t"/>
              <a:pathLst>
                <a:path extrusionOk="0" h="4581525" w="1381125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9d0be92236_0_11"/>
            <p:cNvSpPr/>
            <p:nvPr/>
          </p:nvSpPr>
          <p:spPr>
            <a:xfrm>
              <a:off x="3699017" y="1489075"/>
              <a:ext cx="1044113" cy="2853918"/>
            </a:xfrm>
            <a:custGeom>
              <a:rect b="b" l="l" r="r" t="t"/>
              <a:pathLst>
                <a:path extrusionOk="0" h="4591050" w="1533525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g9d0be92236_0_11"/>
          <p:cNvGrpSpPr/>
          <p:nvPr/>
        </p:nvGrpSpPr>
        <p:grpSpPr>
          <a:xfrm>
            <a:off x="298763" y="4124414"/>
            <a:ext cx="4991982" cy="2228448"/>
            <a:chOff x="2311956" y="1422325"/>
            <a:chExt cx="5777379" cy="2920668"/>
          </a:xfrm>
        </p:grpSpPr>
        <p:sp>
          <p:nvSpPr>
            <p:cNvPr id="277" name="Google Shape;277;g9d0be92236_0_11"/>
            <p:cNvSpPr/>
            <p:nvPr/>
          </p:nvSpPr>
          <p:spPr>
            <a:xfrm>
              <a:off x="6981619" y="1422325"/>
              <a:ext cx="1107716" cy="2912757"/>
            </a:xfrm>
            <a:custGeom>
              <a:rect b="b" l="l" r="r" t="t"/>
              <a:pathLst>
                <a:path extrusionOk="0" h="4829175" w="1743075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9d0be92236_0_11"/>
            <p:cNvSpPr/>
            <p:nvPr/>
          </p:nvSpPr>
          <p:spPr>
            <a:xfrm>
              <a:off x="2311956" y="1489075"/>
              <a:ext cx="1152966" cy="2846007"/>
            </a:xfrm>
            <a:custGeom>
              <a:rect b="b" l="l" r="r" t="t"/>
              <a:pathLst>
                <a:path extrusionOk="0" h="4467225" w="180975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9d0be92236_0_11"/>
            <p:cNvSpPr/>
            <p:nvPr/>
          </p:nvSpPr>
          <p:spPr>
            <a:xfrm>
              <a:off x="4643717" y="1470871"/>
              <a:ext cx="1110489" cy="2864211"/>
            </a:xfrm>
            <a:custGeom>
              <a:rect b="b" l="l" r="r" t="t"/>
              <a:pathLst>
                <a:path extrusionOk="0" h="4495800" w="1743075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9d0be92236_0_11"/>
            <p:cNvSpPr/>
            <p:nvPr/>
          </p:nvSpPr>
          <p:spPr>
            <a:xfrm>
              <a:off x="5966144" y="1487086"/>
              <a:ext cx="876578" cy="2847996"/>
            </a:xfrm>
            <a:custGeom>
              <a:rect b="b" l="l" r="r" t="t"/>
              <a:pathLst>
                <a:path extrusionOk="0" h="4581525" w="1381125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9d0be92236_0_11"/>
            <p:cNvSpPr/>
            <p:nvPr/>
          </p:nvSpPr>
          <p:spPr>
            <a:xfrm>
              <a:off x="3699017" y="1489075"/>
              <a:ext cx="1044113" cy="2853918"/>
            </a:xfrm>
            <a:custGeom>
              <a:rect b="b" l="l" r="r" t="t"/>
              <a:pathLst>
                <a:path extrusionOk="0" h="4591050" w="1533525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9d0be92236_0_11"/>
          <p:cNvGrpSpPr/>
          <p:nvPr/>
        </p:nvGrpSpPr>
        <p:grpSpPr>
          <a:xfrm>
            <a:off x="291309" y="4127432"/>
            <a:ext cx="4991982" cy="2228448"/>
            <a:chOff x="2311956" y="1422325"/>
            <a:chExt cx="5777379" cy="2920668"/>
          </a:xfrm>
        </p:grpSpPr>
        <p:sp>
          <p:nvSpPr>
            <p:cNvPr id="283" name="Google Shape;283;g9d0be92236_0_11"/>
            <p:cNvSpPr/>
            <p:nvPr/>
          </p:nvSpPr>
          <p:spPr>
            <a:xfrm>
              <a:off x="6981619" y="1422325"/>
              <a:ext cx="1107716" cy="2912757"/>
            </a:xfrm>
            <a:custGeom>
              <a:rect b="b" l="l" r="r" t="t"/>
              <a:pathLst>
                <a:path extrusionOk="0" h="4829175" w="1743075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9d0be92236_0_11"/>
            <p:cNvSpPr/>
            <p:nvPr/>
          </p:nvSpPr>
          <p:spPr>
            <a:xfrm>
              <a:off x="2311956" y="1489075"/>
              <a:ext cx="1152966" cy="2846007"/>
            </a:xfrm>
            <a:custGeom>
              <a:rect b="b" l="l" r="r" t="t"/>
              <a:pathLst>
                <a:path extrusionOk="0" h="4467225" w="1809750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9d0be92236_0_11"/>
            <p:cNvSpPr/>
            <p:nvPr/>
          </p:nvSpPr>
          <p:spPr>
            <a:xfrm>
              <a:off x="4643717" y="1470871"/>
              <a:ext cx="1110489" cy="2864211"/>
            </a:xfrm>
            <a:custGeom>
              <a:rect b="b" l="l" r="r" t="t"/>
              <a:pathLst>
                <a:path extrusionOk="0" h="4495800" w="1743075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9d0be92236_0_11"/>
            <p:cNvSpPr/>
            <p:nvPr/>
          </p:nvSpPr>
          <p:spPr>
            <a:xfrm>
              <a:off x="5966144" y="1487086"/>
              <a:ext cx="876578" cy="2847996"/>
            </a:xfrm>
            <a:custGeom>
              <a:rect b="b" l="l" r="r" t="t"/>
              <a:pathLst>
                <a:path extrusionOk="0" h="4581525" w="1381125">
                  <a:moveTo>
                    <a:pt x="1378744" y="1701853"/>
                  </a:moveTo>
                  <a:cubicBezTo>
                    <a:pt x="1378744" y="1701853"/>
                    <a:pt x="1270159" y="1122733"/>
                    <a:pt x="1215866" y="930328"/>
                  </a:cubicBezTo>
                  <a:cubicBezTo>
                    <a:pt x="1141571" y="664580"/>
                    <a:pt x="1010126" y="842698"/>
                    <a:pt x="1041559" y="574093"/>
                  </a:cubicBezTo>
                  <a:cubicBezTo>
                    <a:pt x="1061561" y="405500"/>
                    <a:pt x="977741" y="315965"/>
                    <a:pt x="925354" y="174043"/>
                  </a:cubicBezTo>
                  <a:cubicBezTo>
                    <a:pt x="902494" y="110225"/>
                    <a:pt x="873919" y="23548"/>
                    <a:pt x="792956" y="11165"/>
                  </a:cubicBezTo>
                  <a:cubicBezTo>
                    <a:pt x="617696" y="-14552"/>
                    <a:pt x="551021" y="86413"/>
                    <a:pt x="509111" y="218810"/>
                  </a:cubicBezTo>
                  <a:cubicBezTo>
                    <a:pt x="474821" y="325490"/>
                    <a:pt x="441484" y="432170"/>
                    <a:pt x="411004" y="540755"/>
                  </a:cubicBezTo>
                  <a:cubicBezTo>
                    <a:pt x="389096" y="620765"/>
                    <a:pt x="370046" y="696965"/>
                    <a:pt x="289084" y="716968"/>
                  </a:cubicBezTo>
                  <a:cubicBezTo>
                    <a:pt x="248126" y="727445"/>
                    <a:pt x="218599" y="776023"/>
                    <a:pt x="199549" y="822695"/>
                  </a:cubicBezTo>
                  <a:cubicBezTo>
                    <a:pt x="7144" y="1309423"/>
                    <a:pt x="-31909" y="1521830"/>
                    <a:pt x="70961" y="2096188"/>
                  </a:cubicBezTo>
                  <a:cubicBezTo>
                    <a:pt x="83344" y="2165720"/>
                    <a:pt x="126206" y="2180008"/>
                    <a:pt x="185261" y="2175245"/>
                  </a:cubicBezTo>
                  <a:cubicBezTo>
                    <a:pt x="246221" y="2169530"/>
                    <a:pt x="235744" y="2191438"/>
                    <a:pt x="297656" y="2190485"/>
                  </a:cubicBezTo>
                  <a:cubicBezTo>
                    <a:pt x="341471" y="2189533"/>
                    <a:pt x="362426" y="2213345"/>
                    <a:pt x="368141" y="2269543"/>
                  </a:cubicBezTo>
                  <a:cubicBezTo>
                    <a:pt x="379571" y="2377175"/>
                    <a:pt x="385286" y="2470520"/>
                    <a:pt x="467201" y="2563865"/>
                  </a:cubicBezTo>
                  <a:cubicBezTo>
                    <a:pt x="555784" y="2665783"/>
                    <a:pt x="592931" y="2839138"/>
                    <a:pt x="651034" y="2981060"/>
                  </a:cubicBezTo>
                  <a:cubicBezTo>
                    <a:pt x="670084" y="3027733"/>
                    <a:pt x="660559" y="3069643"/>
                    <a:pt x="629126" y="3102980"/>
                  </a:cubicBezTo>
                  <a:cubicBezTo>
                    <a:pt x="476726" y="3266810"/>
                    <a:pt x="413861" y="3505888"/>
                    <a:pt x="366236" y="3744013"/>
                  </a:cubicBezTo>
                  <a:cubicBezTo>
                    <a:pt x="350996" y="3820213"/>
                    <a:pt x="310039" y="3936418"/>
                    <a:pt x="247174" y="3963088"/>
                  </a:cubicBezTo>
                  <a:cubicBezTo>
                    <a:pt x="211931" y="3978328"/>
                    <a:pt x="138589" y="4020238"/>
                    <a:pt x="142399" y="4065958"/>
                  </a:cubicBezTo>
                  <a:cubicBezTo>
                    <a:pt x="150019" y="4167875"/>
                    <a:pt x="72866" y="4184068"/>
                    <a:pt x="7144" y="4250743"/>
                  </a:cubicBezTo>
                  <a:cubicBezTo>
                    <a:pt x="25241" y="4267888"/>
                    <a:pt x="33814" y="4302178"/>
                    <a:pt x="50006" y="4292653"/>
                  </a:cubicBezTo>
                  <a:cubicBezTo>
                    <a:pt x="108109" y="4261220"/>
                    <a:pt x="187166" y="4158350"/>
                    <a:pt x="198596" y="4198355"/>
                  </a:cubicBezTo>
                  <a:cubicBezTo>
                    <a:pt x="214789" y="4251695"/>
                    <a:pt x="183356" y="4307893"/>
                    <a:pt x="174784" y="4393618"/>
                  </a:cubicBezTo>
                  <a:cubicBezTo>
                    <a:pt x="174784" y="4393618"/>
                    <a:pt x="268129" y="4485058"/>
                    <a:pt x="317659" y="4510775"/>
                  </a:cubicBezTo>
                  <a:cubicBezTo>
                    <a:pt x="354806" y="4529825"/>
                    <a:pt x="410051" y="4586975"/>
                    <a:pt x="433864" y="4535540"/>
                  </a:cubicBezTo>
                  <a:cubicBezTo>
                    <a:pt x="449104" y="4502203"/>
                    <a:pt x="447199" y="4442195"/>
                    <a:pt x="422434" y="4364090"/>
                  </a:cubicBezTo>
                  <a:cubicBezTo>
                    <a:pt x="342424" y="4105010"/>
                    <a:pt x="511969" y="3784018"/>
                    <a:pt x="670084" y="3567800"/>
                  </a:cubicBezTo>
                  <a:cubicBezTo>
                    <a:pt x="716756" y="3503983"/>
                    <a:pt x="749141" y="3475408"/>
                    <a:pt x="750094" y="3596375"/>
                  </a:cubicBezTo>
                  <a:cubicBezTo>
                    <a:pt x="752951" y="3883078"/>
                    <a:pt x="726281" y="4133585"/>
                    <a:pt x="700564" y="4363138"/>
                  </a:cubicBezTo>
                  <a:cubicBezTo>
                    <a:pt x="684371" y="4508870"/>
                    <a:pt x="823436" y="4578403"/>
                    <a:pt x="823436" y="4578403"/>
                  </a:cubicBezTo>
                  <a:cubicBezTo>
                    <a:pt x="823436" y="4578403"/>
                    <a:pt x="931069" y="4523158"/>
                    <a:pt x="935831" y="4471723"/>
                  </a:cubicBezTo>
                  <a:cubicBezTo>
                    <a:pt x="940594" y="4401238"/>
                    <a:pt x="938689" y="4332658"/>
                    <a:pt x="922496" y="4264078"/>
                  </a:cubicBezTo>
                  <a:cubicBezTo>
                    <a:pt x="894874" y="4143110"/>
                    <a:pt x="900589" y="4024048"/>
                    <a:pt x="927259" y="3903080"/>
                  </a:cubicBezTo>
                  <a:cubicBezTo>
                    <a:pt x="971074" y="3708770"/>
                    <a:pt x="1032986" y="3515413"/>
                    <a:pt x="1036796" y="3313483"/>
                  </a:cubicBezTo>
                  <a:cubicBezTo>
                    <a:pt x="1042511" y="3054403"/>
                    <a:pt x="1088231" y="2810563"/>
                    <a:pt x="1154906" y="2568628"/>
                  </a:cubicBezTo>
                  <a:cubicBezTo>
                    <a:pt x="1245394" y="2521955"/>
                    <a:pt x="1198721" y="2313358"/>
                    <a:pt x="1285399" y="2315263"/>
                  </a:cubicBezTo>
                  <a:cubicBezTo>
                    <a:pt x="1301591" y="2315263"/>
                    <a:pt x="1319689" y="2302880"/>
                    <a:pt x="1320641" y="2280020"/>
                  </a:cubicBezTo>
                  <a:cubicBezTo>
                    <a:pt x="1323499" y="2260970"/>
                    <a:pt x="1381601" y="1759955"/>
                    <a:pt x="1378744" y="1701853"/>
                  </a:cubicBezTo>
                  <a:close/>
                  <a:moveTo>
                    <a:pt x="218599" y="1521830"/>
                  </a:moveTo>
                  <a:cubicBezTo>
                    <a:pt x="218599" y="1521830"/>
                    <a:pt x="355759" y="1100825"/>
                    <a:pt x="355759" y="1100825"/>
                  </a:cubicBezTo>
                  <a:cubicBezTo>
                    <a:pt x="432911" y="1367525"/>
                    <a:pt x="598646" y="1565645"/>
                    <a:pt x="379571" y="1941883"/>
                  </a:cubicBezTo>
                  <a:cubicBezTo>
                    <a:pt x="312896" y="1771385"/>
                    <a:pt x="290989" y="1714235"/>
                    <a:pt x="218599" y="1521830"/>
                  </a:cubicBezTo>
                  <a:close/>
                  <a:moveTo>
                    <a:pt x="1155859" y="1623748"/>
                  </a:moveTo>
                  <a:cubicBezTo>
                    <a:pt x="1153001" y="1676135"/>
                    <a:pt x="1155859" y="1775195"/>
                    <a:pt x="1127284" y="1739953"/>
                  </a:cubicBezTo>
                  <a:cubicBezTo>
                    <a:pt x="1081564" y="1681850"/>
                    <a:pt x="1021556" y="1568503"/>
                    <a:pt x="1022509" y="1488493"/>
                  </a:cubicBezTo>
                  <a:cubicBezTo>
                    <a:pt x="1022509" y="1431343"/>
                    <a:pt x="1027271" y="1185598"/>
                    <a:pt x="1041559" y="1125590"/>
                  </a:cubicBezTo>
                  <a:cubicBezTo>
                    <a:pt x="1130141" y="1239890"/>
                    <a:pt x="1164431" y="1481825"/>
                    <a:pt x="1155859" y="162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9d0be92236_0_11"/>
            <p:cNvSpPr/>
            <p:nvPr/>
          </p:nvSpPr>
          <p:spPr>
            <a:xfrm>
              <a:off x="3699017" y="1489075"/>
              <a:ext cx="1044113" cy="2853918"/>
            </a:xfrm>
            <a:custGeom>
              <a:rect b="b" l="l" r="r" t="t"/>
              <a:pathLst>
                <a:path extrusionOk="0" h="4591050" w="1533525">
                  <a:moveTo>
                    <a:pt x="1509236" y="4450989"/>
                  </a:moveTo>
                  <a:cubicBezTo>
                    <a:pt x="1440656" y="4292874"/>
                    <a:pt x="1390174" y="4128092"/>
                    <a:pt x="1354931" y="3953784"/>
                  </a:cubicBezTo>
                  <a:cubicBezTo>
                    <a:pt x="1291114" y="3639459"/>
                    <a:pt x="1233011" y="3322277"/>
                    <a:pt x="1096804" y="3037479"/>
                  </a:cubicBezTo>
                  <a:cubicBezTo>
                    <a:pt x="1063466" y="2968899"/>
                    <a:pt x="1042511" y="2883174"/>
                    <a:pt x="1079659" y="2797449"/>
                  </a:cubicBezTo>
                  <a:cubicBezTo>
                    <a:pt x="1085374" y="2784114"/>
                    <a:pt x="1084421" y="2762207"/>
                    <a:pt x="1079659" y="2746967"/>
                  </a:cubicBezTo>
                  <a:cubicBezTo>
                    <a:pt x="1054894" y="2661242"/>
                    <a:pt x="1057751" y="2592661"/>
                    <a:pt x="1122521" y="2525986"/>
                  </a:cubicBezTo>
                  <a:cubicBezTo>
                    <a:pt x="1160621" y="2486934"/>
                    <a:pt x="1164431" y="2411686"/>
                    <a:pt x="1155859" y="2348822"/>
                  </a:cubicBezTo>
                  <a:cubicBezTo>
                    <a:pt x="1144429" y="2255477"/>
                    <a:pt x="1140619" y="2161179"/>
                    <a:pt x="1144429" y="2066881"/>
                  </a:cubicBezTo>
                  <a:cubicBezTo>
                    <a:pt x="1158716" y="1673499"/>
                    <a:pt x="1065371" y="1293451"/>
                    <a:pt x="1048226" y="903879"/>
                  </a:cubicBezTo>
                  <a:cubicBezTo>
                    <a:pt x="1041559" y="748621"/>
                    <a:pt x="1012984" y="727666"/>
                    <a:pt x="884396" y="699091"/>
                  </a:cubicBezTo>
                  <a:cubicBezTo>
                    <a:pt x="826294" y="686709"/>
                    <a:pt x="816769" y="650514"/>
                    <a:pt x="827246" y="588601"/>
                  </a:cubicBezTo>
                  <a:cubicBezTo>
                    <a:pt x="845344" y="479064"/>
                    <a:pt x="857726" y="368574"/>
                    <a:pt x="852964" y="256179"/>
                  </a:cubicBezTo>
                  <a:cubicBezTo>
                    <a:pt x="849154" y="151404"/>
                    <a:pt x="786289" y="48534"/>
                    <a:pt x="709136" y="19006"/>
                  </a:cubicBezTo>
                  <a:cubicBezTo>
                    <a:pt x="626269" y="-12426"/>
                    <a:pt x="548164" y="19006"/>
                    <a:pt x="489109" y="108541"/>
                  </a:cubicBezTo>
                  <a:cubicBezTo>
                    <a:pt x="431006" y="198076"/>
                    <a:pt x="394811" y="300946"/>
                    <a:pt x="383381" y="413341"/>
                  </a:cubicBezTo>
                  <a:cubicBezTo>
                    <a:pt x="370999" y="558121"/>
                    <a:pt x="306229" y="655276"/>
                    <a:pt x="210979" y="729571"/>
                  </a:cubicBezTo>
                  <a:cubicBezTo>
                    <a:pt x="162401" y="767671"/>
                    <a:pt x="131921" y="819106"/>
                    <a:pt x="126206" y="890544"/>
                  </a:cubicBezTo>
                  <a:cubicBezTo>
                    <a:pt x="117634" y="994366"/>
                    <a:pt x="109061" y="1321074"/>
                    <a:pt x="106204" y="1368699"/>
                  </a:cubicBezTo>
                  <a:lnTo>
                    <a:pt x="32861" y="2081169"/>
                  </a:lnTo>
                  <a:lnTo>
                    <a:pt x="7144" y="2565992"/>
                  </a:lnTo>
                  <a:cubicBezTo>
                    <a:pt x="10954" y="2575517"/>
                    <a:pt x="15716" y="2583136"/>
                    <a:pt x="21431" y="2589804"/>
                  </a:cubicBezTo>
                  <a:cubicBezTo>
                    <a:pt x="52864" y="2625999"/>
                    <a:pt x="62389" y="2671719"/>
                    <a:pt x="60484" y="2722202"/>
                  </a:cubicBezTo>
                  <a:cubicBezTo>
                    <a:pt x="58579" y="2766017"/>
                    <a:pt x="71914" y="2800307"/>
                    <a:pt x="111919" y="2801259"/>
                  </a:cubicBezTo>
                  <a:cubicBezTo>
                    <a:pt x="179546" y="2802211"/>
                    <a:pt x="197644" y="2853646"/>
                    <a:pt x="201454" y="2924132"/>
                  </a:cubicBezTo>
                  <a:cubicBezTo>
                    <a:pt x="223361" y="3292749"/>
                    <a:pt x="261461" y="3659461"/>
                    <a:pt x="351949" y="4013792"/>
                  </a:cubicBezTo>
                  <a:cubicBezTo>
                    <a:pt x="385286" y="4146189"/>
                    <a:pt x="369094" y="4266204"/>
                    <a:pt x="307181" y="4382409"/>
                  </a:cubicBezTo>
                  <a:cubicBezTo>
                    <a:pt x="280511" y="4431939"/>
                    <a:pt x="231934" y="4490994"/>
                    <a:pt x="274796" y="4551002"/>
                  </a:cubicBezTo>
                  <a:cubicBezTo>
                    <a:pt x="322421" y="4615772"/>
                    <a:pt x="386239" y="4579577"/>
                    <a:pt x="442436" y="4552907"/>
                  </a:cubicBezTo>
                  <a:cubicBezTo>
                    <a:pt x="486251" y="4531952"/>
                    <a:pt x="508159" y="4489089"/>
                    <a:pt x="513874" y="4432892"/>
                  </a:cubicBezTo>
                  <a:cubicBezTo>
                    <a:pt x="518636" y="4384314"/>
                    <a:pt x="523399" y="4333832"/>
                    <a:pt x="550069" y="4295732"/>
                  </a:cubicBezTo>
                  <a:cubicBezTo>
                    <a:pt x="591026" y="4238582"/>
                    <a:pt x="582454" y="4182384"/>
                    <a:pt x="556736" y="4122377"/>
                  </a:cubicBezTo>
                  <a:cubicBezTo>
                    <a:pt x="511016" y="4011886"/>
                    <a:pt x="492919" y="3893777"/>
                    <a:pt x="493871" y="3768999"/>
                  </a:cubicBezTo>
                  <a:cubicBezTo>
                    <a:pt x="496729" y="3500394"/>
                    <a:pt x="493871" y="3231789"/>
                    <a:pt x="495776" y="2963184"/>
                  </a:cubicBezTo>
                  <a:cubicBezTo>
                    <a:pt x="495776" y="2918417"/>
                    <a:pt x="481489" y="2847932"/>
                    <a:pt x="541496" y="2851742"/>
                  </a:cubicBezTo>
                  <a:cubicBezTo>
                    <a:pt x="609124" y="2855552"/>
                    <a:pt x="702469" y="2793639"/>
                    <a:pt x="738664" y="2907939"/>
                  </a:cubicBezTo>
                  <a:cubicBezTo>
                    <a:pt x="846296" y="3244171"/>
                    <a:pt x="1012984" y="3542304"/>
                    <a:pt x="1149191" y="3859486"/>
                  </a:cubicBezTo>
                  <a:cubicBezTo>
                    <a:pt x="1170146" y="3909017"/>
                    <a:pt x="1205389" y="3954736"/>
                    <a:pt x="1202531" y="4010934"/>
                  </a:cubicBezTo>
                  <a:cubicBezTo>
                    <a:pt x="1195864" y="4143332"/>
                    <a:pt x="1239679" y="4258584"/>
                    <a:pt x="1267301" y="4380504"/>
                  </a:cubicBezTo>
                  <a:cubicBezTo>
                    <a:pt x="1293971" y="4500519"/>
                    <a:pt x="1353026" y="4543382"/>
                    <a:pt x="1438751" y="4564337"/>
                  </a:cubicBezTo>
                  <a:cubicBezTo>
                    <a:pt x="1467326" y="4571004"/>
                    <a:pt x="1496854" y="4578624"/>
                    <a:pt x="1518761" y="4548144"/>
                  </a:cubicBezTo>
                  <a:cubicBezTo>
                    <a:pt x="1542574" y="4513854"/>
                    <a:pt x="1522571" y="4480517"/>
                    <a:pt x="1509236" y="4450989"/>
                  </a:cubicBezTo>
                  <a:close/>
                  <a:moveTo>
                    <a:pt x="205264" y="1869714"/>
                  </a:moveTo>
                  <a:cubicBezTo>
                    <a:pt x="210026" y="1613492"/>
                    <a:pt x="250031" y="1389654"/>
                    <a:pt x="277654" y="1143909"/>
                  </a:cubicBezTo>
                  <a:cubicBezTo>
                    <a:pt x="362426" y="1382986"/>
                    <a:pt x="332899" y="1684929"/>
                    <a:pt x="205264" y="1869714"/>
                  </a:cubicBezTo>
                  <a:close/>
                  <a:moveTo>
                    <a:pt x="999649" y="2214519"/>
                  </a:moveTo>
                  <a:cubicBezTo>
                    <a:pt x="920591" y="1686834"/>
                    <a:pt x="794861" y="1749699"/>
                    <a:pt x="880586" y="1220109"/>
                  </a:cubicBezTo>
                  <a:cubicBezTo>
                    <a:pt x="920591" y="1493476"/>
                    <a:pt x="1030129" y="1925911"/>
                    <a:pt x="999649" y="2214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g9d0be92236_0_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3c283b4f9_0_19"/>
          <p:cNvSpPr/>
          <p:nvPr/>
        </p:nvSpPr>
        <p:spPr>
          <a:xfrm>
            <a:off x="100025" y="2779000"/>
            <a:ext cx="1242900" cy="9429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94" name="Google Shape;294;ga3c283b4f9_0_19"/>
          <p:cNvSpPr/>
          <p:nvPr/>
        </p:nvSpPr>
        <p:spPr>
          <a:xfrm>
            <a:off x="1342925" y="2779000"/>
            <a:ext cx="1386000" cy="9429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a3c283b4f9_0_19"/>
          <p:cNvSpPr txBox="1"/>
          <p:nvPr/>
        </p:nvSpPr>
        <p:spPr>
          <a:xfrm>
            <a:off x="100025" y="2779000"/>
            <a:ext cx="2628900" cy="9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 direct network effect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(Scale and </a:t>
            </a:r>
            <a:r>
              <a:rPr lang="en-US"/>
              <a:t>embedded</a:t>
            </a:r>
            <a:r>
              <a:rPr lang="en-US"/>
              <a:t>)</a:t>
            </a:r>
            <a:endParaRPr/>
          </a:p>
        </p:txBody>
      </p:sp>
      <p:sp>
        <p:nvSpPr>
          <p:cNvPr id="296" name="Google Shape;296;ga3c283b4f9_0_19"/>
          <p:cNvSpPr/>
          <p:nvPr/>
        </p:nvSpPr>
        <p:spPr>
          <a:xfrm>
            <a:off x="4781550" y="1536075"/>
            <a:ext cx="1862100" cy="9429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97" name="Google Shape;297;ga3c283b4f9_0_19"/>
          <p:cNvSpPr/>
          <p:nvPr/>
        </p:nvSpPr>
        <p:spPr>
          <a:xfrm>
            <a:off x="6643650" y="1536075"/>
            <a:ext cx="766800" cy="9429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a3c283b4f9_0_19"/>
          <p:cNvSpPr/>
          <p:nvPr/>
        </p:nvSpPr>
        <p:spPr>
          <a:xfrm>
            <a:off x="8396250" y="4410175"/>
            <a:ext cx="1314300" cy="12669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99" name="Google Shape;299;ga3c283b4f9_0_19"/>
          <p:cNvSpPr/>
          <p:nvPr/>
        </p:nvSpPr>
        <p:spPr>
          <a:xfrm>
            <a:off x="9701375" y="4410175"/>
            <a:ext cx="1314300" cy="12669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a3c283b4f9_0_19"/>
          <p:cNvSpPr/>
          <p:nvPr/>
        </p:nvSpPr>
        <p:spPr>
          <a:xfrm>
            <a:off x="1438275" y="4572175"/>
            <a:ext cx="1314300" cy="9429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01" name="Google Shape;301;ga3c283b4f9_0_19"/>
          <p:cNvSpPr/>
          <p:nvPr/>
        </p:nvSpPr>
        <p:spPr>
          <a:xfrm>
            <a:off x="2752725" y="4572175"/>
            <a:ext cx="1314300" cy="9429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a3c283b4f9_0_19"/>
          <p:cNvSpPr/>
          <p:nvPr/>
        </p:nvSpPr>
        <p:spPr>
          <a:xfrm>
            <a:off x="4781550" y="4572175"/>
            <a:ext cx="2628900" cy="9429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a3c283b4f9_0_19"/>
          <p:cNvSpPr/>
          <p:nvPr/>
        </p:nvSpPr>
        <p:spPr>
          <a:xfrm>
            <a:off x="9601375" y="2743150"/>
            <a:ext cx="1781100" cy="10146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04" name="Google Shape;304;ga3c283b4f9_0_19"/>
          <p:cNvSpPr/>
          <p:nvPr/>
        </p:nvSpPr>
        <p:spPr>
          <a:xfrm>
            <a:off x="11382350" y="2743150"/>
            <a:ext cx="624000" cy="10146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a3c283b4f9_0_19"/>
          <p:cNvSpPr txBox="1"/>
          <p:nvPr/>
        </p:nvSpPr>
        <p:spPr>
          <a:xfrm>
            <a:off x="4781550" y="1536075"/>
            <a:ext cx="2628900" cy="9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Bandwagon effect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&amp;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Diffusion</a:t>
            </a:r>
            <a:endParaRPr b="1" sz="1900"/>
          </a:p>
        </p:txBody>
      </p:sp>
      <p:sp>
        <p:nvSpPr>
          <p:cNvPr id="306" name="Google Shape;306;ga3c283b4f9_0_19"/>
          <p:cNvSpPr txBox="1"/>
          <p:nvPr/>
        </p:nvSpPr>
        <p:spPr>
          <a:xfrm>
            <a:off x="4781550" y="4572175"/>
            <a:ext cx="2628900" cy="9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sided platforms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- </a:t>
            </a:r>
            <a:r>
              <a:rPr lang="en-US"/>
              <a:t>Developers</a:t>
            </a:r>
            <a:endParaRPr/>
          </a:p>
        </p:txBody>
      </p:sp>
      <p:sp>
        <p:nvSpPr>
          <p:cNvPr id="307" name="Google Shape;307;ga3c283b4f9_0_19"/>
          <p:cNvSpPr txBox="1"/>
          <p:nvPr/>
        </p:nvSpPr>
        <p:spPr>
          <a:xfrm>
            <a:off x="1438275" y="4572175"/>
            <a:ext cx="2628900" cy="9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sided marketplace effect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customers - Advertisers</a:t>
            </a:r>
            <a:endParaRPr/>
          </a:p>
        </p:txBody>
      </p:sp>
      <p:sp>
        <p:nvSpPr>
          <p:cNvPr id="308" name="Google Shape;308;ga3c283b4f9_0_19"/>
          <p:cNvSpPr txBox="1"/>
          <p:nvPr/>
        </p:nvSpPr>
        <p:spPr>
          <a:xfrm>
            <a:off x="8396250" y="4410175"/>
            <a:ext cx="2628900" cy="126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network </a:t>
            </a:r>
            <a:r>
              <a:rPr lang="en-US"/>
              <a:t>effect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-Breadth of content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-Human engagement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-real-time data</a:t>
            </a:r>
            <a:endParaRPr/>
          </a:p>
        </p:txBody>
      </p:sp>
      <p:sp>
        <p:nvSpPr>
          <p:cNvPr id="309" name="Google Shape;309;ga3c283b4f9_0_19"/>
          <p:cNvSpPr txBox="1"/>
          <p:nvPr/>
        </p:nvSpPr>
        <p:spPr>
          <a:xfrm>
            <a:off x="9601225" y="2743150"/>
            <a:ext cx="2405100" cy="10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personal utility</a:t>
            </a:r>
            <a:endParaRPr sz="2000"/>
          </a:p>
        </p:txBody>
      </p:sp>
      <p:sp>
        <p:nvSpPr>
          <p:cNvPr id="310" name="Google Shape;310;ga3c283b4f9_0_19"/>
          <p:cNvSpPr txBox="1"/>
          <p:nvPr/>
        </p:nvSpPr>
        <p:spPr>
          <a:xfrm>
            <a:off x="4781550" y="2957550"/>
            <a:ext cx="2628900" cy="9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Lock-In effect</a:t>
            </a:r>
            <a:endParaRPr/>
          </a:p>
        </p:txBody>
      </p:sp>
      <p:cxnSp>
        <p:nvCxnSpPr>
          <p:cNvPr id="311" name="Google Shape;311;ga3c283b4f9_0_19"/>
          <p:cNvCxnSpPr>
            <a:stCxn id="295" idx="3"/>
            <a:endCxn id="305" idx="1"/>
          </p:cNvCxnSpPr>
          <p:nvPr/>
        </p:nvCxnSpPr>
        <p:spPr>
          <a:xfrm flipH="1" rot="10800000">
            <a:off x="2728925" y="2007550"/>
            <a:ext cx="2052600" cy="124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ga3c283b4f9_0_19"/>
          <p:cNvCxnSpPr>
            <a:stCxn id="309" idx="1"/>
            <a:endCxn id="305" idx="3"/>
          </p:cNvCxnSpPr>
          <p:nvPr/>
        </p:nvCxnSpPr>
        <p:spPr>
          <a:xfrm rot="10800000">
            <a:off x="7410325" y="2007550"/>
            <a:ext cx="2190900" cy="124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ga3c283b4f9_0_19"/>
          <p:cNvCxnSpPr>
            <a:stCxn id="308" idx="0"/>
            <a:endCxn id="310" idx="3"/>
          </p:cNvCxnSpPr>
          <p:nvPr/>
        </p:nvCxnSpPr>
        <p:spPr>
          <a:xfrm rot="10800000">
            <a:off x="7410600" y="3428875"/>
            <a:ext cx="2300100" cy="98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ga3c283b4f9_0_19"/>
          <p:cNvCxnSpPr>
            <a:stCxn id="308" idx="0"/>
            <a:endCxn id="305" idx="3"/>
          </p:cNvCxnSpPr>
          <p:nvPr/>
        </p:nvCxnSpPr>
        <p:spPr>
          <a:xfrm rot="10800000">
            <a:off x="7410600" y="2007475"/>
            <a:ext cx="2300100" cy="240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ga3c283b4f9_0_19"/>
          <p:cNvCxnSpPr>
            <a:stCxn id="307" idx="0"/>
            <a:endCxn id="305" idx="1"/>
          </p:cNvCxnSpPr>
          <p:nvPr/>
        </p:nvCxnSpPr>
        <p:spPr>
          <a:xfrm flipH="1" rot="10800000">
            <a:off x="2752725" y="2007475"/>
            <a:ext cx="2028900" cy="256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ga3c283b4f9_0_19"/>
          <p:cNvCxnSpPr>
            <a:stCxn id="306" idx="0"/>
            <a:endCxn id="310" idx="2"/>
          </p:cNvCxnSpPr>
          <p:nvPr/>
        </p:nvCxnSpPr>
        <p:spPr>
          <a:xfrm rot="10800000">
            <a:off x="6096000" y="3900475"/>
            <a:ext cx="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ga3c283b4f9_0_19"/>
          <p:cNvCxnSpPr>
            <a:stCxn id="307" idx="0"/>
            <a:endCxn id="310" idx="1"/>
          </p:cNvCxnSpPr>
          <p:nvPr/>
        </p:nvCxnSpPr>
        <p:spPr>
          <a:xfrm flipH="1" rot="10800000">
            <a:off x="2752725" y="3428875"/>
            <a:ext cx="2028900" cy="11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ga3c283b4f9_0_19"/>
          <p:cNvCxnSpPr>
            <a:stCxn id="295" idx="3"/>
            <a:endCxn id="310" idx="1"/>
          </p:cNvCxnSpPr>
          <p:nvPr/>
        </p:nvCxnSpPr>
        <p:spPr>
          <a:xfrm>
            <a:off x="2728925" y="3250450"/>
            <a:ext cx="2052600" cy="1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ga3c283b4f9_0_19"/>
          <p:cNvCxnSpPr>
            <a:stCxn id="309" idx="1"/>
            <a:endCxn id="310" idx="3"/>
          </p:cNvCxnSpPr>
          <p:nvPr/>
        </p:nvCxnSpPr>
        <p:spPr>
          <a:xfrm flipH="1">
            <a:off x="7410325" y="3250450"/>
            <a:ext cx="2190900" cy="1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ga3c283b4f9_0_19"/>
          <p:cNvSpPr txBox="1"/>
          <p:nvPr>
            <p:ph idx="1" type="body"/>
          </p:nvPr>
        </p:nvSpPr>
        <p:spPr>
          <a:xfrm>
            <a:off x="323529" y="339509"/>
            <a:ext cx="11573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</a:pPr>
            <a:r>
              <a:rPr b="1" lang="en-US" sz="3200"/>
              <a:t>ECONOMIC  MODELING</a:t>
            </a:r>
            <a:endParaRPr b="1" sz="3200"/>
          </a:p>
        </p:txBody>
      </p:sp>
      <p:sp>
        <p:nvSpPr>
          <p:cNvPr id="321" name="Google Shape;321;ga3c283b4f9_0_19"/>
          <p:cNvSpPr txBox="1"/>
          <p:nvPr/>
        </p:nvSpPr>
        <p:spPr>
          <a:xfrm>
            <a:off x="4470400" y="881053"/>
            <a:ext cx="30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 Vs. Facebook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a3c283b4f9_0_19"/>
          <p:cNvSpPr txBox="1"/>
          <p:nvPr/>
        </p:nvSpPr>
        <p:spPr>
          <a:xfrm>
            <a:off x="2200275" y="5843600"/>
            <a:ext cx="83154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How network effects of Facebook and WhatsApp Affected the bandwagon effect</a:t>
            </a:r>
            <a:endParaRPr b="1" sz="1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23" name="Google Shape;323;ga3c283b4f9_0_19"/>
          <p:cNvSpPr/>
          <p:nvPr/>
        </p:nvSpPr>
        <p:spPr>
          <a:xfrm>
            <a:off x="323525" y="6308199"/>
            <a:ext cx="128700" cy="1035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a3c283b4f9_0_19"/>
          <p:cNvSpPr/>
          <p:nvPr/>
        </p:nvSpPr>
        <p:spPr>
          <a:xfrm>
            <a:off x="323525" y="6586625"/>
            <a:ext cx="128700" cy="103500"/>
          </a:xfrm>
          <a:prstGeom prst="ellipse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a3c283b4f9_0_19"/>
          <p:cNvSpPr txBox="1"/>
          <p:nvPr/>
        </p:nvSpPr>
        <p:spPr>
          <a:xfrm>
            <a:off x="228600" y="6186300"/>
            <a:ext cx="31191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WhatsApp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FaceBook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/>
          <p:nvPr/>
        </p:nvSpPr>
        <p:spPr>
          <a:xfrm>
            <a:off x="663676" y="1592826"/>
            <a:ext cx="57518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endParaRPr b="1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"/>
          <p:cNvSpPr txBox="1"/>
          <p:nvPr/>
        </p:nvSpPr>
        <p:spPr>
          <a:xfrm>
            <a:off x="663676" y="3229897"/>
            <a:ext cx="38935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"/>
          <p:cNvSpPr txBox="1"/>
          <p:nvPr/>
        </p:nvSpPr>
        <p:spPr>
          <a:xfrm>
            <a:off x="663676" y="3996813"/>
            <a:ext cx="806983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https://www.statista.com/chart/10047/facebooks-monthly-active-users/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https://digital.hbs.edu/platform-digit/submission/whatsapp-network-effects-worth-19-billion/h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Steve Lohr</a:t>
            </a:r>
            <a:r>
              <a:rPr b="1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Google, the new master of network effects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The New York Times .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July 7, 2008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mobi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</cp:coreProperties>
</file>