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981" r:id="rId4"/>
    <p:sldId id="982" r:id="rId5"/>
    <p:sldId id="983" r:id="rId6"/>
    <p:sldId id="984" r:id="rId7"/>
    <p:sldId id="985" r:id="rId8"/>
    <p:sldId id="987" r:id="rId9"/>
    <p:sldId id="988" r:id="rId10"/>
    <p:sldId id="990" r:id="rId11"/>
    <p:sldId id="991" r:id="rId12"/>
    <p:sldId id="992" r:id="rId13"/>
    <p:sldId id="993" r:id="rId14"/>
    <p:sldId id="994" r:id="rId15"/>
    <p:sldId id="995" r:id="rId16"/>
    <p:sldId id="996" r:id="rId17"/>
    <p:sldId id="997" r:id="rId18"/>
    <p:sldId id="998" r:id="rId19"/>
    <p:sldId id="999" r:id="rId20"/>
    <p:sldId id="1000" r:id="rId21"/>
    <p:sldId id="1001" r:id="rId22"/>
    <p:sldId id="1002" r:id="rId23"/>
    <p:sldId id="1003" r:id="rId24"/>
    <p:sldId id="1004" r:id="rId25"/>
    <p:sldId id="1005" r:id="rId26"/>
    <p:sldId id="1006" r:id="rId27"/>
    <p:sldId id="1007" r:id="rId28"/>
    <p:sldId id="1008" r:id="rId29"/>
    <p:sldId id="1009" r:id="rId30"/>
    <p:sldId id="1010" r:id="rId31"/>
    <p:sldId id="1011" r:id="rId32"/>
    <p:sldId id="1012" r:id="rId33"/>
    <p:sldId id="1013" r:id="rId34"/>
    <p:sldId id="1014" r:id="rId35"/>
    <p:sldId id="1015" r:id="rId36"/>
    <p:sldId id="1016" r:id="rId37"/>
    <p:sldId id="1017" r:id="rId38"/>
    <p:sldId id="1018" r:id="rId39"/>
    <p:sldId id="1019" r:id="rId40"/>
    <p:sldId id="1020" r:id="rId41"/>
    <p:sldId id="1021" r:id="rId42"/>
    <p:sldId id="1022" r:id="rId43"/>
    <p:sldId id="1023" r:id="rId44"/>
    <p:sldId id="1024" r:id="rId45"/>
    <p:sldId id="1025" r:id="rId46"/>
    <p:sldId id="1026" r:id="rId47"/>
    <p:sldId id="989" r:id="rId48"/>
    <p:sldId id="1027" r:id="rId49"/>
    <p:sldId id="1028" r:id="rId50"/>
    <p:sldId id="1029" r:id="rId51"/>
    <p:sldId id="1030" r:id="rId5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481"/>
    <a:srgbClr val="D7D7FF"/>
    <a:srgbClr val="FFCCCC"/>
    <a:srgbClr val="CCCCCC"/>
    <a:srgbClr val="D9D9FF"/>
    <a:srgbClr val="D4D4FF"/>
    <a:srgbClr val="E6E6FF"/>
    <a:srgbClr val="E89DC9"/>
    <a:srgbClr val="CBCC9E"/>
    <a:srgbClr val="8EF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B51BE0-E3B8-48F0-BA59-EEA435C94373}" v="77" dt="2024-02-09T07:56:54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7" d="100"/>
          <a:sy n="67" d="100"/>
        </p:scale>
        <p:origin x="6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9923C-40C7-B415-BCD0-C1C6F3130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369636-7B50-1662-11DE-4363C72A9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A6FDB1-E710-A7DF-ACC1-7E6023F5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90D0-3EC4-43AF-A8E9-DC1515F4525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5C4C64-C112-AEA3-96C6-B0DB7E27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F57AC1-9A16-3F93-AFC2-11B17B65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80F4-433E-4A9A-8006-CF614605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9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2E8FE-1D9E-06F8-5EF9-BAC3BE84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3DD71A-2929-2F87-4F86-DE682B0D1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730734-949A-9F12-021F-1ED4923B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90D0-3EC4-43AF-A8E9-DC1515F4525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9D7292-DFC8-376D-59A4-1AF04C21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0BAA1-FA81-E5E4-3F06-BAC7F624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80F4-433E-4A9A-8006-CF614605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0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E2059E-7157-08CC-18A7-8892DB691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49CEDB-2725-3FEA-9DD5-C02FC98C5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C93070-0CF5-969B-EE2E-31A1E9B0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90D0-3EC4-43AF-A8E9-DC1515F4525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3B71AD-FC93-6172-9C92-7CCCF30F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597A7C-7BDD-8426-3BDA-AB1CEC39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80F4-433E-4A9A-8006-CF614605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86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sga_back_light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5720"/>
            <a:ext cx="12192000" cy="6766560"/>
          </a:xfrm>
          <a:prstGeom prst="rect">
            <a:avLst/>
          </a:prstGeom>
        </p:spPr>
      </p:pic>
      <p:grpSp>
        <p:nvGrpSpPr>
          <p:cNvPr id="3" name="Agrupar 19"/>
          <p:cNvGrpSpPr/>
          <p:nvPr userDrawn="1"/>
        </p:nvGrpSpPr>
        <p:grpSpPr>
          <a:xfrm>
            <a:off x="1747031" y="6315648"/>
            <a:ext cx="8697939" cy="542352"/>
            <a:chOff x="1486242" y="6315648"/>
            <a:chExt cx="6523454" cy="542352"/>
          </a:xfrm>
        </p:grpSpPr>
        <p:grpSp>
          <p:nvGrpSpPr>
            <p:cNvPr id="4" name="Agrupar 10"/>
            <p:cNvGrpSpPr/>
            <p:nvPr userDrawn="1"/>
          </p:nvGrpSpPr>
          <p:grpSpPr>
            <a:xfrm>
              <a:off x="2383341" y="6315648"/>
              <a:ext cx="5626355" cy="542352"/>
              <a:chOff x="3517645" y="6315648"/>
              <a:chExt cx="5626355" cy="542352"/>
            </a:xfrm>
          </p:grpSpPr>
          <p:pic>
            <p:nvPicPr>
              <p:cNvPr id="23" name="Imagen 22" descr="feder.jpg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38709" y="6367098"/>
                <a:ext cx="1105291" cy="490902"/>
              </a:xfrm>
              <a:prstGeom prst="rect">
                <a:avLst/>
              </a:prstGeom>
            </p:spPr>
          </p:pic>
          <p:pic>
            <p:nvPicPr>
              <p:cNvPr id="24" name="Imagen 23" descr="Logo CSIC.jpg"/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8755" y="6367098"/>
                <a:ext cx="2643432" cy="373342"/>
              </a:xfrm>
              <a:prstGeom prst="rect">
                <a:avLst/>
              </a:prstGeom>
            </p:spPr>
          </p:pic>
          <p:pic>
            <p:nvPicPr>
              <p:cNvPr id="25" name="Imagen 24" descr="Xunta.jpg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7645" y="6315648"/>
                <a:ext cx="1235487" cy="424792"/>
              </a:xfrm>
              <a:prstGeom prst="rect">
                <a:avLst/>
              </a:prstGeom>
            </p:spPr>
          </p:pic>
        </p:grpSp>
        <p:pic>
          <p:nvPicPr>
            <p:cNvPr id="22" name="Imagen 21" descr="galicia_logo.jpg"/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1486242" y="6367098"/>
              <a:ext cx="896020" cy="373342"/>
            </a:xfrm>
            <a:prstGeom prst="rect">
              <a:avLst/>
            </a:prstGeom>
          </p:spPr>
        </p:pic>
      </p:grpSp>
      <p:pic>
        <p:nvPicPr>
          <p:cNvPr id="12" name="11 Imagen" descr="imagen1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332264"/>
            <a:ext cx="1813184" cy="57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6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F6B70-57B2-4CAE-6AE7-76963D8D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8BE0F5-5861-355F-40A3-A63D48276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86357C-14F8-5C2D-6B55-4B6F6E8E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90D0-3EC4-43AF-A8E9-DC1515F4525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85772-2328-FB71-54B6-3F57B99B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61DD5-407E-E6D1-3447-4BBA60B2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80F4-433E-4A9A-8006-CF614605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6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A69FF-4731-98A0-D390-A0D75F03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6E1CA5-63CC-8AC7-B498-D10AF6DEF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6B141-A778-CF8B-000C-862F7577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90D0-3EC4-43AF-A8E9-DC1515F4525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B4B57-4672-F53B-E1B3-A88DD569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78DA0D-B4FF-E247-F9F2-A7D16294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80F4-433E-4A9A-8006-CF614605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9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70404-5E62-3444-9E12-389908B2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38E056-ED16-A7DC-F7AB-5A4965318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0D8395-FF1A-BCC7-B24F-CD385C1B2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E440CA-8A04-B5E0-A30C-70DDACDF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90D0-3EC4-43AF-A8E9-DC1515F4525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2D1450-208D-3DE0-D46C-4DDCF1A2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F0657D-B2DB-B684-8E8C-510C5389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80F4-433E-4A9A-8006-CF614605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6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1333C-D6FA-08D7-CD39-CAFF63F1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3D74C5-2654-C8F3-5A5C-B1EAE9092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D2DF91-0658-325E-DC4E-F007FF723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7502B7-A376-F35D-822C-F93509EE8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C1660A-492F-218B-04FB-408B5D969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841101-E09F-6AB2-FDCC-33A4D2A7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90D0-3EC4-43AF-A8E9-DC1515F4525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A540E6-FDF1-FCDC-1A6E-F88B98A5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1DDCCB-E1F2-E5A2-7346-73692CF1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80F4-433E-4A9A-8006-CF614605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7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7AD6D-8CB1-016A-D446-0FC49CE8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35BD64-8E99-0CD5-5C5B-ECE0276A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90D0-3EC4-43AF-A8E9-DC1515F4525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15FB8-B5C7-666A-E0AD-15D83492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0DDCC0-6FAE-2339-F2BB-D429D2A5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80F4-433E-4A9A-8006-CF614605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85D25B-215B-A949-F65D-9D9FE3AC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90D0-3EC4-43AF-A8E9-DC1515F4525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E132CD-3725-E656-F737-C7094177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859D93-FE87-E0CD-DC9E-870FF958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80F4-433E-4A9A-8006-CF614605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2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A16DC-B2A6-0990-A7DD-75CCA7DD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4410A8-5CD0-2048-031E-4383CC7E4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25BAB8-FDA2-BBEE-C338-D44D13E93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AE7D56-23C6-4D91-338B-78AFB8CE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90D0-3EC4-43AF-A8E9-DC1515F4525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D71FC7-6F02-55C9-126A-2C6D14A5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79D26-4F1F-8750-AA8A-7634B3DD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80F4-433E-4A9A-8006-CF614605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0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BBC0A-2FDA-958C-2CD7-0E11C107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C98FDF-8E38-C5C1-3D18-4A7DDE8E2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0C04A3-DFA6-7087-40CD-BE25F9B43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905106-B0B9-A360-687B-2483DD15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90D0-3EC4-43AF-A8E9-DC1515F4525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AA273B-CFE7-32C6-7852-F667A522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D07256-5A7A-02E4-BAB3-879218AA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180F4-433E-4A9A-8006-CF614605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3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45A7CB-0E8B-061C-FD1A-0253E519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FA1CDB-21DF-DD1A-8DD1-017FDF90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855E24-031D-FA56-1E3B-157AB57AF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090D0-3EC4-43AF-A8E9-DC1515F4525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CBEFFA-FE2D-ED00-72B9-B471E72AC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206EDE-1744-17E9-1647-9472FDD72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180F4-433E-4A9A-8006-CF61460538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E1392-7DB6-69B7-57FF-B699C95B4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F259D3-32D2-D513-C845-167285DF1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28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A0E23AC-672F-FDE0-E015-3CFD03DD80D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301B3D28-C52E-E1EB-B268-06B69F144323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2E23B8-1401-FAD5-A21E-2D099D991FB2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Parallelism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0FD58C-70F6-C41E-0D2F-E13AFF229B68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Seeking more parallelism: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Superscalar Processors Increasing performance by finding independent instructions in a single thread.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Multithreaded Processors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Increasing performance by finding independent instructions in multiple threads.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Currently: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Multiple threads per processor (Hyper-Threading).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Multiple processors per chip (Multicore).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Multiple chips per node (Servers).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And of course, the combination of all the above.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7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785DAD4-B4EB-D5EB-2D73-9D5B6954EE4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0BE77186-0E43-D96C-9748-BAB9B8CA6FCC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E91A78-3B88-94D9-ABCF-843DE1DE586A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Parallelism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A022D7-EF7A-C54F-6369-ECBA7FD9C40C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Dependencias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Rendimiento de un computador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err="1"/>
              <a:t>Speedup</a:t>
            </a:r>
            <a:r>
              <a:rPr lang="es-ES" dirty="0"/>
              <a:t> o aceleración y eficiencia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Escalabilidad</a:t>
            </a:r>
          </a:p>
          <a:p>
            <a:pPr marL="0" indent="0">
              <a:buNone/>
            </a:pPr>
            <a:r>
              <a:rPr lang="es-ES" dirty="0"/>
              <a:t>	• Fuerte y débil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err="1"/>
              <a:t>Ovehead</a:t>
            </a:r>
            <a:r>
              <a:rPr lang="es-ES" dirty="0"/>
              <a:t>, sincronización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Granularidad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Ley de </a:t>
            </a:r>
            <a:r>
              <a:rPr lang="es-ES" dirty="0" err="1"/>
              <a:t>Amdahl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1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5FBF929-998D-04CA-527C-6914464064F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73DB7EFF-1BB4-535C-F322-DC8D42E912CF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4C2F68-6A46-3C23-4D94-E9FB8173A6D1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Parallelism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417885-102C-A8D3-0E5E-8F33C8890439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Control Dependencies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execution of an instruction is conditioned by a previous one.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Data Dependencies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Instructions in a program refer to results that have not yet been completed.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Solutions: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Hardware (out-of-order and speculative execution)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Compiler (NOPs) Manual code reordering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1E7133-AE2E-0687-9153-1D5001536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628" y="2390775"/>
            <a:ext cx="4361396" cy="12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1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1EDC81A-03F1-B377-8EB6-3B3A49D418D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C1279880-C8AC-6A54-F674-4A1F06A28EF3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EA8FBA-D7E7-301A-7A66-919A6CCA534A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Parallelism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D2760-E0A8-1869-BB5D-3F29F34E8AE5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Types of Data Dependencies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RAW (True dependencies) </a:t>
            </a:r>
          </a:p>
          <a:p>
            <a:pPr marL="0" indent="0">
              <a:buNone/>
            </a:pPr>
            <a:r>
              <a:rPr lang="en-US" dirty="0"/>
              <a:t>A needed data has not been calculated yet.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WAR (</a:t>
            </a:r>
            <a:r>
              <a:rPr lang="en-US" dirty="0" err="1">
                <a:solidFill>
                  <a:srgbClr val="00B0F0"/>
                </a:solidFill>
              </a:rPr>
              <a:t>Antidependencies</a:t>
            </a:r>
            <a:r>
              <a:rPr lang="en-US" dirty="0">
                <a:solidFill>
                  <a:srgbClr val="00B0F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/>
              <a:t>Concurrency or out-of-order execution issue.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WAW (Output dependencies) </a:t>
            </a:r>
          </a:p>
          <a:p>
            <a:pPr marL="0" indent="0">
              <a:buNone/>
            </a:pPr>
            <a:r>
              <a:rPr lang="en-US" dirty="0"/>
              <a:t>Concurrency or out-of-order execution issue.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RAR (Input dependencies) </a:t>
            </a:r>
          </a:p>
          <a:p>
            <a:pPr marL="0" indent="0">
              <a:buNone/>
            </a:pPr>
            <a:r>
              <a:rPr lang="en-US" dirty="0"/>
              <a:t>Not really a dependency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2964756-CCC2-DDC2-B8BE-D39D91538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199" y="895351"/>
            <a:ext cx="2651621" cy="93586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D3C359D-BC51-07EF-8593-65512B7F2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899" y="2138363"/>
            <a:ext cx="2651620" cy="231144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B2B8AD9-2648-5365-D028-741257B7C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199" y="4591852"/>
            <a:ext cx="2869946" cy="103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31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2D245AD-CAD6-9981-6191-B2652C974DB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11632027-4C4E-2687-F2F6-69080FA1C869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EEDEC4-C194-DCE1-5925-8C3223520AF8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Parallelism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CAE53-C54D-0793-53EB-0FCA8392FC3E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Computer Performance: </a:t>
            </a:r>
          </a:p>
          <a:p>
            <a:pPr marL="0" indent="0">
              <a:buNone/>
            </a:pPr>
            <a:r>
              <a:rPr lang="en-US" dirty="0"/>
              <a:t>Number of instructions per unit of time.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FLOPS Theoretical Performance: </a:t>
            </a:r>
          </a:p>
          <a:p>
            <a:pPr marL="0" indent="0">
              <a:buNone/>
            </a:pPr>
            <a:r>
              <a:rPr lang="en-US" dirty="0"/>
              <a:t>Maximum performance that can be achieved (peak)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Actual Performance: </a:t>
            </a:r>
          </a:p>
          <a:p>
            <a:pPr marL="0" indent="0">
              <a:buNone/>
            </a:pPr>
            <a:r>
              <a:rPr lang="en-US" dirty="0"/>
              <a:t>The one obtained during the execution of a program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Sustained Performance: </a:t>
            </a:r>
          </a:p>
          <a:p>
            <a:pPr marL="0" indent="0">
              <a:buNone/>
            </a:pPr>
            <a:r>
              <a:rPr lang="en-US" dirty="0"/>
              <a:t>Average performance for various tasks</a:t>
            </a:r>
          </a:p>
        </p:txBody>
      </p:sp>
    </p:spTree>
    <p:extLst>
      <p:ext uri="{BB962C8B-B14F-4D97-AF65-F5344CB8AC3E}">
        <p14:creationId xmlns:p14="http://schemas.microsoft.com/office/powerpoint/2010/main" val="1841494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3AEB849-ECD1-E356-48F1-EFD037F5CF8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4F521A1D-7594-E77D-6414-9EB34CF26ED4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1AC071-41CB-E5FC-0074-88FC84AED519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Parallelism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571D2E-C6B6-C17B-A8EB-DD1E0EFE9C1C}"/>
              </a:ext>
            </a:extLst>
          </p:cNvPr>
          <p:cNvSpPr txBox="1">
            <a:spLocks/>
          </p:cNvSpPr>
          <p:nvPr/>
        </p:nvSpPr>
        <p:spPr>
          <a:xfrm>
            <a:off x="719137" y="1476375"/>
            <a:ext cx="10753725" cy="470058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Basic Concepts: </a:t>
            </a:r>
          </a:p>
          <a:p>
            <a:pPr marL="0" indent="0">
              <a:buNone/>
            </a:pPr>
            <a:r>
              <a:rPr lang="en-US" dirty="0"/>
              <a:t>Speedup: </a:t>
            </a:r>
          </a:p>
          <a:p>
            <a:pPr marL="0" indent="0">
              <a:buNone/>
            </a:pPr>
            <a:r>
              <a:rPr lang="en-US" dirty="0"/>
              <a:t>The acceleration experienced by a program when using N computing units.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Efficiency: </a:t>
            </a:r>
          </a:p>
          <a:p>
            <a:pPr marL="0" indent="0">
              <a:buNone/>
            </a:pPr>
            <a:r>
              <a:rPr lang="en-US" dirty="0"/>
              <a:t>The achieved speedup compared to the ideal case.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Superlinear</a:t>
            </a:r>
            <a:r>
              <a:rPr lang="en-US" dirty="0"/>
              <a:t> Speedup: </a:t>
            </a:r>
          </a:p>
          <a:p>
            <a:pPr marL="0" indent="0">
              <a:buNone/>
            </a:pPr>
            <a:r>
              <a:rPr lang="en-US" dirty="0"/>
              <a:t>Speedup greater than N or efficiency greater than 1.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F91FA5-F925-2982-8EA6-3710351C1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276" y="2884461"/>
            <a:ext cx="2994074" cy="9350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C683F07-435C-C173-93F6-272AF88F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835" y="4530712"/>
            <a:ext cx="4847376" cy="9350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CB65C74-CA87-80C2-D53B-78419DD9A0C3}"/>
              </a:ext>
            </a:extLst>
          </p:cNvPr>
          <p:cNvSpPr txBox="1"/>
          <p:nvPr/>
        </p:nvSpPr>
        <p:spPr>
          <a:xfrm>
            <a:off x="4895850" y="4781042"/>
            <a:ext cx="2828925" cy="523220"/>
          </a:xfrm>
          <a:prstGeom prst="rect">
            <a:avLst/>
          </a:prstGeom>
          <a:solidFill>
            <a:srgbClr val="E6E6FF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Parallel efficiency</a:t>
            </a:r>
          </a:p>
        </p:txBody>
      </p:sp>
    </p:spTree>
    <p:extLst>
      <p:ext uri="{BB962C8B-B14F-4D97-AF65-F5344CB8AC3E}">
        <p14:creationId xmlns:p14="http://schemas.microsoft.com/office/powerpoint/2010/main" val="333050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758FD0F-C839-0EDA-182E-48631BAAFD1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C3269EE3-1A0A-C681-AABF-5470BA2FD1EA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1BAB4C-B4F4-FEDF-406F-1D9E9A12D53B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Parallelism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74045A-90FA-31AC-4BB3-301F4F1682A5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Scalability: </a:t>
            </a:r>
          </a:p>
          <a:p>
            <a:pPr marL="0" indent="0">
              <a:buNone/>
            </a:pPr>
            <a:r>
              <a:rPr lang="en-US" dirty="0"/>
              <a:t>The evolution of performance with the number of resources.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Strong Scalability: </a:t>
            </a:r>
          </a:p>
          <a:p>
            <a:pPr marL="0" indent="0">
              <a:buNone/>
            </a:pPr>
            <a:r>
              <a:rPr lang="en-US" dirty="0"/>
              <a:t>The evolution of speedup with the number of computing units for a given problem size.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Weak Scalability: </a:t>
            </a:r>
          </a:p>
          <a:p>
            <a:pPr marL="0" indent="0">
              <a:buNone/>
            </a:pPr>
            <a:r>
              <a:rPr lang="en-US" dirty="0"/>
              <a:t>The evolution of performance by increasing the number of processors and the size of the problem, trying to keep the workload of each processor constant.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5687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D896736-A4A4-7DB8-6F48-D1173298B8B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D6835E17-A710-2019-90B1-AD7E9FF4291D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25EB3C-4251-00E0-A8AD-35EF5EF9A0AC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Parallelism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8ED7BB-9D09-8FCB-95FF-6CB69E321ED9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Wall clock time: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time required by a program to complete its execution.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CPU time: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Sum of time consumed on each of the CPUs.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Approximately Wall clock x N.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Parallel overhead: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extra cost due to the parallel execution of a program.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Due to synchronization, message passing, task or thread creation and destruction, etc.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4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9E0CD60-D17A-01D2-7C64-4578B73A707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D0F6844D-3948-2184-2FE6-2EE914A57ACB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4C0DE2-D3D4-C5D4-B6CD-B0022D01C2B2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Parallelism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340641-5BD6-C177-4837-3083857984CD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Process: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 copy of a program. Communicates with other processes through message passing.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Task (thread):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Part of a program.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Communicates via shared memory.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Synchronization: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Synchronizing two or more processes or tasks running in parallel.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Thread safe: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Capability of a library to be used simultaneously and independently by multiple tasks running in parallel.</a:t>
            </a:r>
          </a:p>
        </p:txBody>
      </p:sp>
    </p:spTree>
    <p:extLst>
      <p:ext uri="{BB962C8B-B14F-4D97-AF65-F5344CB8AC3E}">
        <p14:creationId xmlns:p14="http://schemas.microsoft.com/office/powerpoint/2010/main" val="261157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EBAF07E-EE9C-AE8F-93E0-DBE2186525F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A25FB365-6346-7E64-1E07-A94D7700D370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880DA6-FD3E-4F35-98B6-8D22D87D81BD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Parallelism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3914F-9079-BFE6-56B3-2D6227D4EFA3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Communications: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action of sending data between processes within the same program.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Latency: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time required by the network to send the smallest data.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Primarily time due to initialization.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Bandwidth: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amount of data that can be sent per unit of time.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6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156E1-BD35-F840-B02F-DAFF2FAD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2723BE-EF73-FEF2-74DF-4104D8DE8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04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D78D7FC-9767-0CA0-E757-75D6E7653AC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5BF7035E-7DAB-6490-734F-2C84F4B73EF2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2F809-6E75-636F-2D47-762560A690C5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Parallelism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7B42E2-1E0C-28AC-2E59-932AE5BF91B1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Granularity in communication: </a:t>
            </a:r>
          </a:p>
          <a:p>
            <a:pPr marL="0" indent="0">
              <a:buNone/>
            </a:pPr>
            <a:r>
              <a:rPr lang="en-US" dirty="0"/>
              <a:t>A qualitative measure of the ratio between time spent on communication and computation.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Fine granularity: Little computation between successive communications.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Coarse granularity: Much computation between successive communications.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2F283B-12E1-0726-8A33-8EC1BAF6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178" y="3530023"/>
            <a:ext cx="3765637" cy="11603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C3047EB-5B94-B1DC-A7D2-8C36F399F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670" y="5143019"/>
            <a:ext cx="3692655" cy="10339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8A35E85-3F28-5868-8CEF-67C811B2A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1425" y="4690323"/>
            <a:ext cx="1652375" cy="94686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4B25B12-098D-B3C9-39D1-8140F4214972}"/>
              </a:ext>
            </a:extLst>
          </p:cNvPr>
          <p:cNvSpPr txBox="1"/>
          <p:nvPr/>
        </p:nvSpPr>
        <p:spPr>
          <a:xfrm>
            <a:off x="10020300" y="4773687"/>
            <a:ext cx="1652374" cy="369332"/>
          </a:xfrm>
          <a:prstGeom prst="rect">
            <a:avLst/>
          </a:prstGeom>
          <a:solidFill>
            <a:srgbClr val="E6E6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computation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964881-BD90-093E-AD6C-9BE0C3CAD779}"/>
              </a:ext>
            </a:extLst>
          </p:cNvPr>
          <p:cNvSpPr txBox="1"/>
          <p:nvPr/>
        </p:nvSpPr>
        <p:spPr bwMode="auto">
          <a:xfrm>
            <a:off x="10020299" y="5249717"/>
            <a:ext cx="1724025" cy="369332"/>
          </a:xfrm>
          <a:prstGeom prst="rect">
            <a:avLst/>
          </a:prstGeom>
          <a:solidFill>
            <a:srgbClr val="E6E6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49D475-EA6B-AC19-7FC8-EDF4615ED27A}"/>
              </a:ext>
            </a:extLst>
          </p:cNvPr>
          <p:cNvSpPr txBox="1"/>
          <p:nvPr/>
        </p:nvSpPr>
        <p:spPr bwMode="auto">
          <a:xfrm>
            <a:off x="5003668" y="4505657"/>
            <a:ext cx="3692655" cy="369332"/>
          </a:xfrm>
          <a:prstGeom prst="rect">
            <a:avLst/>
          </a:prstGeom>
          <a:solidFill>
            <a:srgbClr val="E6E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A7814A7-E074-9F49-4B81-DD50B71EDB3A}"/>
              </a:ext>
            </a:extLst>
          </p:cNvPr>
          <p:cNvSpPr txBox="1"/>
          <p:nvPr/>
        </p:nvSpPr>
        <p:spPr bwMode="auto">
          <a:xfrm>
            <a:off x="4967178" y="5992297"/>
            <a:ext cx="3692655" cy="369332"/>
          </a:xfrm>
          <a:prstGeom prst="rect">
            <a:avLst/>
          </a:prstGeom>
          <a:solidFill>
            <a:srgbClr val="E6E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3731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AB1AD5C-284C-CD0A-88E0-2F7E2725E48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5E0700CC-0590-3501-076D-B15691BE4EA6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B6BBB1-B2D8-FA4B-E9F3-3126545619E5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Parallelism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A1A063-D7D9-E7AC-B7D2-CE8D496EAEE3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Amdahl's Law, formulated in the 1960s, states that the performance improvement of a system is limited by the fraction of time that can be improved or parallelized. In other words, if a portion of a program or process cannot be parallelized, then the overall performance of the system will be limited by that non-parallelizable portion.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DA537D-3EA4-713E-88CA-44E65840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804670"/>
            <a:ext cx="7864556" cy="348659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35A0ACF-1F0E-0090-201A-229846B462AE}"/>
              </a:ext>
            </a:extLst>
          </p:cNvPr>
          <p:cNvSpPr txBox="1"/>
          <p:nvPr/>
        </p:nvSpPr>
        <p:spPr>
          <a:xfrm>
            <a:off x="1393744" y="3005971"/>
            <a:ext cx="2190750" cy="307777"/>
          </a:xfrm>
          <a:prstGeom prst="rect">
            <a:avLst/>
          </a:prstGeom>
          <a:solidFill>
            <a:srgbClr val="D4D4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Theoretical speedup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1CA9A9-BC2B-E5CA-23F3-7DA57F2873AF}"/>
              </a:ext>
            </a:extLst>
          </p:cNvPr>
          <p:cNvSpPr txBox="1"/>
          <p:nvPr/>
        </p:nvSpPr>
        <p:spPr bwMode="auto">
          <a:xfrm>
            <a:off x="6327693" y="2899049"/>
            <a:ext cx="3375188" cy="307777"/>
          </a:xfrm>
          <a:prstGeom prst="rect">
            <a:avLst/>
          </a:prstGeom>
          <a:solidFill>
            <a:srgbClr val="D4D4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Parallelized Fraction of the code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CF74024-47E4-2120-D9B8-708ECED873BC}"/>
              </a:ext>
            </a:extLst>
          </p:cNvPr>
          <p:cNvSpPr txBox="1"/>
          <p:nvPr/>
        </p:nvSpPr>
        <p:spPr bwMode="auto">
          <a:xfrm>
            <a:off x="6327693" y="3206826"/>
            <a:ext cx="3375188" cy="307777"/>
          </a:xfrm>
          <a:prstGeom prst="rect">
            <a:avLst/>
          </a:prstGeom>
          <a:solidFill>
            <a:srgbClr val="D4D4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Number pf processors used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1A0841-6A72-DA37-D75E-1D2D3E999939}"/>
              </a:ext>
            </a:extLst>
          </p:cNvPr>
          <p:cNvSpPr txBox="1"/>
          <p:nvPr/>
        </p:nvSpPr>
        <p:spPr bwMode="auto">
          <a:xfrm>
            <a:off x="1525425" y="3975736"/>
            <a:ext cx="3375188" cy="307777"/>
          </a:xfrm>
          <a:prstGeom prst="rect">
            <a:avLst/>
          </a:prstGeom>
          <a:solidFill>
            <a:srgbClr val="D4D4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2 independent parts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33722C-5720-C8D2-6580-BF5E2784A57C}"/>
              </a:ext>
            </a:extLst>
          </p:cNvPr>
          <p:cNvSpPr txBox="1"/>
          <p:nvPr/>
        </p:nvSpPr>
        <p:spPr bwMode="auto">
          <a:xfrm>
            <a:off x="1525424" y="4437578"/>
            <a:ext cx="3243507" cy="307777"/>
          </a:xfrm>
          <a:prstGeom prst="rect">
            <a:avLst/>
          </a:prstGeom>
          <a:solidFill>
            <a:srgbClr val="D4D4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Original process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A5BD09-9B25-93D3-7026-754CBD8B32A4}"/>
              </a:ext>
            </a:extLst>
          </p:cNvPr>
          <p:cNvSpPr txBox="1"/>
          <p:nvPr/>
        </p:nvSpPr>
        <p:spPr bwMode="auto">
          <a:xfrm>
            <a:off x="1525423" y="5034917"/>
            <a:ext cx="3243507" cy="307777"/>
          </a:xfrm>
          <a:prstGeom prst="rect">
            <a:avLst/>
          </a:prstGeom>
          <a:solidFill>
            <a:srgbClr val="D4D4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Making B 5x more faster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65A74E5-97D7-B825-2C67-14CFED66CFAB}"/>
              </a:ext>
            </a:extLst>
          </p:cNvPr>
          <p:cNvSpPr txBox="1"/>
          <p:nvPr/>
        </p:nvSpPr>
        <p:spPr bwMode="auto">
          <a:xfrm>
            <a:off x="1525423" y="5715296"/>
            <a:ext cx="3243507" cy="307777"/>
          </a:xfrm>
          <a:prstGeom prst="rect">
            <a:avLst/>
          </a:prstGeom>
          <a:solidFill>
            <a:srgbClr val="D4D4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Making A 2x more faster</a:t>
            </a:r>
          </a:p>
        </p:txBody>
      </p:sp>
    </p:spTree>
    <p:extLst>
      <p:ext uri="{BB962C8B-B14F-4D97-AF65-F5344CB8AC3E}">
        <p14:creationId xmlns:p14="http://schemas.microsoft.com/office/powerpoint/2010/main" val="375850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B5867E7-4545-6F18-18CE-5BC4886C4A3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ECFE969A-450D-911C-622A-FB87894C8505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44D22B-87CA-3CFF-E460-6E3A672DF6BC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Parallelism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F618C-8F45-FDF1-9525-A586F4198973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Amdahl's Law </a:t>
            </a:r>
          </a:p>
          <a:p>
            <a:pPr marL="0" indent="0">
              <a:buNone/>
            </a:pPr>
            <a:r>
              <a:rPr lang="en-US" dirty="0"/>
              <a:t>The non-parallelizable part limits scalability.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357E1A-558E-9942-AB7D-1B5F3347D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2508932"/>
            <a:ext cx="7370933" cy="35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1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43D93B3-66A4-74B4-3809-6CF05CD1D26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2B2BDC8E-1DFA-F010-6FD7-40184F614A40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3E793A-96EB-CA89-31A2-34ABAABE27B9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Parallelism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CB16B4-673E-0453-B833-40BF9113B351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Classification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There are different criteria for classification.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Flynn's Taxonomy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System memory organization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Scalability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Performance/cost ratio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Levels of utilized parallelism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60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3A6A6F7-503D-6FEF-0308-E3B5B8164D0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C814D23D-1DAB-1666-745B-8055B42A5713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03BC38-537D-5079-B362-67B2390BEB37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Types of Parallelism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9DC7D7-1756-BBF2-86F7-008CFEA2DC3C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Flynn's Taxonomy (1966)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Based on the flow of instructions and data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SISD: Single Instruction Single Data -&gt; Uniprocessors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MISD: Multiple Instruction Single Data -&gt; Not Used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SIMD: Single Instruction Multiple Data -&gt; SPMD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MIMD: Multiple Instruction Multiple Data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27FB4B-AF95-4171-D8A1-7A2E0155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146" y="4168364"/>
            <a:ext cx="2076557" cy="17717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56A03B7-B579-8993-73FA-93829BA3D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4168364"/>
            <a:ext cx="8594895" cy="18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45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69247FB-1DE6-BF4B-7B14-157E0ADE452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46F31296-E552-352D-4531-267D51967B94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B1C2A-83A2-5A80-1069-B73516CC9235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Vectorization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67C35C-4074-5CE2-4F80-A96DE754DFC4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Current processors have vector units. </a:t>
            </a:r>
          </a:p>
          <a:p>
            <a:pPr marL="0" indent="0">
              <a:buNone/>
            </a:pPr>
            <a:r>
              <a:rPr lang="en-US" dirty="0"/>
              <a:t>FMA: D = A*B + C (in one cycle)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Several ways to program: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Multimedia instructions (SSE/AVX Intrinsics)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Compilation directives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OpenMP 4.0, </a:t>
            </a:r>
            <a:r>
              <a:rPr lang="en-US" sz="1600" dirty="0" err="1"/>
              <a:t>OpenACC</a:t>
            </a:r>
            <a:endParaRPr lang="en-US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DF7816-020C-9885-6CA3-21FF0E6E6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416492"/>
            <a:ext cx="6502734" cy="126371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86801CD-4FD2-612F-C30F-5B0904777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990" y="3203903"/>
            <a:ext cx="4899560" cy="28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34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9BE4EF5-C0CA-B2A6-2166-345DF0ED9F0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DD6DD8D7-2C60-481D-7E90-FA731C0C02F2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875BBD-4692-13F9-702B-6C1886F3C35E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Vectorization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F0E9C-9C05-1E99-D4A4-3F7AF4BC4559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Requirements: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Absence of dependencies (or eliminable dependencies)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Regular access to data (without indirections)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Sufficiently long vectors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Aligned data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Recommendations: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Code as "flat" as possible (without jumps or function calls)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Avoid dependencies between iterations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Static arrays preferred over dynamic arrays with pointers "Efficient" memory access (contiguous and aligned data)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79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FE3CF1E-71DA-B9CD-2CC4-7960AA18BDC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0AA64A5C-771A-46BF-EBFE-8030ED9B7CAA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344382-4E00-2DCD-D541-CE2A0C507C27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Vectorization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51371B-FC73-B9A4-AB75-BC24DEDF0D09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solidFill>
                  <a:srgbClr val="00B0F0"/>
                </a:solidFill>
              </a:rPr>
              <a:t>Compilation</a:t>
            </a:r>
            <a:r>
              <a:rPr lang="es-ES" dirty="0">
                <a:solidFill>
                  <a:srgbClr val="00B0F0"/>
                </a:solidFill>
              </a:rPr>
              <a:t>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-x&lt;</a:t>
            </a:r>
            <a:r>
              <a:rPr lang="es-ES" dirty="0" err="1"/>
              <a:t>code</a:t>
            </a:r>
            <a:r>
              <a:rPr lang="es-ES" dirty="0"/>
              <a:t>&gt;: </a:t>
            </a:r>
            <a:r>
              <a:rPr lang="es-ES" dirty="0" err="1"/>
              <a:t>sse</a:t>
            </a:r>
            <a:r>
              <a:rPr lang="es-ES" dirty="0"/>
              <a:t>, </a:t>
            </a:r>
            <a:r>
              <a:rPr lang="es-ES" dirty="0" err="1"/>
              <a:t>avx</a:t>
            </a:r>
            <a:r>
              <a:rPr lang="es-ES" dirty="0"/>
              <a:t>, core-avx2, etc.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-</a:t>
            </a:r>
            <a:r>
              <a:rPr lang="es-ES" dirty="0" err="1"/>
              <a:t>ax</a:t>
            </a:r>
            <a:r>
              <a:rPr lang="es-ES" dirty="0"/>
              <a:t>&lt;</a:t>
            </a:r>
            <a:r>
              <a:rPr lang="es-ES" dirty="0" err="1"/>
              <a:t>code</a:t>
            </a:r>
            <a:r>
              <a:rPr lang="es-ES" dirty="0"/>
              <a:t>&gt;,&lt;</a:t>
            </a:r>
            <a:r>
              <a:rPr lang="es-ES" dirty="0" err="1"/>
              <a:t>code</a:t>
            </a:r>
            <a:r>
              <a:rPr lang="es-ES" dirty="0"/>
              <a:t>&gt;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-</a:t>
            </a:r>
            <a:r>
              <a:rPr lang="es-ES" dirty="0" err="1"/>
              <a:t>xhost</a:t>
            </a:r>
            <a:r>
              <a:rPr lang="es-ES" dirty="0"/>
              <a:t>: </a:t>
            </a:r>
            <a:r>
              <a:rPr lang="es-ES" dirty="0" err="1"/>
              <a:t>maximum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current</a:t>
            </a:r>
            <a:r>
              <a:rPr lang="es-ES" dirty="0"/>
              <a:t> </a:t>
            </a:r>
            <a:r>
              <a:rPr lang="es-ES" dirty="0" err="1"/>
              <a:t>processor</a:t>
            </a:r>
            <a:r>
              <a:rPr lang="es-ES" dirty="0"/>
              <a:t> (-</a:t>
            </a:r>
            <a:r>
              <a:rPr lang="es-ES" dirty="0" err="1"/>
              <a:t>march</a:t>
            </a:r>
            <a:r>
              <a:rPr lang="es-ES" dirty="0"/>
              <a:t>=native)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Default </a:t>
            </a:r>
            <a:r>
              <a:rPr lang="es-ES" dirty="0" err="1"/>
              <a:t>is</a:t>
            </a:r>
            <a:r>
              <a:rPr lang="es-ES" dirty="0"/>
              <a:t> SSE2,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optimization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-O2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higher</a:t>
            </a:r>
            <a:r>
              <a:rPr lang="es-ES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-</a:t>
            </a:r>
            <a:r>
              <a:rPr lang="es-ES" dirty="0" err="1"/>
              <a:t>qopt-report</a:t>
            </a:r>
            <a:r>
              <a:rPr lang="es-ES" dirty="0"/>
              <a:t>[=N] -&gt; N </a:t>
            </a:r>
            <a:r>
              <a:rPr lang="es-ES" dirty="0" err="1"/>
              <a:t>report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(.</a:t>
            </a:r>
            <a:r>
              <a:rPr lang="es-ES" dirty="0" err="1"/>
              <a:t>optrpt</a:t>
            </a:r>
            <a:r>
              <a:rPr lang="es-ES" dirty="0"/>
              <a:t>) (-</a:t>
            </a:r>
            <a:r>
              <a:rPr lang="es-ES" dirty="0" err="1"/>
              <a:t>fopt-info-vec</a:t>
            </a:r>
            <a:r>
              <a:rPr lang="es-ES" dirty="0"/>
              <a:t>) </a:t>
            </a:r>
          </a:p>
          <a:p>
            <a:r>
              <a:rPr lang="es-ES" dirty="0" err="1"/>
              <a:t>Level</a:t>
            </a:r>
            <a:r>
              <a:rPr lang="es-ES" dirty="0"/>
              <a:t> 0: No </a:t>
            </a:r>
            <a:r>
              <a:rPr lang="es-ES" dirty="0" err="1"/>
              <a:t>report</a:t>
            </a:r>
            <a:r>
              <a:rPr lang="es-ES" dirty="0"/>
              <a:t> </a:t>
            </a:r>
          </a:p>
          <a:p>
            <a:r>
              <a:rPr lang="es-ES" dirty="0" err="1"/>
              <a:t>Level</a:t>
            </a:r>
            <a:r>
              <a:rPr lang="es-ES" dirty="0"/>
              <a:t> 1: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vectorizing</a:t>
            </a:r>
            <a:r>
              <a:rPr lang="es-ES" dirty="0"/>
              <a:t> </a:t>
            </a:r>
          </a:p>
          <a:p>
            <a:r>
              <a:rPr lang="es-ES" dirty="0" err="1"/>
              <a:t>Level</a:t>
            </a:r>
            <a:r>
              <a:rPr lang="es-ES" dirty="0"/>
              <a:t> 2: </a:t>
            </a:r>
            <a:r>
              <a:rPr lang="es-ES" dirty="0" err="1"/>
              <a:t>Why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has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been</a:t>
            </a:r>
            <a:r>
              <a:rPr lang="es-ES" dirty="0"/>
              <a:t> </a:t>
            </a:r>
            <a:r>
              <a:rPr lang="es-ES" dirty="0" err="1"/>
              <a:t>vectorized</a:t>
            </a:r>
            <a:r>
              <a:rPr lang="es-ES" dirty="0"/>
              <a:t> </a:t>
            </a:r>
          </a:p>
          <a:p>
            <a:r>
              <a:rPr lang="es-ES" dirty="0" err="1"/>
              <a:t>Level</a:t>
            </a:r>
            <a:r>
              <a:rPr lang="es-ES" dirty="0"/>
              <a:t> 3: </a:t>
            </a:r>
            <a:r>
              <a:rPr lang="es-ES" dirty="0" err="1"/>
              <a:t>Summary</a:t>
            </a:r>
            <a:r>
              <a:rPr lang="es-ES" dirty="0"/>
              <a:t> </a:t>
            </a:r>
            <a:r>
              <a:rPr lang="es-ES" dirty="0" err="1"/>
              <a:t>diagnostic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vectorization</a:t>
            </a:r>
            <a:endParaRPr lang="es-ES" dirty="0"/>
          </a:p>
          <a:p>
            <a:r>
              <a:rPr lang="es-ES" dirty="0" err="1"/>
              <a:t>Level</a:t>
            </a:r>
            <a:r>
              <a:rPr lang="es-ES" dirty="0"/>
              <a:t> 4: </a:t>
            </a:r>
            <a:r>
              <a:rPr lang="es-ES" dirty="0" err="1"/>
              <a:t>Additional</a:t>
            </a:r>
            <a:r>
              <a:rPr lang="es-ES" dirty="0"/>
              <a:t> </a:t>
            </a:r>
            <a:r>
              <a:rPr lang="es-ES" dirty="0" err="1"/>
              <a:t>details</a:t>
            </a:r>
            <a:r>
              <a:rPr lang="es-ES" dirty="0"/>
              <a:t> (</a:t>
            </a:r>
            <a:r>
              <a:rPr lang="es-ES" dirty="0" err="1"/>
              <a:t>such</a:t>
            </a:r>
            <a:r>
              <a:rPr lang="es-ES" dirty="0"/>
              <a:t> as data </a:t>
            </a:r>
            <a:r>
              <a:rPr lang="es-ES" dirty="0" err="1"/>
              <a:t>alignment</a:t>
            </a:r>
            <a:r>
              <a:rPr lang="es-ES" dirty="0"/>
              <a:t>) </a:t>
            </a:r>
          </a:p>
          <a:p>
            <a:r>
              <a:rPr lang="es-ES" dirty="0" err="1"/>
              <a:t>Level</a:t>
            </a:r>
            <a:r>
              <a:rPr lang="es-ES" dirty="0"/>
              <a:t> 5: </a:t>
            </a:r>
            <a:r>
              <a:rPr lang="es-ES" dirty="0" err="1"/>
              <a:t>Adds</a:t>
            </a:r>
            <a:r>
              <a:rPr lang="es-ES" dirty="0"/>
              <a:t> </a:t>
            </a:r>
            <a:r>
              <a:rPr lang="es-ES" dirty="0" err="1"/>
              <a:t>details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 err="1"/>
              <a:t>analysis</a:t>
            </a:r>
            <a:endParaRPr lang="es-ES" dirty="0"/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068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2F59686-6F9B-4E82-E7CF-AD78EA91633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44940718-C81C-5C13-141B-926FF73375EA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974844-C9B4-3870-3FB4-D16659FCF703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Vectorization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C3696B-1BA2-44DB-40A5-EBEB73F8D554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err="1">
                <a:solidFill>
                  <a:srgbClr val="00B0F0"/>
                </a:solidFill>
              </a:rPr>
              <a:t>OpenMP</a:t>
            </a:r>
            <a:r>
              <a:rPr lang="es-ES" dirty="0">
                <a:solidFill>
                  <a:srgbClr val="00B0F0"/>
                </a:solidFill>
              </a:rPr>
              <a:t> SIMD Directives: </a:t>
            </a:r>
          </a:p>
          <a:p>
            <a:pPr marL="0" indent="0">
              <a:buNone/>
            </a:pPr>
            <a:r>
              <a:rPr lang="es-ES" dirty="0"/>
              <a:t>Portable: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-</a:t>
            </a:r>
            <a:r>
              <a:rPr lang="es-ES" dirty="0" err="1"/>
              <a:t>qopenmp</a:t>
            </a:r>
            <a:r>
              <a:rPr lang="es-ES" dirty="0"/>
              <a:t>, -</a:t>
            </a:r>
            <a:r>
              <a:rPr lang="es-ES" dirty="0" err="1"/>
              <a:t>simd</a:t>
            </a:r>
            <a:r>
              <a:rPr lang="es-ES" dirty="0"/>
              <a:t>, -</a:t>
            </a:r>
            <a:r>
              <a:rPr lang="es-ES" dirty="0" err="1"/>
              <a:t>qopenp-simd</a:t>
            </a:r>
            <a:r>
              <a:rPr lang="es-ES" dirty="0"/>
              <a:t> (-</a:t>
            </a:r>
            <a:r>
              <a:rPr lang="es-ES" dirty="0" err="1"/>
              <a:t>ftree-vectorize</a:t>
            </a:r>
            <a:r>
              <a:rPr lang="es-ES" dirty="0"/>
              <a:t>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err="1"/>
              <a:t>Allows</a:t>
            </a:r>
            <a:r>
              <a:rPr lang="es-ES" dirty="0"/>
              <a:t> </a:t>
            </a:r>
            <a:r>
              <a:rPr lang="es-ES" dirty="0" err="1"/>
              <a:t>vectorization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more </a:t>
            </a:r>
            <a:r>
              <a:rPr lang="es-ES" dirty="0" err="1"/>
              <a:t>complex</a:t>
            </a:r>
            <a:r>
              <a:rPr lang="es-ES" dirty="0"/>
              <a:t> </a:t>
            </a:r>
            <a:r>
              <a:rPr lang="es-ES" dirty="0" err="1"/>
              <a:t>loops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vector </a:t>
            </a:r>
            <a:r>
              <a:rPr lang="es-ES" dirty="0" err="1"/>
              <a:t>instructions</a:t>
            </a:r>
            <a:r>
              <a:rPr lang="es-ES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err="1"/>
              <a:t>They</a:t>
            </a:r>
            <a:r>
              <a:rPr lang="es-ES" dirty="0"/>
              <a:t> are </a:t>
            </a:r>
            <a:r>
              <a:rPr lang="es-ES" dirty="0" err="1"/>
              <a:t>instructions</a:t>
            </a:r>
            <a:r>
              <a:rPr lang="es-ES" dirty="0"/>
              <a:t>,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indications</a:t>
            </a:r>
            <a:r>
              <a:rPr lang="es-ES" dirty="0"/>
              <a:t> (</a:t>
            </a:r>
            <a:r>
              <a:rPr lang="es-ES" dirty="0" err="1"/>
              <a:t>responsibility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programmer</a:t>
            </a:r>
            <a:r>
              <a:rPr lang="es-ES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err="1"/>
              <a:t>Recognizes</a:t>
            </a:r>
            <a:r>
              <a:rPr lang="es-ES" dirty="0"/>
              <a:t> </a:t>
            </a:r>
            <a:r>
              <a:rPr lang="es-ES" dirty="0" err="1"/>
              <a:t>matrix</a:t>
            </a:r>
            <a:r>
              <a:rPr lang="es-ES" dirty="0"/>
              <a:t> </a:t>
            </a:r>
            <a:r>
              <a:rPr lang="es-ES" dirty="0" err="1"/>
              <a:t>notation</a:t>
            </a:r>
            <a:r>
              <a:rPr lang="es-ES" dirty="0"/>
              <a:t>: a = b * c </a:t>
            </a:r>
          </a:p>
          <a:p>
            <a:pPr marL="0" indent="0">
              <a:buNone/>
            </a:pPr>
            <a:r>
              <a:rPr lang="es-ES" dirty="0" err="1"/>
              <a:t>Syntax</a:t>
            </a:r>
            <a:r>
              <a:rPr lang="es-ES" dirty="0"/>
              <a:t>: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dirty="0" err="1"/>
              <a:t>Clauses</a:t>
            </a:r>
            <a:r>
              <a:rPr lang="es-ES" dirty="0"/>
              <a:t>: </a:t>
            </a:r>
            <a:r>
              <a:rPr lang="es-ES" dirty="0" err="1"/>
              <a:t>Private</a:t>
            </a:r>
            <a:r>
              <a:rPr lang="es-ES" dirty="0"/>
              <a:t>, </a:t>
            </a:r>
            <a:r>
              <a:rPr lang="es-ES" dirty="0" err="1"/>
              <a:t>Firsprivate</a:t>
            </a:r>
            <a:r>
              <a:rPr lang="es-ES" dirty="0"/>
              <a:t>, </a:t>
            </a:r>
            <a:r>
              <a:rPr lang="es-ES" dirty="0" err="1"/>
              <a:t>Lastprivate</a:t>
            </a:r>
            <a:r>
              <a:rPr lang="es-ES" dirty="0"/>
              <a:t>, </a:t>
            </a:r>
            <a:r>
              <a:rPr lang="es-ES" dirty="0" err="1"/>
              <a:t>reduction</a:t>
            </a:r>
            <a:r>
              <a:rPr lang="es-ES" dirty="0"/>
              <a:t>, </a:t>
            </a:r>
            <a:r>
              <a:rPr lang="es-ES" dirty="0" err="1"/>
              <a:t>collapse</a:t>
            </a:r>
            <a:r>
              <a:rPr lang="es-ES" dirty="0"/>
              <a:t>, linear, </a:t>
            </a:r>
            <a:r>
              <a:rPr lang="es-ES" dirty="0" err="1"/>
              <a:t>safelen</a:t>
            </a:r>
            <a:r>
              <a:rPr lang="es-ES" dirty="0"/>
              <a:t>, </a:t>
            </a:r>
            <a:r>
              <a:rPr lang="es-ES" dirty="0" err="1"/>
              <a:t>aligned</a:t>
            </a:r>
            <a:r>
              <a:rPr lang="es-ES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err="1"/>
              <a:t>Allows</a:t>
            </a:r>
            <a:r>
              <a:rPr lang="es-ES" dirty="0"/>
              <a:t> </a:t>
            </a:r>
            <a:r>
              <a:rPr lang="es-ES" dirty="0" err="1"/>
              <a:t>declaring</a:t>
            </a:r>
            <a:r>
              <a:rPr lang="es-ES" dirty="0"/>
              <a:t> and </a:t>
            </a:r>
            <a:r>
              <a:rPr lang="es-ES" dirty="0" err="1"/>
              <a:t>calling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: </a:t>
            </a:r>
            <a:r>
              <a:rPr lang="es-ES" dirty="0">
                <a:solidFill>
                  <a:srgbClr val="00B0F0"/>
                </a:solidFill>
              </a:rPr>
              <a:t>!$</a:t>
            </a:r>
            <a:r>
              <a:rPr lang="es-ES" dirty="0" err="1">
                <a:solidFill>
                  <a:srgbClr val="00B0F0"/>
                </a:solidFill>
              </a:rPr>
              <a:t>omp</a:t>
            </a:r>
            <a:r>
              <a:rPr lang="es-ES" dirty="0">
                <a:solidFill>
                  <a:srgbClr val="00B0F0"/>
                </a:solidFill>
              </a:rPr>
              <a:t> declare SIMD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92B02B-9044-FFA6-8798-621166119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3826669"/>
            <a:ext cx="3543347" cy="118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75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8ACE4E4-C030-ABB8-6346-752B06DAD2C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C3C6DD6E-DF6C-E625-1CB1-CF4512290A14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2FBF9F-E38E-3D7D-DBCF-AA9BF0C1415D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Vectorization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6A4FAA-59AE-D40E-C0C0-52BF7953799E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solidFill>
                  <a:srgbClr val="00B0F0"/>
                </a:solidFill>
              </a:rPr>
              <a:t>Example</a:t>
            </a:r>
            <a:endParaRPr lang="es-E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33A1C2-FBB9-DD04-80DE-EBC86D05E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073" y="1049246"/>
            <a:ext cx="6680277" cy="512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119E141-BC1B-17F3-1C4F-093596C38BC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4863D4CA-222E-11FB-DE30-4399B4D7AF92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1ACD0E-50B0-5542-D74F-0860AB90CD9A}"/>
              </a:ext>
            </a:extLst>
          </p:cNvPr>
          <p:cNvSpPr txBox="1">
            <a:spLocks/>
          </p:cNvSpPr>
          <p:nvPr/>
        </p:nvSpPr>
        <p:spPr>
          <a:xfrm>
            <a:off x="838200" y="1028700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Outline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5D6882-F433-14C8-2098-9018F9CBD90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3" lvl="1" indent="-265113" defTabSz="457200">
              <a:lnSpc>
                <a:spcPts val="28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sz="2800" b="1" dirty="0">
                <a:solidFill>
                  <a:srgbClr val="00365B"/>
                </a:solidFill>
                <a:latin typeface="Cambria" pitchFamily="18" charset="0"/>
              </a:rPr>
              <a:t>Parallelism Motivation, Concepts, serial vs parallel, parallelization strategies</a:t>
            </a:r>
          </a:p>
          <a:p>
            <a:pPr marL="722313" lvl="1" indent="-265113" defTabSz="457200">
              <a:lnSpc>
                <a:spcPts val="28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sz="2800" b="1" dirty="0" err="1">
                <a:solidFill>
                  <a:srgbClr val="00365B"/>
                </a:solidFill>
                <a:latin typeface="Cambria" pitchFamily="18" charset="0"/>
              </a:rPr>
              <a:t>Finisterrae</a:t>
            </a:r>
            <a:r>
              <a:rPr lang="en-US" sz="2800" b="1" dirty="0">
                <a:solidFill>
                  <a:srgbClr val="00365B"/>
                </a:solidFill>
                <a:latin typeface="Cambria" pitchFamily="18" charset="0"/>
              </a:rPr>
              <a:t> III</a:t>
            </a:r>
          </a:p>
          <a:p>
            <a:pPr marL="722313" lvl="1" indent="-265113" defTabSz="457200">
              <a:lnSpc>
                <a:spcPts val="28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sz="2800" dirty="0">
                <a:solidFill>
                  <a:srgbClr val="00365B"/>
                </a:solidFill>
                <a:latin typeface="Cambria" pitchFamily="18" charset="0"/>
              </a:rPr>
              <a:t>Computer architecture</a:t>
            </a:r>
            <a:endParaRPr lang="es-ES" sz="2000" dirty="0"/>
          </a:p>
          <a:p>
            <a:pPr marL="722313" lvl="1" indent="-265113" defTabSz="457200">
              <a:lnSpc>
                <a:spcPts val="28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sz="2800" dirty="0">
                <a:solidFill>
                  <a:srgbClr val="00365B"/>
                </a:solidFill>
                <a:latin typeface="Cambria" pitchFamily="18" charset="0"/>
              </a:rPr>
              <a:t>Optimization</a:t>
            </a:r>
          </a:p>
          <a:p>
            <a:pPr marL="722313" lvl="1" indent="-265113" defTabSz="457200">
              <a:lnSpc>
                <a:spcPts val="28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sz="2800" dirty="0">
                <a:solidFill>
                  <a:srgbClr val="00365B"/>
                </a:solidFill>
                <a:latin typeface="Cambria" pitchFamily="18" charset="0"/>
              </a:rPr>
              <a:t>Introduction to parallelism</a:t>
            </a:r>
          </a:p>
          <a:p>
            <a:pPr marL="722313" lvl="1" indent="-265113" defTabSz="457200">
              <a:lnSpc>
                <a:spcPts val="28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sz="2800" dirty="0">
                <a:solidFill>
                  <a:srgbClr val="00365B"/>
                </a:solidFill>
                <a:latin typeface="Cambria" pitchFamily="18" charset="0"/>
              </a:rPr>
              <a:t>Vectorization</a:t>
            </a:r>
          </a:p>
          <a:p>
            <a:pPr marL="722313" lvl="1" indent="-265113" defTabSz="457200">
              <a:lnSpc>
                <a:spcPts val="28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sz="2800" dirty="0">
                <a:solidFill>
                  <a:srgbClr val="00365B"/>
                </a:solidFill>
                <a:latin typeface="Cambria" pitchFamily="18" charset="0"/>
              </a:rPr>
              <a:t>Shared Memory vs. Distributed Memory</a:t>
            </a:r>
          </a:p>
          <a:p>
            <a:pPr marL="722313" lvl="1" indent="-265113" defTabSz="457200">
              <a:lnSpc>
                <a:spcPts val="28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dirty="0">
                <a:solidFill>
                  <a:prstClr val="black"/>
                </a:solidFill>
                <a:latin typeface="Arial"/>
              </a:rPr>
              <a:t>Parallel programing (OpenMP y MPI)</a:t>
            </a:r>
          </a:p>
          <a:p>
            <a:pPr marL="722313" lvl="1" indent="-265113" defTabSz="457200">
              <a:lnSpc>
                <a:spcPts val="28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sz="2800" dirty="0">
                <a:solidFill>
                  <a:srgbClr val="00365B"/>
                </a:solidFill>
                <a:latin typeface="Cambria" pitchFamily="18" charset="0"/>
              </a:rPr>
              <a:t>Hybrid Programing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53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19BB19B-D404-34BD-EDB5-1A45FBF8F6B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A7A6772B-F2D1-2B80-9D3B-48660953D134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D480CC-DB60-330A-ACB6-977C9133844F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C50DF-1751-4849-1C76-429BEB26992D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Parallel Programming Environments: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Implicit parallelism: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compiler handles parallelization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Shared memory only Usually achieves low performance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Less work for the programmer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Already parallel libraries can be used: BLAS, LAPACK, etc.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Explicit parallelism: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programmer parallelizes the application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Directives or extensions of conventional languages are used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If done well, performance is very high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Quite costly for the programmer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12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0273455-8B7A-FDED-2504-F399C2D1FD4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8D5F8CC0-7733-14B5-0185-1851D095ADB5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054C5C-1212-48C5-73A0-AB441BC0D4C6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A95FBB-4512-3242-E3EE-F071FCD1191B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Parallel Programming Environments: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Implicit parallelism: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compiler handles parallelization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Shared memory only Usually achieves low performance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Less work for the programmer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Already parallel libraries can be used: BLAS, LAPACK, etc.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Explicit parallelism: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programmer parallelizes the application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Directives or extensions of conventional languages are used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If done well, performance is very high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Quite costly for the programmer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66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4F1F2A6-47B4-7C15-D7F9-6257ECD180E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5A2CD7D2-01CE-A2E8-36FB-B324C9516544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8452BB-CDB2-497D-E046-C536E93EBA90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F2D83F-9EB5-12AB-B8BE-F62908D2E981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Parallel Programming Paradigms: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Message Passing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Shared Memory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Tasks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Parallelism (SIMD).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Vectorial Remote Memory Operations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are not mutually exclusive </a:t>
            </a:r>
          </a:p>
          <a:p>
            <a:pPr marL="0" indent="0">
              <a:buNone/>
            </a:pPr>
            <a:r>
              <a:rPr lang="en-US" dirty="0"/>
              <a:t>They are independent of the underlying hardware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04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BEEC3E4-1967-A024-295E-8AAF3414469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C174EFA7-A8D8-8781-E9EA-FDF94467C5E5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4C2793-19DD-8E4E-91CD-91FF5FC6DA27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A71167-A987-BF59-E777-B2A39B0A9815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Parallel Programming Paradigms: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Message Passing Models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Each process has its own local memory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Processes exchange data through messages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The programmer is responsible for sending and receiving messages, typically done through calls to a library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Standard: MPI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A290C7-7AFC-D9DE-7980-5552D2C4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390" y="4451336"/>
            <a:ext cx="9751219" cy="186057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21C46A8-522F-7FE5-031F-97F9B526A295}"/>
              </a:ext>
            </a:extLst>
          </p:cNvPr>
          <p:cNvSpPr txBox="1"/>
          <p:nvPr/>
        </p:nvSpPr>
        <p:spPr>
          <a:xfrm>
            <a:off x="6515100" y="4642960"/>
            <a:ext cx="4838700" cy="1477328"/>
          </a:xfrm>
          <a:prstGeom prst="rect">
            <a:avLst/>
          </a:prstGeom>
          <a:solidFill>
            <a:srgbClr val="D9D9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ID= Who I’m I</a:t>
            </a:r>
          </a:p>
          <a:p>
            <a:r>
              <a:rPr lang="en-US" dirty="0"/>
              <a:t>If I ID=1 then</a:t>
            </a:r>
          </a:p>
          <a:p>
            <a:r>
              <a:rPr lang="en-US" dirty="0"/>
              <a:t>Send data to 2 and wait for confirmation</a:t>
            </a:r>
          </a:p>
          <a:p>
            <a:r>
              <a:rPr lang="en-US" dirty="0"/>
              <a:t>If I’m ID=2 then</a:t>
            </a:r>
          </a:p>
          <a:p>
            <a:r>
              <a:rPr lang="en-US" dirty="0"/>
              <a:t>Receive data of 1 and send confirmation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089BDF8-3F0B-A1B9-A5ED-99A4FBF69826}"/>
              </a:ext>
            </a:extLst>
          </p:cNvPr>
          <p:cNvSpPr txBox="1"/>
          <p:nvPr/>
        </p:nvSpPr>
        <p:spPr>
          <a:xfrm>
            <a:off x="1657349" y="4810125"/>
            <a:ext cx="1228725" cy="369332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D72C27D-362E-3FA5-7125-4391B9E2EE15}"/>
              </a:ext>
            </a:extLst>
          </p:cNvPr>
          <p:cNvSpPr txBox="1"/>
          <p:nvPr/>
        </p:nvSpPr>
        <p:spPr bwMode="auto">
          <a:xfrm>
            <a:off x="4448176" y="4827032"/>
            <a:ext cx="1228725" cy="369332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Process 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4A2087E-68D6-F33E-8085-AC9A4930188C}"/>
              </a:ext>
            </a:extLst>
          </p:cNvPr>
          <p:cNvSpPr txBox="1"/>
          <p:nvPr/>
        </p:nvSpPr>
        <p:spPr bwMode="auto">
          <a:xfrm>
            <a:off x="1876424" y="5196363"/>
            <a:ext cx="723901" cy="369332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EFEC6A1-72BB-B239-B719-025AFEAD31ED}"/>
              </a:ext>
            </a:extLst>
          </p:cNvPr>
          <p:cNvSpPr txBox="1"/>
          <p:nvPr/>
        </p:nvSpPr>
        <p:spPr bwMode="auto">
          <a:xfrm>
            <a:off x="4700587" y="5225999"/>
            <a:ext cx="723901" cy="369332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E014E7-3A51-9C84-A5A8-7CCC87539771}"/>
              </a:ext>
            </a:extLst>
          </p:cNvPr>
          <p:cNvSpPr txBox="1"/>
          <p:nvPr/>
        </p:nvSpPr>
        <p:spPr bwMode="auto">
          <a:xfrm>
            <a:off x="1657349" y="5805488"/>
            <a:ext cx="1228725" cy="369332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Send data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97947B-EA98-14B4-CE1E-4CB6EA877C6A}"/>
              </a:ext>
            </a:extLst>
          </p:cNvPr>
          <p:cNvSpPr txBox="1"/>
          <p:nvPr/>
        </p:nvSpPr>
        <p:spPr bwMode="auto">
          <a:xfrm>
            <a:off x="4324350" y="5803928"/>
            <a:ext cx="1476374" cy="369332"/>
          </a:xfrm>
          <a:prstGeom prst="rect">
            <a:avLst/>
          </a:prstGeom>
          <a:solidFill>
            <a:srgbClr val="CCCC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Receive data</a:t>
            </a:r>
          </a:p>
        </p:txBody>
      </p:sp>
    </p:spTree>
    <p:extLst>
      <p:ext uri="{BB962C8B-B14F-4D97-AF65-F5344CB8AC3E}">
        <p14:creationId xmlns:p14="http://schemas.microsoft.com/office/powerpoint/2010/main" val="2418712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CBA4A66-400B-9E22-4725-D62967333A8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9E7B1C6D-8176-C254-C50D-8D0EF8C7020E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1AD5F7-075B-E8AC-B701-5BCDB71315BA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DEA97-C8D8-A6B9-0D9F-CE7778D65F4C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Parallel Programming Paradigms: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Task Model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The serial program defines a set of tasks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Each task has local memory but "has" access to shared memory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Tasks are executed simultaneously (Dependencies?)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The programmer is responsible for synchronization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Standard: OpenMP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B9ABC9-5EB2-944C-6D0F-E94239BED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4599798"/>
            <a:ext cx="2994083" cy="157716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122159-4FBB-0E5F-BE6C-981EDDA4E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973" y="4567013"/>
            <a:ext cx="4620270" cy="16099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A64CB18-0D61-5617-314A-07746C865672}"/>
              </a:ext>
            </a:extLst>
          </p:cNvPr>
          <p:cNvSpPr txBox="1"/>
          <p:nvPr/>
        </p:nvSpPr>
        <p:spPr>
          <a:xfrm>
            <a:off x="5686425" y="4495800"/>
            <a:ext cx="4692818" cy="1754326"/>
          </a:xfrm>
          <a:prstGeom prst="rect">
            <a:avLst/>
          </a:prstGeom>
          <a:solidFill>
            <a:srgbClr val="D7D7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 in parallel the loop with </a:t>
            </a:r>
            <a:r>
              <a:rPr lang="en-US" dirty="0" err="1"/>
              <a:t>i</a:t>
            </a:r>
            <a:r>
              <a:rPr lang="en-US" dirty="0"/>
              <a:t>=1 to 25</a:t>
            </a:r>
          </a:p>
          <a:p>
            <a:r>
              <a:rPr lang="en-US" dirty="0"/>
              <a:t>The task 1 is </a:t>
            </a:r>
            <a:r>
              <a:rPr lang="en-US" dirty="0" err="1"/>
              <a:t>i</a:t>
            </a:r>
            <a:r>
              <a:rPr lang="en-US" dirty="0"/>
              <a:t>=1 to 5</a:t>
            </a:r>
          </a:p>
          <a:p>
            <a:r>
              <a:rPr lang="en-US" dirty="0"/>
              <a:t>The task 2 is </a:t>
            </a:r>
            <a:r>
              <a:rPr lang="en-US" dirty="0" err="1"/>
              <a:t>i</a:t>
            </a:r>
            <a:r>
              <a:rPr lang="en-US" dirty="0"/>
              <a:t>=6 to 13</a:t>
            </a:r>
          </a:p>
          <a:p>
            <a:r>
              <a:rPr lang="en-US" dirty="0"/>
              <a:t>The task 3 is </a:t>
            </a:r>
            <a:r>
              <a:rPr lang="en-US" dirty="0" err="1"/>
              <a:t>i</a:t>
            </a:r>
            <a:r>
              <a:rPr lang="en-US" dirty="0"/>
              <a:t>=14 to 18</a:t>
            </a:r>
          </a:p>
          <a:p>
            <a:r>
              <a:rPr lang="en-US" dirty="0"/>
              <a:t>The task 4 is </a:t>
            </a:r>
            <a:r>
              <a:rPr lang="en-US" dirty="0" err="1"/>
              <a:t>i</a:t>
            </a:r>
            <a:r>
              <a:rPr lang="en-US" dirty="0"/>
              <a:t>=19 to 25</a:t>
            </a:r>
          </a:p>
          <a:p>
            <a:r>
              <a:rPr lang="en-US" dirty="0"/>
              <a:t>Do the task I wait</a:t>
            </a:r>
          </a:p>
        </p:txBody>
      </p:sp>
    </p:spTree>
    <p:extLst>
      <p:ext uri="{BB962C8B-B14F-4D97-AF65-F5344CB8AC3E}">
        <p14:creationId xmlns:p14="http://schemas.microsoft.com/office/powerpoint/2010/main" val="867615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472768B-49BB-18FF-8721-FAAC25278AA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0ACA4EFF-C3CE-8E09-A888-A839E9CA4C6F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2CFC4E-EA62-4105-B0E4-495BCE4BBC74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464EAE-87B1-8107-EC2E-1DD093656553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Decomposition Techniques: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Decompose the problem into smaller problems, which will be assigned to processors to be solved simultaneously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Domain Decomposition: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 Parallelism (SPMD)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Chunks of similar size and each part is assigned to a processor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Processors may need communication Functional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Decomposition: Task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Parallelism Very small chunks (&gt;&gt; processors)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Master - Slave: The master assigns subtasks to the slaves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Good when domain partitioning can be highly unbalanced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64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F180A65-E215-34EC-6C2D-7C1BC885642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E9E54032-AFEB-1430-57BC-1783DF12041C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261D5C-7F6C-5903-F14A-8E83F62AD739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F8B2A-15AD-25EB-4B4B-E7BB21D3862D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Implementations of parallel programming: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Fork-join in C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 of threads (</a:t>
            </a:r>
            <a:r>
              <a:rPr lang="en-US" dirty="0" err="1"/>
              <a:t>pthread</a:t>
            </a:r>
            <a:r>
              <a:rPr lang="en-US" dirty="0"/>
              <a:t>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OpenMP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MPI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CUDA (Only for NVIDIA)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Dask</a:t>
            </a:r>
            <a:r>
              <a:rPr lang="en-US" dirty="0"/>
              <a:t> and other Python packages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Global Arrays, </a:t>
            </a:r>
            <a:r>
              <a:rPr lang="en-US" dirty="0" err="1"/>
              <a:t>OpenACC</a:t>
            </a:r>
            <a:r>
              <a:rPr lang="en-US" dirty="0"/>
              <a:t>, Map Reduce, Spark, ...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07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993FFF2-D721-02D6-328A-DEF241F2F20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F8AF0801-D308-0786-A8EA-A3A45A70F99D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FA11E7-B02A-0D5E-8AAF-A887F4C4C946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585A60-97DD-5AFA-A98E-80814F5CA638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OpenMP: </a:t>
            </a:r>
          </a:p>
          <a:p>
            <a:pPr marL="0" indent="0">
              <a:buNone/>
            </a:pPr>
            <a:r>
              <a:rPr lang="en-US" dirty="0"/>
              <a:t>De facto standard for shared memory systems </a:t>
            </a:r>
          </a:p>
          <a:p>
            <a:pPr marL="0" indent="0">
              <a:buNone/>
            </a:pPr>
            <a:r>
              <a:rPr lang="en-US" dirty="0"/>
              <a:t>Basically 3 elements: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Parallelism control: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Parallel directive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 control directives (do directive)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Data control and communications: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Private and shared variables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Synchronization: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Barriers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Critical sections and atomic instructions..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62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05D0C5F-50AD-3ECD-8428-5BA5A857BEA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E2E72D9E-13FF-C4AA-C604-EBA17825F9E7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ECC605-5954-4189-5F0A-B63FD58D7796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DF678-8294-315A-13F2-0942B78D8DA5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OpenMP: </a:t>
            </a:r>
          </a:p>
          <a:p>
            <a:pPr marL="0" indent="0">
              <a:buNone/>
            </a:pPr>
            <a:r>
              <a:rPr lang="en-US" dirty="0"/>
              <a:t>De facto standard for shared memory systems </a:t>
            </a:r>
          </a:p>
          <a:p>
            <a:pPr marL="0" indent="0">
              <a:buNone/>
            </a:pPr>
            <a:r>
              <a:rPr lang="en-US" dirty="0"/>
              <a:t>Basically 3 elements: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Parallelism control: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Parallel directive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 control directives (do directive)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Data control and communications: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Private and shared variables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Synchronization: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Barriers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Critical sections and atomic instructions..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481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006AE4A-E853-BA8B-803F-C7482466ED1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5536ED11-605F-CCB8-FD21-D1B6BB44810D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E1656C-5191-BA9E-268F-E4D23D43663B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5D47D-CB46-8861-41F4-323A0AA5E200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OpenMP: PARALLEL </a:t>
            </a:r>
          </a:p>
          <a:p>
            <a:pPr marL="0" indent="0">
              <a:buNone/>
            </a:pPr>
            <a:r>
              <a:rPr lang="en-US" sz="2200" dirty="0"/>
              <a:t>Directive: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Defines a parallel region, which is a block of structured code executed in parallel by multiple threads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When a thread of execution encounters a parallel region: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It creates a team of threads (OMP_NUM_THREADS)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It becomes the master (id=0)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There is an implicit barrier at the end of the parallel region (NO_WAIT) Upon finishing the region, only the master thread continues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9E6DF5-ABF2-4016-C5A0-0A6CBC42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25" y="5068868"/>
            <a:ext cx="7678143" cy="110809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CB304AD-526A-D5DA-5DFA-72343ADAF905}"/>
              </a:ext>
            </a:extLst>
          </p:cNvPr>
          <p:cNvSpPr txBox="1"/>
          <p:nvPr/>
        </p:nvSpPr>
        <p:spPr>
          <a:xfrm>
            <a:off x="7004193" y="5674281"/>
            <a:ext cx="25717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Structured block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16C2E1-B038-C3FA-E0FB-54095EEA0211}"/>
              </a:ext>
            </a:extLst>
          </p:cNvPr>
          <p:cNvSpPr txBox="1"/>
          <p:nvPr/>
        </p:nvSpPr>
        <p:spPr bwMode="auto">
          <a:xfrm>
            <a:off x="2946046" y="5505004"/>
            <a:ext cx="25717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Structured block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2FFCCCB-D791-F81C-A15D-7877EA850817}"/>
              </a:ext>
            </a:extLst>
          </p:cNvPr>
          <p:cNvSpPr/>
          <p:nvPr/>
        </p:nvSpPr>
        <p:spPr>
          <a:xfrm>
            <a:off x="4260496" y="5154032"/>
            <a:ext cx="857250" cy="436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A04A25C-8D99-4B83-8930-4B4D3446811E}"/>
              </a:ext>
            </a:extLst>
          </p:cNvPr>
          <p:cNvSpPr/>
          <p:nvPr/>
        </p:nvSpPr>
        <p:spPr bwMode="auto">
          <a:xfrm>
            <a:off x="8378614" y="5210736"/>
            <a:ext cx="857250" cy="436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0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3BA1210-3AB6-A100-5D06-F5F36BC7C06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C071F3CE-BF32-4C05-C81A-5CA0CB37EF0E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EE10C9-4E83-CC39-3B03-90AA43B8751D}"/>
              </a:ext>
            </a:extLst>
          </p:cNvPr>
          <p:cNvSpPr txBox="1">
            <a:spLocks/>
          </p:cNvSpPr>
          <p:nvPr/>
        </p:nvSpPr>
        <p:spPr>
          <a:xfrm>
            <a:off x="4486275" y="191178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Optimization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D3896F-F7B0-54FC-1B44-2DB8E37BB676}"/>
              </a:ext>
            </a:extLst>
          </p:cNvPr>
          <p:cNvSpPr txBox="1">
            <a:spLocks/>
          </p:cNvSpPr>
          <p:nvPr/>
        </p:nvSpPr>
        <p:spPr>
          <a:xfrm>
            <a:off x="600075" y="1104900"/>
            <a:ext cx="11734800" cy="50720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 err="1">
                <a:solidFill>
                  <a:srgbClr val="00B0F0"/>
                </a:solidFill>
              </a:rPr>
              <a:t>Compilation</a:t>
            </a:r>
            <a:r>
              <a:rPr lang="es-ES" sz="2000" dirty="0">
                <a:solidFill>
                  <a:srgbClr val="00B0F0"/>
                </a:solidFill>
              </a:rPr>
              <a:t>: </a:t>
            </a:r>
          </a:p>
          <a:p>
            <a:pPr marL="342900" lvl="1" indent="-342900" defTabSz="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/>
              <a:t>GNU: </a:t>
            </a:r>
            <a:r>
              <a:rPr lang="es-ES" sz="2000" dirty="0" err="1"/>
              <a:t>gfortran</a:t>
            </a:r>
            <a:r>
              <a:rPr lang="es-ES" sz="2000" dirty="0"/>
              <a:t>, </a:t>
            </a:r>
            <a:r>
              <a:rPr lang="es-ES" sz="2000" dirty="0" err="1"/>
              <a:t>gcc</a:t>
            </a:r>
            <a:r>
              <a:rPr lang="es-ES" sz="2000" dirty="0"/>
              <a:t> </a:t>
            </a:r>
          </a:p>
          <a:p>
            <a:pPr marL="342900" lvl="1" indent="-342900" defTabSz="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/>
              <a:t>Intel: </a:t>
            </a:r>
            <a:r>
              <a:rPr lang="es-ES" sz="2000" dirty="0" err="1"/>
              <a:t>ifort</a:t>
            </a:r>
            <a:r>
              <a:rPr lang="es-ES" sz="2000" dirty="0"/>
              <a:t>, </a:t>
            </a:r>
            <a:r>
              <a:rPr lang="es-ES" sz="2000" dirty="0" err="1"/>
              <a:t>icc</a:t>
            </a:r>
            <a:r>
              <a:rPr lang="es-ES" sz="2000" dirty="0"/>
              <a:t> </a:t>
            </a:r>
          </a:p>
          <a:p>
            <a:pPr marL="0" lvl="1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 err="1">
                <a:solidFill>
                  <a:srgbClr val="00B0F0"/>
                </a:solidFill>
              </a:rPr>
              <a:t>Options</a:t>
            </a:r>
            <a:r>
              <a:rPr lang="es-ES" sz="2000" dirty="0">
                <a:solidFill>
                  <a:srgbClr val="00B0F0"/>
                </a:solidFill>
              </a:rPr>
              <a:t>:</a:t>
            </a:r>
          </a:p>
          <a:p>
            <a:pPr marL="342900" lvl="1" indent="-342900" defTabSz="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/>
              <a:t> -o </a:t>
            </a:r>
            <a:r>
              <a:rPr lang="es-ES" sz="2000" dirty="0" err="1"/>
              <a:t>name</a:t>
            </a:r>
            <a:r>
              <a:rPr lang="es-ES" sz="2000" dirty="0"/>
              <a:t> : output </a:t>
            </a:r>
            <a:r>
              <a:rPr lang="es-ES" sz="2000" dirty="0" err="1"/>
              <a:t>executable</a:t>
            </a:r>
            <a:r>
              <a:rPr lang="es-ES" sz="2000" dirty="0"/>
              <a:t> </a:t>
            </a:r>
            <a:r>
              <a:rPr lang="es-ES" sz="2000" dirty="0" err="1"/>
              <a:t>name</a:t>
            </a:r>
            <a:r>
              <a:rPr lang="es-ES" sz="2000" dirty="0"/>
              <a:t> (</a:t>
            </a:r>
            <a:r>
              <a:rPr lang="es-ES" sz="2000" dirty="0" err="1"/>
              <a:t>a.out</a:t>
            </a:r>
            <a:r>
              <a:rPr lang="es-ES" sz="2000" dirty="0"/>
              <a:t>) </a:t>
            </a:r>
          </a:p>
          <a:p>
            <a:pPr marL="342900" lvl="1" indent="-342900" defTabSz="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/>
              <a:t>-O[0-3] : </a:t>
            </a:r>
            <a:r>
              <a:rPr lang="es-ES" sz="2000" dirty="0" err="1"/>
              <a:t>optimization</a:t>
            </a:r>
            <a:r>
              <a:rPr lang="es-ES" sz="2000" dirty="0"/>
              <a:t> </a:t>
            </a:r>
            <a:r>
              <a:rPr lang="es-ES" sz="2000" dirty="0" err="1"/>
              <a:t>level</a:t>
            </a:r>
            <a:r>
              <a:rPr lang="es-ES" sz="2000" dirty="0"/>
              <a:t> (-O2) </a:t>
            </a:r>
          </a:p>
          <a:p>
            <a:pPr marL="342900" lvl="1" indent="-342900" defTabSz="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/>
              <a:t>-g : </a:t>
            </a:r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debugging</a:t>
            </a:r>
            <a:endParaRPr lang="es-ES" sz="2000" dirty="0"/>
          </a:p>
          <a:p>
            <a:pPr marL="342900" lvl="1" indent="-342900" defTabSz="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/>
              <a:t> -</a:t>
            </a:r>
            <a:r>
              <a:rPr lang="es-ES" sz="2000" dirty="0" err="1"/>
              <a:t>pg</a:t>
            </a:r>
            <a:r>
              <a:rPr lang="es-ES" sz="2000" dirty="0"/>
              <a:t> : </a:t>
            </a:r>
            <a:r>
              <a:rPr lang="es-ES" sz="2000" dirty="0" err="1"/>
              <a:t>generate</a:t>
            </a:r>
            <a:r>
              <a:rPr lang="es-ES" sz="2000" dirty="0"/>
              <a:t> </a:t>
            </a:r>
            <a:r>
              <a:rPr lang="es-ES" sz="2000" dirty="0" err="1"/>
              <a:t>profiling</a:t>
            </a:r>
            <a:r>
              <a:rPr lang="es-ES" sz="2000" dirty="0"/>
              <a:t> </a:t>
            </a:r>
            <a:r>
              <a:rPr lang="es-ES" sz="2000" dirty="0" err="1"/>
              <a:t>report</a:t>
            </a:r>
            <a:r>
              <a:rPr lang="es-ES" sz="2000" dirty="0"/>
              <a:t> </a:t>
            </a:r>
          </a:p>
          <a:p>
            <a:pPr marL="0" lvl="1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2000" dirty="0">
                <a:solidFill>
                  <a:srgbClr val="00B0F0"/>
                </a:solidFill>
              </a:rPr>
              <a:t>Intel-</a:t>
            </a:r>
            <a:r>
              <a:rPr lang="es-ES" sz="2000" dirty="0" err="1">
                <a:solidFill>
                  <a:srgbClr val="00B0F0"/>
                </a:solidFill>
              </a:rPr>
              <a:t>specific</a:t>
            </a:r>
            <a:r>
              <a:rPr lang="es-ES" sz="2000" dirty="0">
                <a:solidFill>
                  <a:srgbClr val="00B0F0"/>
                </a:solidFill>
              </a:rPr>
              <a:t> </a:t>
            </a:r>
            <a:r>
              <a:rPr lang="es-ES" sz="2000" dirty="0" err="1">
                <a:solidFill>
                  <a:srgbClr val="00B0F0"/>
                </a:solidFill>
              </a:rPr>
              <a:t>options</a:t>
            </a:r>
            <a:r>
              <a:rPr lang="es-ES" sz="2000" dirty="0">
                <a:solidFill>
                  <a:srgbClr val="00B0F0"/>
                </a:solidFill>
              </a:rPr>
              <a:t> (</a:t>
            </a:r>
            <a:r>
              <a:rPr lang="es-ES" sz="2000" dirty="0" err="1">
                <a:solidFill>
                  <a:srgbClr val="00B0F0"/>
                </a:solidFill>
              </a:rPr>
              <a:t>equivalents</a:t>
            </a:r>
            <a:r>
              <a:rPr lang="es-ES" sz="2000" dirty="0">
                <a:solidFill>
                  <a:srgbClr val="00B0F0"/>
                </a:solidFill>
              </a:rPr>
              <a:t> </a:t>
            </a:r>
            <a:r>
              <a:rPr lang="es-ES" sz="2000" dirty="0" err="1">
                <a:solidFill>
                  <a:srgbClr val="00B0F0"/>
                </a:solidFill>
              </a:rPr>
              <a:t>available</a:t>
            </a:r>
            <a:r>
              <a:rPr lang="es-ES" sz="2000" dirty="0">
                <a:solidFill>
                  <a:srgbClr val="00B0F0"/>
                </a:solidFill>
              </a:rPr>
              <a:t> in GNU): </a:t>
            </a:r>
          </a:p>
          <a:p>
            <a:pPr marL="342900" lvl="1" indent="-342900" defTabSz="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/>
              <a:t>-x&lt;</a:t>
            </a:r>
            <a:r>
              <a:rPr lang="es-ES" sz="2000" dirty="0" err="1"/>
              <a:t>code</a:t>
            </a:r>
            <a:r>
              <a:rPr lang="es-ES" sz="2000" dirty="0"/>
              <a:t>&gt;:</a:t>
            </a:r>
            <a:r>
              <a:rPr lang="es-ES" sz="2000" dirty="0" err="1"/>
              <a:t>sse</a:t>
            </a:r>
            <a:r>
              <a:rPr lang="es-ES" sz="2000" dirty="0"/>
              <a:t>, </a:t>
            </a:r>
            <a:r>
              <a:rPr lang="es-ES" sz="2000" dirty="0" err="1"/>
              <a:t>avx</a:t>
            </a:r>
            <a:r>
              <a:rPr lang="es-ES" sz="2000" dirty="0"/>
              <a:t>, core-avx2, etc. </a:t>
            </a:r>
          </a:p>
          <a:p>
            <a:pPr marL="342900" lvl="1" indent="-342900" defTabSz="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/>
              <a:t>-</a:t>
            </a:r>
            <a:r>
              <a:rPr lang="es-ES" sz="2000" dirty="0" err="1"/>
              <a:t>xhost</a:t>
            </a:r>
            <a:r>
              <a:rPr lang="es-ES" sz="2000" dirty="0"/>
              <a:t>: </a:t>
            </a:r>
            <a:r>
              <a:rPr lang="es-ES" sz="2000" dirty="0" err="1"/>
              <a:t>optimize</a:t>
            </a:r>
            <a:r>
              <a:rPr lang="es-ES" sz="2000" dirty="0"/>
              <a:t> </a:t>
            </a:r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current</a:t>
            </a:r>
            <a:r>
              <a:rPr lang="es-ES" sz="2000" dirty="0"/>
              <a:t> </a:t>
            </a:r>
            <a:r>
              <a:rPr lang="es-ES" sz="2000" dirty="0" err="1"/>
              <a:t>processor</a:t>
            </a:r>
            <a:r>
              <a:rPr lang="es-ES" sz="2000" dirty="0"/>
              <a:t> (-</a:t>
            </a:r>
            <a:r>
              <a:rPr lang="es-ES" sz="2000" dirty="0" err="1"/>
              <a:t>march</a:t>
            </a:r>
            <a:r>
              <a:rPr lang="es-ES" sz="2000" dirty="0"/>
              <a:t>=native) </a:t>
            </a:r>
          </a:p>
          <a:p>
            <a:pPr marL="342900" lvl="1" indent="-342900" defTabSz="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/>
              <a:t>-</a:t>
            </a:r>
            <a:r>
              <a:rPr lang="es-ES" sz="2000" dirty="0" err="1"/>
              <a:t>fast</a:t>
            </a:r>
            <a:r>
              <a:rPr lang="es-ES" sz="2000" dirty="0"/>
              <a:t>: -</a:t>
            </a:r>
            <a:r>
              <a:rPr lang="es-ES" sz="2000" dirty="0" err="1"/>
              <a:t>ipo</a:t>
            </a:r>
            <a:r>
              <a:rPr lang="es-ES" sz="2000" dirty="0"/>
              <a:t>, -O3, -no-</a:t>
            </a:r>
            <a:r>
              <a:rPr lang="es-ES" sz="2000" dirty="0" err="1"/>
              <a:t>prec</a:t>
            </a:r>
            <a:r>
              <a:rPr lang="es-ES" sz="2000" dirty="0"/>
              <a:t>-</a:t>
            </a:r>
            <a:r>
              <a:rPr lang="es-ES" sz="2000" dirty="0" err="1"/>
              <a:t>div</a:t>
            </a:r>
            <a:r>
              <a:rPr lang="es-ES" sz="2000" dirty="0"/>
              <a:t>,-</a:t>
            </a:r>
            <a:r>
              <a:rPr lang="es-ES" sz="2000" dirty="0" err="1"/>
              <a:t>static</a:t>
            </a:r>
            <a:r>
              <a:rPr lang="es-ES" sz="2000" dirty="0"/>
              <a:t>, -</a:t>
            </a:r>
            <a:r>
              <a:rPr lang="es-ES" sz="2000" dirty="0" err="1"/>
              <a:t>fp-model</a:t>
            </a:r>
            <a:r>
              <a:rPr lang="es-ES" sz="2000" dirty="0"/>
              <a:t> </a:t>
            </a:r>
            <a:r>
              <a:rPr lang="es-ES" sz="2000" dirty="0" err="1"/>
              <a:t>fast</a:t>
            </a:r>
            <a:r>
              <a:rPr lang="es-ES" sz="2000" dirty="0"/>
              <a:t>=2, and –</a:t>
            </a:r>
            <a:r>
              <a:rPr lang="es-ES" sz="2000" dirty="0" err="1"/>
              <a:t>xhost</a:t>
            </a:r>
            <a:r>
              <a:rPr lang="es-ES" sz="2000" dirty="0"/>
              <a:t> (-</a:t>
            </a:r>
            <a:r>
              <a:rPr lang="es-ES" sz="2000" dirty="0" err="1"/>
              <a:t>Ofast</a:t>
            </a:r>
            <a:r>
              <a:rPr lang="es-ES" sz="2000" dirty="0"/>
              <a:t>) </a:t>
            </a:r>
          </a:p>
          <a:p>
            <a:pPr marL="342900" lvl="1" indent="-342900" defTabSz="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/>
              <a:t>-</a:t>
            </a:r>
            <a:r>
              <a:rPr lang="es-ES" sz="2000" dirty="0" err="1"/>
              <a:t>qopt-report-phase</a:t>
            </a:r>
            <a:r>
              <a:rPr lang="es-ES" sz="2000" dirty="0"/>
              <a:t>[=</a:t>
            </a:r>
            <a:r>
              <a:rPr lang="es-ES" sz="2000" dirty="0" err="1"/>
              <a:t>list</a:t>
            </a:r>
            <a:r>
              <a:rPr lang="es-ES" sz="2000" dirty="0"/>
              <a:t>]: </a:t>
            </a:r>
            <a:r>
              <a:rPr lang="es-ES" sz="2000" dirty="0" err="1"/>
              <a:t>loop</a:t>
            </a:r>
            <a:r>
              <a:rPr lang="es-ES" sz="2000" dirty="0"/>
              <a:t>, par, </a:t>
            </a:r>
            <a:r>
              <a:rPr lang="es-ES" sz="2000" dirty="0" err="1"/>
              <a:t>vec</a:t>
            </a:r>
            <a:r>
              <a:rPr lang="es-ES" sz="2000" dirty="0"/>
              <a:t>, </a:t>
            </a:r>
            <a:r>
              <a:rPr lang="es-ES" sz="2000" dirty="0" err="1"/>
              <a:t>openmp</a:t>
            </a:r>
            <a:r>
              <a:rPr lang="es-ES" sz="2000" dirty="0"/>
              <a:t>, </a:t>
            </a:r>
            <a:r>
              <a:rPr lang="es-ES" sz="2000" dirty="0" err="1"/>
              <a:t>all</a:t>
            </a:r>
            <a:r>
              <a:rPr lang="es-ES" sz="2000" dirty="0"/>
              <a:t>, etc. </a:t>
            </a:r>
          </a:p>
          <a:p>
            <a:pPr marL="342900" lvl="1" indent="-342900" defTabSz="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s-ES" sz="2000" dirty="0"/>
              <a:t>-</a:t>
            </a:r>
            <a:r>
              <a:rPr lang="es-ES" sz="2000" dirty="0" err="1"/>
              <a:t>qopt-report</a:t>
            </a:r>
            <a:r>
              <a:rPr lang="es-ES" sz="2000" dirty="0"/>
              <a:t>[=N] -&gt; N (0-5) </a:t>
            </a:r>
            <a:r>
              <a:rPr lang="es-ES" sz="2000" dirty="0" err="1"/>
              <a:t>report</a:t>
            </a:r>
            <a:r>
              <a:rPr lang="es-ES" sz="2000" dirty="0"/>
              <a:t> </a:t>
            </a:r>
            <a:r>
              <a:rPr lang="es-ES" sz="2000" dirty="0" err="1"/>
              <a:t>level</a:t>
            </a:r>
            <a:r>
              <a:rPr lang="es-ES" sz="2000" dirty="0"/>
              <a:t> (.</a:t>
            </a:r>
            <a:r>
              <a:rPr lang="es-ES" sz="2000" dirty="0" err="1"/>
              <a:t>optrpt</a:t>
            </a:r>
            <a:r>
              <a:rPr lang="es-ES" sz="2000" dirty="0"/>
              <a:t>) </a:t>
            </a:r>
            <a:r>
              <a:rPr lang="es-ES" sz="2000" dirty="0" err="1"/>
              <a:t>Optimization</a:t>
            </a:r>
            <a:r>
              <a:rPr lang="es-ES" sz="2000" dirty="0"/>
              <a:t>: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higher</a:t>
            </a:r>
            <a:r>
              <a:rPr lang="es-ES" sz="2000" dirty="0"/>
              <a:t>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7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692A8FB-B3E2-520B-3DA8-5675C38A4D6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DB872F91-A77A-A8A9-D549-7CD227844BB7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52FA66-9BE3-DBCA-1630-07B3578E225B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692FA-EDF1-3531-7D2D-19B974F94684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OpenMP: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PRIVATE(variable list) </a:t>
            </a:r>
          </a:p>
          <a:p>
            <a:pPr marL="0" indent="0">
              <a:buNone/>
            </a:pPr>
            <a:r>
              <a:rPr lang="en-US" dirty="0"/>
              <a:t>Each thread has a local copy of the variables </a:t>
            </a:r>
          </a:p>
          <a:p>
            <a:pPr marL="0" indent="0">
              <a:buNone/>
            </a:pPr>
            <a:r>
              <a:rPr lang="en-US" dirty="0"/>
              <a:t>A local variable is invisible to the rest </a:t>
            </a:r>
          </a:p>
          <a:p>
            <a:pPr marL="0" indent="0">
              <a:buNone/>
            </a:pPr>
            <a:r>
              <a:rPr lang="en-US" dirty="0"/>
              <a:t>They are not defined outside the parallel region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SHARED(variable list) </a:t>
            </a:r>
          </a:p>
          <a:p>
            <a:pPr marL="0" indent="0">
              <a:buNone/>
            </a:pPr>
            <a:r>
              <a:rPr lang="en-US" dirty="0"/>
              <a:t>Variables are seen and shared by all threads </a:t>
            </a:r>
          </a:p>
          <a:p>
            <a:pPr marL="0" indent="0">
              <a:buNone/>
            </a:pPr>
            <a:r>
              <a:rPr lang="en-US" dirty="0"/>
              <a:t>The variable can be accessed concurrently </a:t>
            </a:r>
          </a:p>
          <a:p>
            <a:pPr marL="0" indent="0">
              <a:buNone/>
            </a:pPr>
            <a:r>
              <a:rPr lang="en-US" dirty="0"/>
              <a:t>Mutual exclusion is not guaranteed (programmer's responsibility) </a:t>
            </a:r>
          </a:p>
          <a:p>
            <a:pPr marL="0" indent="0">
              <a:buNone/>
            </a:pPr>
            <a:r>
              <a:rPr lang="en-US" dirty="0"/>
              <a:t>Accessible outside the parallel region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DEFAULT(PRIVATE|SHARED|NONE) </a:t>
            </a:r>
          </a:p>
          <a:p>
            <a:pPr marL="0" indent="0">
              <a:buNone/>
            </a:pPr>
            <a:r>
              <a:rPr lang="en-US" dirty="0"/>
              <a:t>By default shared, except local variables and loop indices.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FIRSTPRIVATE and LASTPRIVATE</a:t>
            </a:r>
          </a:p>
        </p:txBody>
      </p:sp>
    </p:spTree>
    <p:extLst>
      <p:ext uri="{BB962C8B-B14F-4D97-AF65-F5344CB8AC3E}">
        <p14:creationId xmlns:p14="http://schemas.microsoft.com/office/powerpoint/2010/main" val="906657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3F14121-20F3-FB86-EC9A-2AF5A813E01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80F31236-12E5-DE2F-5D9A-A04AEDA36623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04C2FE-E678-6840-D624-CA6119F7F134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8D1920-BA7F-F15D-2F3F-D1B1BB4EB518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OpenMP: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Work-sharing Directives: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DO/for, Sections, Single, Workshare These directives distribute the workload of a block among the threads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They must be within a parallel region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They do not spawn new threads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There is no barrier on entry, but there is on exit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A loop is parallel if its instructions can be executed in any order</a:t>
            </a:r>
            <a:endParaRPr lang="en-US" sz="2200" dirty="0">
              <a:solidFill>
                <a:srgbClr val="00B0F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E81088-382B-3983-1793-DC1594D4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427" y="4660289"/>
            <a:ext cx="6537448" cy="115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42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B88D559-40FC-D461-515F-C261D689B28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3F575B27-8173-C8BA-E318-8645225E53AD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978F34-4736-CDB1-B87C-9E88697B1CF2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E24D9A-2EAB-AFC2-3901-91B15A7286A3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OpenMP: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REDUCTION(operator: list) </a:t>
            </a:r>
          </a:p>
          <a:p>
            <a:pPr marL="0" indent="0">
              <a:buNone/>
            </a:pPr>
            <a:r>
              <a:rPr lang="en-US" sz="2400" dirty="0"/>
              <a:t>Applies a commutative and associative binary operator </a:t>
            </a:r>
          </a:p>
          <a:p>
            <a:pPr marL="0" indent="0">
              <a:buNone/>
            </a:pPr>
            <a:r>
              <a:rPr lang="en-US" sz="2400" dirty="0"/>
              <a:t>As the order of operations changes, the result can be different.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SCHEDULE(static | dynamic | guided | auto | runtime), chunk </a:t>
            </a:r>
          </a:p>
          <a:p>
            <a:pPr marL="0" indent="0">
              <a:buNone/>
            </a:pPr>
            <a:r>
              <a:rPr lang="en-US" sz="2400" dirty="0"/>
              <a:t>Distribution of iterations among the threads Important in case of imbalance </a:t>
            </a:r>
          </a:p>
          <a:p>
            <a:pPr marL="0" indent="0">
              <a:buNone/>
            </a:pPr>
            <a:r>
              <a:rPr lang="en-US" sz="2400" dirty="0"/>
              <a:t>The default depends on the implementation</a:t>
            </a:r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647166-B3C7-3B77-AFC4-21B55E16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676" y="3267052"/>
            <a:ext cx="2830150" cy="12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18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794BE25-EE3F-C881-12BE-621AE59876B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BE1346AD-B83F-00BB-7D4C-C8E43389A6F0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638C78-DAFD-EFC0-CC55-CB2D2547BD2B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A03789-A8BF-C2E0-B132-70549436438D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C8153B-11D9-6E38-D879-73A92188D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01" y="1364632"/>
            <a:ext cx="9234942" cy="447079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2BC736A-4671-805A-56FC-5DB0E3A721C9}"/>
              </a:ext>
            </a:extLst>
          </p:cNvPr>
          <p:cNvSpPr txBox="1"/>
          <p:nvPr/>
        </p:nvSpPr>
        <p:spPr>
          <a:xfrm>
            <a:off x="1676400" y="2138363"/>
            <a:ext cx="5876925" cy="369332"/>
          </a:xfrm>
          <a:prstGeom prst="rect">
            <a:avLst/>
          </a:prstGeom>
          <a:solidFill>
            <a:srgbClr val="2B248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Example </a:t>
            </a:r>
            <a:r>
              <a:rPr lang="en-US" dirty="0" err="1">
                <a:solidFill>
                  <a:schemeClr val="bg1"/>
                </a:solidFill>
              </a:rPr>
              <a:t>OpenMPI</a:t>
            </a:r>
            <a:r>
              <a:rPr lang="en-US" dirty="0">
                <a:solidFill>
                  <a:schemeClr val="bg1"/>
                </a:solidFill>
              </a:rPr>
              <a:t>: sum of vectors</a:t>
            </a:r>
          </a:p>
        </p:txBody>
      </p:sp>
    </p:spTree>
    <p:extLst>
      <p:ext uri="{BB962C8B-B14F-4D97-AF65-F5344CB8AC3E}">
        <p14:creationId xmlns:p14="http://schemas.microsoft.com/office/powerpoint/2010/main" val="12730027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4565E8E-C5E3-73F1-2A0F-F6F46392B18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C5F1D563-06E8-F2BF-4B76-9D9B2E62ED00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62DE-D969-6260-F7F4-CD82F7C87ECE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AF9C07-F980-0867-1EED-5BC105E63D2C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B0F0"/>
                </a:solidFill>
              </a:rPr>
              <a:t>OpenMP</a:t>
            </a:r>
            <a:r>
              <a:rPr lang="en-US" sz="2400" dirty="0"/>
              <a:t>: </a:t>
            </a:r>
          </a:p>
          <a:p>
            <a:r>
              <a:rPr lang="en-US" sz="2400" dirty="0"/>
              <a:t>MASTER Only the master thread executes the block </a:t>
            </a:r>
          </a:p>
          <a:p>
            <a:r>
              <a:rPr lang="en-US" sz="2400" dirty="0"/>
              <a:t>CRITICAL All threads execute the block, but only one at a time </a:t>
            </a:r>
          </a:p>
          <a:p>
            <a:r>
              <a:rPr lang="en-US" sz="2400" dirty="0"/>
              <a:t>BARRIER Synchronizes all threads </a:t>
            </a:r>
          </a:p>
          <a:p>
            <a:r>
              <a:rPr lang="en-US" sz="2400" dirty="0"/>
              <a:t>ATOMIC Similar to CRITICAL but for a single instruction </a:t>
            </a:r>
          </a:p>
          <a:p>
            <a:r>
              <a:rPr lang="en-US" sz="2400" dirty="0"/>
              <a:t>ORDERED Ensures ordered execution</a:t>
            </a:r>
          </a:p>
        </p:txBody>
      </p:sp>
    </p:spTree>
    <p:extLst>
      <p:ext uri="{BB962C8B-B14F-4D97-AF65-F5344CB8AC3E}">
        <p14:creationId xmlns:p14="http://schemas.microsoft.com/office/powerpoint/2010/main" val="19441788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6571D0A-C484-2A03-0C06-27890EAC9E4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6F3C1481-2068-0E97-8C51-FB16A10B880A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C5052A-28B0-B491-C170-C6A5A16980E7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3639F2-3787-43D2-D1DD-1F05D54FF3ED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OpenMP: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Library Functions </a:t>
            </a:r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omp_set_num_threads</a:t>
            </a:r>
            <a:r>
              <a:rPr lang="en-US" sz="2400" dirty="0"/>
              <a:t>(int </a:t>
            </a:r>
            <a:r>
              <a:rPr lang="en-US" sz="2400" dirty="0" err="1"/>
              <a:t>num_threads</a:t>
            </a:r>
            <a:r>
              <a:rPr lang="en-US" sz="2400" dirty="0"/>
              <a:t>); Sets the number of threads to use in the next parallel region. </a:t>
            </a:r>
          </a:p>
          <a:p>
            <a:pPr marL="0" indent="0">
              <a:buNone/>
            </a:pPr>
            <a:r>
              <a:rPr lang="en-US" sz="2400" dirty="0"/>
              <a:t>int </a:t>
            </a:r>
            <a:r>
              <a:rPr lang="en-US" sz="2400" dirty="0" err="1"/>
              <a:t>omp_get_num_threads</a:t>
            </a:r>
            <a:r>
              <a:rPr lang="en-US" sz="2400" dirty="0"/>
              <a:t>(void); Gets the number of threads being used in a parallel region.</a:t>
            </a:r>
          </a:p>
          <a:p>
            <a:pPr marL="0" indent="0">
              <a:buNone/>
            </a:pPr>
            <a:r>
              <a:rPr lang="en-US" sz="2400" dirty="0"/>
              <a:t> int </a:t>
            </a:r>
            <a:r>
              <a:rPr lang="en-US" sz="2400" dirty="0" err="1"/>
              <a:t>omp_get_thread_num</a:t>
            </a:r>
            <a:r>
              <a:rPr lang="en-US" sz="2400" dirty="0"/>
              <a:t>(void); Returns the thread number.</a:t>
            </a:r>
          </a:p>
          <a:p>
            <a:pPr marL="0" indent="0">
              <a:buNone/>
            </a:pPr>
            <a:r>
              <a:rPr lang="en-US" sz="2400" dirty="0"/>
              <a:t> int </a:t>
            </a:r>
            <a:r>
              <a:rPr lang="en-US" sz="2400" dirty="0" err="1"/>
              <a:t>omp_in_parallel</a:t>
            </a:r>
            <a:r>
              <a:rPr lang="en-US" sz="2400" dirty="0"/>
              <a:t>(void); Returns a nonzero value if executed within a parallel region. Parallel Program Design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 Include: #include &lt;</a:t>
            </a:r>
            <a:r>
              <a:rPr lang="en-US" sz="2400" dirty="0" err="1">
                <a:solidFill>
                  <a:srgbClr val="00B0F0"/>
                </a:solidFill>
              </a:rPr>
              <a:t>omp.h</a:t>
            </a:r>
            <a:r>
              <a:rPr lang="en-US" sz="2400" dirty="0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308117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EA2CF67-1F8D-3191-16A3-2183F12D405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920FD1FA-E38D-EE1E-AAA6-6BB79DA356E9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4C17CC-2662-0433-18BF-06A1D0C011B2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A3BEE3-B872-B7DC-2C00-CE2C6C85C5C2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OpenMP: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Library Functions </a:t>
            </a:r>
          </a:p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omp_set_num_threads</a:t>
            </a:r>
            <a:r>
              <a:rPr lang="en-US" sz="2400" dirty="0"/>
              <a:t>(int </a:t>
            </a:r>
            <a:r>
              <a:rPr lang="en-US" sz="2400" dirty="0" err="1"/>
              <a:t>num_threads</a:t>
            </a:r>
            <a:r>
              <a:rPr lang="en-US" sz="2400" dirty="0"/>
              <a:t>); Sets the number of threads to use in the next parallel region. </a:t>
            </a:r>
          </a:p>
          <a:p>
            <a:pPr marL="0" indent="0">
              <a:buNone/>
            </a:pPr>
            <a:r>
              <a:rPr lang="en-US" sz="2400" dirty="0"/>
              <a:t>int </a:t>
            </a:r>
            <a:r>
              <a:rPr lang="en-US" sz="2400" dirty="0" err="1"/>
              <a:t>omp_get_num_threads</a:t>
            </a:r>
            <a:r>
              <a:rPr lang="en-US" sz="2400" dirty="0"/>
              <a:t>(void); Gets the number of threads being used in a parallel region.</a:t>
            </a:r>
          </a:p>
          <a:p>
            <a:pPr marL="0" indent="0">
              <a:buNone/>
            </a:pPr>
            <a:r>
              <a:rPr lang="en-US" sz="2400" dirty="0"/>
              <a:t> int </a:t>
            </a:r>
            <a:r>
              <a:rPr lang="en-US" sz="2400" dirty="0" err="1"/>
              <a:t>omp_get_thread_num</a:t>
            </a:r>
            <a:r>
              <a:rPr lang="en-US" sz="2400" dirty="0"/>
              <a:t>(void); Returns the thread number.</a:t>
            </a:r>
          </a:p>
          <a:p>
            <a:pPr marL="0" indent="0">
              <a:buNone/>
            </a:pPr>
            <a:r>
              <a:rPr lang="en-US" sz="2400" dirty="0"/>
              <a:t> int </a:t>
            </a:r>
            <a:r>
              <a:rPr lang="en-US" sz="2400" dirty="0" err="1"/>
              <a:t>omp_in_parallel</a:t>
            </a:r>
            <a:r>
              <a:rPr lang="en-US" sz="2400" dirty="0"/>
              <a:t>(void); Returns a nonzero value if executed within a parallel region. Parallel Program Design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 Include: #include &lt;</a:t>
            </a:r>
            <a:r>
              <a:rPr lang="en-US" sz="2400" dirty="0" err="1">
                <a:solidFill>
                  <a:srgbClr val="00B0F0"/>
                </a:solidFill>
              </a:rPr>
              <a:t>omp.h</a:t>
            </a:r>
            <a:r>
              <a:rPr lang="en-US" sz="2400" dirty="0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685224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73EE91-C405-05D1-FCB9-86AEB85BA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80" y="1162050"/>
            <a:ext cx="9677992" cy="459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69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DB76C-3F77-D96C-B930-67579F4E4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6E9E3E-E1A9-7DE8-EADF-DF8C03F89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47" y="1176272"/>
            <a:ext cx="7162905" cy="467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028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C25D6-A0DF-7881-C105-33A56788B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E927F49-FE6C-15BF-9A71-9A1DF58D1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47" y="1176272"/>
            <a:ext cx="7162905" cy="467532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7D0A5EE-F3BD-2061-975B-B85621ABC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846" y="1949383"/>
            <a:ext cx="6680306" cy="424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88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5EEE911-20FC-AF1E-1469-E082FE26129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4E20979B-05F4-F17C-FA95-98C7CA42A017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A88F44-0240-03E4-6007-57BF84039A2F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Parallelism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805339-3710-6592-3383-86A1F0B99F26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Levels of Parallelism: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Instruction-level parallelism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Scalar processors, superscalar processors, and MT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Out-of-order execution and speculative execution</a:t>
            </a:r>
          </a:p>
        </p:txBody>
      </p:sp>
    </p:spTree>
    <p:extLst>
      <p:ext uri="{BB962C8B-B14F-4D97-AF65-F5344CB8AC3E}">
        <p14:creationId xmlns:p14="http://schemas.microsoft.com/office/powerpoint/2010/main" val="5547849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BE9FE23-25AC-5022-F961-C7AA6ECE7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112" y="825862"/>
            <a:ext cx="6289775" cy="495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806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3544C8-63CE-C110-2307-94AA1AAE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46" y="1952625"/>
            <a:ext cx="8432989" cy="355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9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A494326-9674-1A46-A5AA-17853946C04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D548B6FA-B65B-8C8F-92C2-4FA7C45A35DC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483FE4-1BAB-1FAC-D497-FBEFD93E1661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Parallelism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9C50A-8004-050F-6EF1-5FA0EA04DE44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How to be faster? </a:t>
            </a:r>
          </a:p>
          <a:p>
            <a:pPr marL="0" indent="0">
              <a:buNone/>
            </a:pPr>
            <a:r>
              <a:rPr lang="en-US" dirty="0"/>
              <a:t>Three methods (Pfister, 1998):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 harder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 smarter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Get help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Equivalent in computing: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Using faster hardware (higher clock frequency)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Optimizing algorithms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Utilizing multiple resources -&gt; parallel computing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00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DC4A121-46C4-4C8D-E52B-F4C7F91B254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74E6FFFC-4781-B173-2D69-A517EA7DB71E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713BC5-2A16-EC0E-5118-CD28DB7B7D07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Parallelism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82C4D8-AFF3-2A3D-6859-083D7E6ECF79}"/>
              </a:ext>
            </a:extLst>
          </p:cNvPr>
          <p:cNvSpPr txBox="1">
            <a:spLocks/>
          </p:cNvSpPr>
          <p:nvPr/>
        </p:nvSpPr>
        <p:spPr>
          <a:xfrm>
            <a:off x="3867150" y="1333501"/>
            <a:ext cx="11658600" cy="518279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Levels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Parallelism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Hardware </a:t>
            </a:r>
            <a:r>
              <a:rPr lang="es-ES" dirty="0" err="1">
                <a:solidFill>
                  <a:srgbClr val="00B0F0"/>
                </a:solidFill>
              </a:rPr>
              <a:t>Parallelism</a:t>
            </a:r>
            <a:r>
              <a:rPr lang="es-ES" dirty="0">
                <a:solidFill>
                  <a:srgbClr val="00B0F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Temporal </a:t>
            </a:r>
            <a:r>
              <a:rPr lang="es-ES" dirty="0" err="1"/>
              <a:t>parallelism</a:t>
            </a:r>
            <a:r>
              <a:rPr lang="es-ES" dirty="0"/>
              <a:t> (</a:t>
            </a:r>
            <a:r>
              <a:rPr lang="es-ES" dirty="0" err="1"/>
              <a:t>pipelining</a:t>
            </a:r>
            <a:r>
              <a:rPr lang="es-ES" dirty="0"/>
              <a:t>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err="1"/>
              <a:t>Spatial</a:t>
            </a:r>
            <a:r>
              <a:rPr lang="es-ES" dirty="0"/>
              <a:t> </a:t>
            </a:r>
            <a:r>
              <a:rPr lang="es-ES" dirty="0" err="1"/>
              <a:t>parallelism</a:t>
            </a:r>
            <a:r>
              <a:rPr lang="es-ES" dirty="0"/>
              <a:t> (</a:t>
            </a:r>
            <a:r>
              <a:rPr lang="es-ES" dirty="0" err="1"/>
              <a:t>replication</a:t>
            </a:r>
            <a:r>
              <a:rPr lang="es-ES" dirty="0"/>
              <a:t>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err="1"/>
              <a:t>Functional</a:t>
            </a:r>
            <a:r>
              <a:rPr lang="es-ES" dirty="0"/>
              <a:t> </a:t>
            </a:r>
            <a:r>
              <a:rPr lang="es-ES" dirty="0" err="1"/>
              <a:t>parallelism</a:t>
            </a:r>
            <a:r>
              <a:rPr lang="es-ES" dirty="0"/>
              <a:t> (</a:t>
            </a:r>
            <a:r>
              <a:rPr lang="es-ES" dirty="0" err="1"/>
              <a:t>multicore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Software </a:t>
            </a:r>
            <a:r>
              <a:rPr lang="es-ES" dirty="0" err="1">
                <a:solidFill>
                  <a:srgbClr val="00B0F0"/>
                </a:solidFill>
              </a:rPr>
              <a:t>Parallelism</a:t>
            </a:r>
            <a:r>
              <a:rPr lang="es-ES" dirty="0">
                <a:solidFill>
                  <a:srgbClr val="00B0F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err="1"/>
              <a:t>Instruction-level</a:t>
            </a:r>
            <a:r>
              <a:rPr lang="es-ES" dirty="0"/>
              <a:t> (</a:t>
            </a:r>
            <a:r>
              <a:rPr lang="es-ES" dirty="0" err="1"/>
              <a:t>vectorization</a:t>
            </a:r>
            <a:r>
              <a:rPr lang="es-ES" dirty="0"/>
              <a:t>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task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 err="1">
                <a:solidFill>
                  <a:srgbClr val="00B0F0"/>
                </a:solidFill>
              </a:rPr>
              <a:t>Evolution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of</a:t>
            </a:r>
            <a:r>
              <a:rPr lang="es-ES" dirty="0">
                <a:solidFill>
                  <a:srgbClr val="00B0F0"/>
                </a:solidFill>
              </a:rPr>
              <a:t> </a:t>
            </a:r>
            <a:r>
              <a:rPr lang="es-ES" dirty="0" err="1">
                <a:solidFill>
                  <a:srgbClr val="00B0F0"/>
                </a:solidFill>
              </a:rPr>
              <a:t>processors</a:t>
            </a:r>
            <a:r>
              <a:rPr lang="es-ES" dirty="0">
                <a:solidFill>
                  <a:srgbClr val="00B0F0"/>
                </a:solidFill>
              </a:rPr>
              <a:t>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err="1"/>
              <a:t>Scalar</a:t>
            </a:r>
            <a:r>
              <a:rPr lang="es-ES" dirty="0"/>
              <a:t> -&gt; Temporal </a:t>
            </a:r>
            <a:r>
              <a:rPr lang="es-ES" dirty="0" err="1"/>
              <a:t>parallelism</a:t>
            </a:r>
            <a:r>
              <a:rPr lang="es-ES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err="1"/>
              <a:t>Superscalar</a:t>
            </a:r>
            <a:r>
              <a:rPr lang="es-ES" dirty="0"/>
              <a:t> -&gt; Temporal and </a:t>
            </a:r>
            <a:r>
              <a:rPr lang="es-ES" dirty="0" err="1"/>
              <a:t>spatial</a:t>
            </a:r>
            <a:r>
              <a:rPr lang="es-ES" dirty="0"/>
              <a:t> </a:t>
            </a:r>
            <a:r>
              <a:rPr lang="es-ES" dirty="0" err="1"/>
              <a:t>parallelism</a:t>
            </a:r>
            <a:r>
              <a:rPr lang="es-ES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err="1"/>
              <a:t>Multithread</a:t>
            </a:r>
            <a:r>
              <a:rPr lang="es-ES" dirty="0"/>
              <a:t> -&gt; Temporal, </a:t>
            </a:r>
            <a:r>
              <a:rPr lang="es-ES" dirty="0" err="1"/>
              <a:t>spatial</a:t>
            </a:r>
            <a:r>
              <a:rPr lang="es-ES" dirty="0"/>
              <a:t>, and </a:t>
            </a:r>
            <a:r>
              <a:rPr lang="es-ES" dirty="0" err="1"/>
              <a:t>functional</a:t>
            </a:r>
            <a:r>
              <a:rPr lang="es-ES" dirty="0"/>
              <a:t> </a:t>
            </a:r>
            <a:r>
              <a:rPr lang="es-ES" dirty="0" err="1"/>
              <a:t>parallelism</a:t>
            </a:r>
            <a:r>
              <a:rPr lang="es-ES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 err="1"/>
              <a:t>Multicore</a:t>
            </a:r>
            <a:r>
              <a:rPr lang="es-ES" dirty="0"/>
              <a:t> -&gt; …</a:t>
            </a:r>
          </a:p>
        </p:txBody>
      </p:sp>
    </p:spTree>
    <p:extLst>
      <p:ext uri="{BB962C8B-B14F-4D97-AF65-F5344CB8AC3E}">
        <p14:creationId xmlns:p14="http://schemas.microsoft.com/office/powerpoint/2010/main" val="140009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56E1C9E-CABC-7419-D325-36B90579222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A65DCBC0-1C4A-8108-22C8-386F368B7819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51AD3B-DA1A-0628-4CC4-53883C2C9638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Parallelism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5753D-9036-127C-44FC-414C3C0B513B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Scalar Processors - Superscalar Processors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Subdivision of execution into phases (of equal duration), synchronized with the clock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Each phase is assigned to a different hardware stage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One stage receives its inputs from the previous stage and provides inputs to the next stage</a:t>
            </a:r>
          </a:p>
          <a:p>
            <a:pPr marL="0" indent="0">
              <a:buNone/>
            </a:pPr>
            <a:r>
              <a:rPr lang="es-ES" sz="2200" b="1" dirty="0" err="1">
                <a:latin typeface="Cambria" panose="02040503050406030204" pitchFamily="18" charset="0"/>
                <a:ea typeface="Cambria" panose="02040503050406030204" pitchFamily="18" charset="0"/>
              </a:rPr>
              <a:t>Segmentation</a:t>
            </a:r>
            <a:endParaRPr lang="es-ES" sz="2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26FA46-1677-0630-A040-54BBE785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97" y="4273508"/>
            <a:ext cx="6125807" cy="19844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D45ADBB-50B3-174A-6002-A3AE46378E69}"/>
              </a:ext>
            </a:extLst>
          </p:cNvPr>
          <p:cNvSpPr txBox="1"/>
          <p:nvPr/>
        </p:nvSpPr>
        <p:spPr>
          <a:xfrm>
            <a:off x="1657351" y="4678497"/>
            <a:ext cx="952500" cy="276999"/>
          </a:xfrm>
          <a:prstGeom prst="rect">
            <a:avLst/>
          </a:prstGeom>
          <a:solidFill>
            <a:srgbClr val="CBCC9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Subtask 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622B76-96B9-DDF9-7A03-09774DE5D066}"/>
              </a:ext>
            </a:extLst>
          </p:cNvPr>
          <p:cNvSpPr txBox="1"/>
          <p:nvPr/>
        </p:nvSpPr>
        <p:spPr bwMode="auto">
          <a:xfrm>
            <a:off x="4286247" y="4333575"/>
            <a:ext cx="790575" cy="276999"/>
          </a:xfrm>
          <a:prstGeom prst="rect">
            <a:avLst/>
          </a:prstGeom>
          <a:solidFill>
            <a:srgbClr val="8EFC4F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Task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0DF6D5-436D-4760-17A0-8A2938594041}"/>
              </a:ext>
            </a:extLst>
          </p:cNvPr>
          <p:cNvSpPr txBox="1"/>
          <p:nvPr/>
        </p:nvSpPr>
        <p:spPr bwMode="auto">
          <a:xfrm>
            <a:off x="2717931" y="4678497"/>
            <a:ext cx="812542" cy="276999"/>
          </a:xfrm>
          <a:prstGeom prst="rect">
            <a:avLst/>
          </a:prstGeom>
          <a:solidFill>
            <a:srgbClr val="CBCC9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Subtask 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BE456AF-7026-420E-B7FE-BFA30A247566}"/>
              </a:ext>
            </a:extLst>
          </p:cNvPr>
          <p:cNvSpPr txBox="1"/>
          <p:nvPr/>
        </p:nvSpPr>
        <p:spPr bwMode="auto">
          <a:xfrm>
            <a:off x="3667129" y="4670641"/>
            <a:ext cx="952500" cy="276999"/>
          </a:xfrm>
          <a:prstGeom prst="rect">
            <a:avLst/>
          </a:prstGeom>
          <a:solidFill>
            <a:srgbClr val="CBCC9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Subtask 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1C7380-86BB-C176-C8C6-F4D5A47FCEBD}"/>
              </a:ext>
            </a:extLst>
          </p:cNvPr>
          <p:cNvSpPr txBox="1"/>
          <p:nvPr/>
        </p:nvSpPr>
        <p:spPr bwMode="auto">
          <a:xfrm>
            <a:off x="6505576" y="4670640"/>
            <a:ext cx="952500" cy="276999"/>
          </a:xfrm>
          <a:prstGeom prst="rect">
            <a:avLst/>
          </a:prstGeom>
          <a:solidFill>
            <a:srgbClr val="CBCC9E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Subtask 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A9994B-A827-6B09-ACE4-E05288C48D15}"/>
              </a:ext>
            </a:extLst>
          </p:cNvPr>
          <p:cNvSpPr txBox="1"/>
          <p:nvPr/>
        </p:nvSpPr>
        <p:spPr bwMode="auto">
          <a:xfrm>
            <a:off x="1657351" y="4988717"/>
            <a:ext cx="952500" cy="276999"/>
          </a:xfrm>
          <a:prstGeom prst="rect">
            <a:avLst/>
          </a:prstGeom>
          <a:solidFill>
            <a:srgbClr val="E89DC9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Stage 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EDB0886-80D7-4D07-BCB8-5B37DE8D3DF5}"/>
              </a:ext>
            </a:extLst>
          </p:cNvPr>
          <p:cNvSpPr txBox="1"/>
          <p:nvPr/>
        </p:nvSpPr>
        <p:spPr bwMode="auto">
          <a:xfrm>
            <a:off x="2647952" y="4996152"/>
            <a:ext cx="952500" cy="276999"/>
          </a:xfrm>
          <a:prstGeom prst="rect">
            <a:avLst/>
          </a:prstGeom>
          <a:solidFill>
            <a:srgbClr val="E89DC9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Stage 2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8D04AF5-0638-79F2-747B-9054D145C1CA}"/>
              </a:ext>
            </a:extLst>
          </p:cNvPr>
          <p:cNvSpPr txBox="1"/>
          <p:nvPr/>
        </p:nvSpPr>
        <p:spPr bwMode="auto">
          <a:xfrm>
            <a:off x="6666036" y="4996152"/>
            <a:ext cx="792040" cy="276999"/>
          </a:xfrm>
          <a:prstGeom prst="rect">
            <a:avLst/>
          </a:prstGeom>
          <a:solidFill>
            <a:srgbClr val="E89DC9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Stage 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8125461-2008-CCFA-CD68-8AF8A8557653}"/>
              </a:ext>
            </a:extLst>
          </p:cNvPr>
          <p:cNvSpPr txBox="1"/>
          <p:nvPr/>
        </p:nvSpPr>
        <p:spPr bwMode="auto">
          <a:xfrm>
            <a:off x="3828892" y="5609628"/>
            <a:ext cx="5634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167718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DA15B51-9AAE-D689-77F6-1B5225BE406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8 Título">
            <a:extLst>
              <a:ext uri="{FF2B5EF4-FFF2-40B4-BE49-F238E27FC236}">
                <a16:creationId xmlns:a16="http://schemas.microsoft.com/office/drawing/2014/main" id="{52687399-0A32-B923-01A3-9F5E098075FB}"/>
              </a:ext>
            </a:extLst>
          </p:cNvPr>
          <p:cNvSpPr txBox="1">
            <a:spLocks/>
          </p:cNvSpPr>
          <p:nvPr/>
        </p:nvSpPr>
        <p:spPr bwMode="auto">
          <a:xfrm>
            <a:off x="4392328" y="341700"/>
            <a:ext cx="5986915" cy="36094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s-ES" sz="3200" dirty="0">
              <a:solidFill>
                <a:srgbClr val="758085"/>
              </a:solidFill>
              <a:latin typeface="Tandelle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BB3F60-B2ED-D113-8401-E3C87B9A6FC1}"/>
              </a:ext>
            </a:extLst>
          </p:cNvPr>
          <p:cNvSpPr txBox="1">
            <a:spLocks/>
          </p:cNvSpPr>
          <p:nvPr/>
        </p:nvSpPr>
        <p:spPr>
          <a:xfrm>
            <a:off x="838200" y="814387"/>
            <a:ext cx="10515600" cy="6619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Parallelism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A115FA-BD40-16F1-9D2F-37F2322909D8}"/>
              </a:ext>
            </a:extLst>
          </p:cNvPr>
          <p:cNvSpPr txBox="1">
            <a:spLocks/>
          </p:cNvSpPr>
          <p:nvPr/>
        </p:nvSpPr>
        <p:spPr>
          <a:xfrm>
            <a:off x="600075" y="1476375"/>
            <a:ext cx="10753725" cy="470058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 maximize the utilization of all resources: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Out-of-order execution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Reordering instructions to avoid dependencies</a:t>
            </a:r>
          </a:p>
          <a:p>
            <a:pPr marL="0" indent="0">
              <a:buNone/>
            </a:pPr>
            <a:r>
              <a:rPr lang="en-US" dirty="0"/>
              <a:t>	add $t3, $t3, $t4</a:t>
            </a:r>
          </a:p>
          <a:p>
            <a:pPr marL="0" indent="0">
              <a:buNone/>
            </a:pPr>
            <a:r>
              <a:rPr lang="en-US" dirty="0"/>
              <a:t>	add $t5, $t3, $t6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Speculative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Execution In sequential programs, it's easy to launch several instructions and reorder them if necessary.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What happens when there is a branch instruction?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CPU tries to predict and starts executing speculatively.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prediction fails, it discards the speculatively executed instructions.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83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2553</Words>
  <Application>Microsoft Office PowerPoint</Application>
  <PresentationFormat>Panorámica</PresentationFormat>
  <Paragraphs>420</Paragraphs>
  <Slides>51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</vt:lpstr>
      <vt:lpstr>Tandelle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irais bg</dc:creator>
  <cp:lastModifiedBy>irais bg</cp:lastModifiedBy>
  <cp:revision>2</cp:revision>
  <dcterms:created xsi:type="dcterms:W3CDTF">2024-02-09T05:13:22Z</dcterms:created>
  <dcterms:modified xsi:type="dcterms:W3CDTF">2024-02-09T09:47:10Z</dcterms:modified>
</cp:coreProperties>
</file>