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AC6EBE-368C-41A5-BA6C-44976F55ABBA}" type="datetimeFigureOut">
              <a:rPr lang="es-MX" smtClean="0"/>
              <a:t>16/01/2020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398048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AC6EBE-368C-41A5-BA6C-44976F55ABBA}" type="datetimeFigureOut">
              <a:rPr lang="es-MX" smtClean="0"/>
              <a:t>16/01/2020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81039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AC6EBE-368C-41A5-BA6C-44976F55ABBA}" type="datetimeFigureOut">
              <a:rPr lang="es-MX" smtClean="0"/>
              <a:t>16/01/2020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323429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AC6EBE-368C-41A5-BA6C-44976F55ABBA}" type="datetimeFigureOut">
              <a:rPr lang="es-MX" smtClean="0"/>
              <a:t>16/01/2020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260943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AC6EBE-368C-41A5-BA6C-44976F55ABBA}" type="datetimeFigureOut">
              <a:rPr lang="es-MX" smtClean="0"/>
              <a:t>16/01/2020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303129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AC6EBE-368C-41A5-BA6C-44976F55ABBA}" type="datetimeFigureOut">
              <a:rPr lang="es-MX" smtClean="0"/>
              <a:t>16/01/2020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134995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AC6EBE-368C-41A5-BA6C-44976F55ABBA}" type="datetimeFigureOut">
              <a:rPr lang="es-MX" smtClean="0"/>
              <a:t>16/01/2020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278026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AC6EBE-368C-41A5-BA6C-44976F55ABBA}" type="datetimeFigureOut">
              <a:rPr lang="es-MX" smtClean="0"/>
              <a:t>16/01/2020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10468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C6EBE-368C-41A5-BA6C-44976F55ABBA}" type="datetimeFigureOut">
              <a:rPr lang="es-MX" smtClean="0"/>
              <a:t>16/01/2020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419552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AC6EBE-368C-41A5-BA6C-44976F55ABBA}" type="datetimeFigureOut">
              <a:rPr lang="es-MX" smtClean="0"/>
              <a:t>16/01/2020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132873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AC6EBE-368C-41A5-BA6C-44976F55ABBA}" type="datetimeFigureOut">
              <a:rPr lang="es-MX" smtClean="0"/>
              <a:t>16/01/2020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C9263E6-3BAF-4C9B-8BDD-07A88AA61EDC}" type="slidenum">
              <a:rPr lang="es-MX" smtClean="0"/>
              <a:t>‹Nº›</a:t>
            </a:fld>
            <a:endParaRPr lang="es-MX"/>
          </a:p>
        </p:txBody>
      </p:sp>
    </p:spTree>
    <p:extLst>
      <p:ext uri="{BB962C8B-B14F-4D97-AF65-F5344CB8AC3E}">
        <p14:creationId xmlns:p14="http://schemas.microsoft.com/office/powerpoint/2010/main" val="272359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C6EBE-368C-41A5-BA6C-44976F55ABBA}" type="datetimeFigureOut">
              <a:rPr lang="es-MX" smtClean="0"/>
              <a:t>16/01/2020</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263E6-3BAF-4C9B-8BDD-07A88AA61EDC}" type="slidenum">
              <a:rPr lang="es-MX" smtClean="0"/>
              <a:t>‹Nº›</a:t>
            </a:fld>
            <a:endParaRPr lang="es-MX"/>
          </a:p>
        </p:txBody>
      </p:sp>
    </p:spTree>
    <p:extLst>
      <p:ext uri="{BB962C8B-B14F-4D97-AF65-F5344CB8AC3E}">
        <p14:creationId xmlns:p14="http://schemas.microsoft.com/office/powerpoint/2010/main" val="387086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C55146-C640-487B-B820-1B98884E2369}"/>
              </a:ext>
            </a:extLst>
          </p:cNvPr>
          <p:cNvPicPr>
            <a:picLocks noChangeAspect="1"/>
          </p:cNvPicPr>
          <p:nvPr/>
        </p:nvPicPr>
        <p:blipFill rotWithShape="1">
          <a:blip r:embed="rId2"/>
          <a:srcRect t="8428"/>
          <a:stretch/>
        </p:blipFill>
        <p:spPr>
          <a:xfrm>
            <a:off x="84510" y="0"/>
            <a:ext cx="8629923" cy="6280030"/>
          </a:xfrm>
          <a:prstGeom prst="rect">
            <a:avLst/>
          </a:prstGeom>
        </p:spPr>
      </p:pic>
      <p:sp>
        <p:nvSpPr>
          <p:cNvPr id="7" name="Rectángulo 6">
            <a:extLst>
              <a:ext uri="{FF2B5EF4-FFF2-40B4-BE49-F238E27FC236}">
                <a16:creationId xmlns:a16="http://schemas.microsoft.com/office/drawing/2014/main" id="{CAE43F60-458F-4922-8A16-E2C14C9F85E2}"/>
              </a:ext>
            </a:extLst>
          </p:cNvPr>
          <p:cNvSpPr/>
          <p:nvPr/>
        </p:nvSpPr>
        <p:spPr>
          <a:xfrm>
            <a:off x="2268747" y="2182485"/>
            <a:ext cx="6445686" cy="215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F2E65CD3-477C-4165-AED5-F803C1EE28CB}"/>
              </a:ext>
            </a:extLst>
          </p:cNvPr>
          <p:cNvSpPr/>
          <p:nvPr/>
        </p:nvSpPr>
        <p:spPr>
          <a:xfrm>
            <a:off x="2268747" y="577970"/>
            <a:ext cx="6445686" cy="871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A7D98172-9BDD-4D98-9118-AAF263F6A741}"/>
              </a:ext>
            </a:extLst>
          </p:cNvPr>
          <p:cNvSpPr txBox="1"/>
          <p:nvPr/>
        </p:nvSpPr>
        <p:spPr>
          <a:xfrm>
            <a:off x="8764439" y="806564"/>
            <a:ext cx="269173" cy="369332"/>
          </a:xfrm>
          <a:prstGeom prst="rect">
            <a:avLst/>
          </a:prstGeom>
          <a:noFill/>
        </p:spPr>
        <p:txBody>
          <a:bodyPr wrap="square" rtlCol="0">
            <a:spAutoFit/>
          </a:bodyPr>
          <a:lstStyle/>
          <a:p>
            <a:r>
              <a:rPr lang="es-MX" b="1" dirty="0">
                <a:solidFill>
                  <a:srgbClr val="FF0000"/>
                </a:solidFill>
              </a:rPr>
              <a:t>1</a:t>
            </a:r>
          </a:p>
        </p:txBody>
      </p:sp>
      <p:sp>
        <p:nvSpPr>
          <p:cNvPr id="11" name="CuadroTexto 10">
            <a:extLst>
              <a:ext uri="{FF2B5EF4-FFF2-40B4-BE49-F238E27FC236}">
                <a16:creationId xmlns:a16="http://schemas.microsoft.com/office/drawing/2014/main" id="{3F92761B-9B07-4704-9B71-3C5274E1A637}"/>
              </a:ext>
            </a:extLst>
          </p:cNvPr>
          <p:cNvSpPr txBox="1"/>
          <p:nvPr/>
        </p:nvSpPr>
        <p:spPr>
          <a:xfrm>
            <a:off x="8764438" y="1760595"/>
            <a:ext cx="269173" cy="369332"/>
          </a:xfrm>
          <a:prstGeom prst="rect">
            <a:avLst/>
          </a:prstGeom>
          <a:noFill/>
        </p:spPr>
        <p:txBody>
          <a:bodyPr wrap="square" rtlCol="0">
            <a:spAutoFit/>
          </a:bodyPr>
          <a:lstStyle/>
          <a:p>
            <a:r>
              <a:rPr lang="es-MX" b="1" dirty="0">
                <a:solidFill>
                  <a:srgbClr val="FF0000"/>
                </a:solidFill>
              </a:rPr>
              <a:t>2</a:t>
            </a:r>
          </a:p>
        </p:txBody>
      </p:sp>
      <p:sp>
        <p:nvSpPr>
          <p:cNvPr id="14" name="Rectángulo 13">
            <a:extLst>
              <a:ext uri="{FF2B5EF4-FFF2-40B4-BE49-F238E27FC236}">
                <a16:creationId xmlns:a16="http://schemas.microsoft.com/office/drawing/2014/main" id="{A345C130-9B7F-400D-9BE3-085D7F83D6D8}"/>
              </a:ext>
            </a:extLst>
          </p:cNvPr>
          <p:cNvSpPr/>
          <p:nvPr/>
        </p:nvSpPr>
        <p:spPr>
          <a:xfrm>
            <a:off x="2265876" y="2781389"/>
            <a:ext cx="6445686" cy="330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DD3FCBCA-C2C2-4FE5-897E-00A70E826C0B}"/>
              </a:ext>
            </a:extLst>
          </p:cNvPr>
          <p:cNvSpPr txBox="1"/>
          <p:nvPr/>
        </p:nvSpPr>
        <p:spPr>
          <a:xfrm>
            <a:off x="8761567" y="2102779"/>
            <a:ext cx="269173" cy="369332"/>
          </a:xfrm>
          <a:prstGeom prst="rect">
            <a:avLst/>
          </a:prstGeom>
          <a:noFill/>
        </p:spPr>
        <p:txBody>
          <a:bodyPr wrap="square" rtlCol="0">
            <a:spAutoFit/>
          </a:bodyPr>
          <a:lstStyle/>
          <a:p>
            <a:r>
              <a:rPr lang="es-MX" b="1" dirty="0">
                <a:solidFill>
                  <a:srgbClr val="FF0000"/>
                </a:solidFill>
              </a:rPr>
              <a:t>3</a:t>
            </a:r>
          </a:p>
        </p:txBody>
      </p:sp>
      <p:sp>
        <p:nvSpPr>
          <p:cNvPr id="16" name="Rectángulo 15">
            <a:extLst>
              <a:ext uri="{FF2B5EF4-FFF2-40B4-BE49-F238E27FC236}">
                <a16:creationId xmlns:a16="http://schemas.microsoft.com/office/drawing/2014/main" id="{8989C4A1-FCED-499B-832D-317299124166}"/>
              </a:ext>
            </a:extLst>
          </p:cNvPr>
          <p:cNvSpPr/>
          <p:nvPr/>
        </p:nvSpPr>
        <p:spPr>
          <a:xfrm>
            <a:off x="2265876" y="1800845"/>
            <a:ext cx="6445686" cy="330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67CC6C80-5B36-478A-9658-1A690D6EE1C5}"/>
              </a:ext>
            </a:extLst>
          </p:cNvPr>
          <p:cNvSpPr txBox="1"/>
          <p:nvPr/>
        </p:nvSpPr>
        <p:spPr>
          <a:xfrm>
            <a:off x="8767322" y="2781389"/>
            <a:ext cx="269173" cy="369332"/>
          </a:xfrm>
          <a:prstGeom prst="rect">
            <a:avLst/>
          </a:prstGeom>
          <a:noFill/>
        </p:spPr>
        <p:txBody>
          <a:bodyPr wrap="square" rtlCol="0">
            <a:spAutoFit/>
          </a:bodyPr>
          <a:lstStyle/>
          <a:p>
            <a:r>
              <a:rPr lang="es-MX" b="1" dirty="0">
                <a:solidFill>
                  <a:srgbClr val="FF0000"/>
                </a:solidFill>
              </a:rPr>
              <a:t>4</a:t>
            </a:r>
          </a:p>
        </p:txBody>
      </p:sp>
      <p:sp>
        <p:nvSpPr>
          <p:cNvPr id="18" name="Rectángulo 17">
            <a:extLst>
              <a:ext uri="{FF2B5EF4-FFF2-40B4-BE49-F238E27FC236}">
                <a16:creationId xmlns:a16="http://schemas.microsoft.com/office/drawing/2014/main" id="{DFF65F4F-3A1F-4CC5-BE53-FC6A25FA3793}"/>
              </a:ext>
            </a:extLst>
          </p:cNvPr>
          <p:cNvSpPr/>
          <p:nvPr/>
        </p:nvSpPr>
        <p:spPr>
          <a:xfrm>
            <a:off x="2292314" y="3608098"/>
            <a:ext cx="5264426" cy="18696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2E50E82-96BD-4E9A-B237-229964F39381}"/>
              </a:ext>
            </a:extLst>
          </p:cNvPr>
          <p:cNvSpPr txBox="1"/>
          <p:nvPr/>
        </p:nvSpPr>
        <p:spPr>
          <a:xfrm>
            <a:off x="2265877" y="5509570"/>
            <a:ext cx="5290864" cy="307777"/>
          </a:xfrm>
          <a:prstGeom prst="rect">
            <a:avLst/>
          </a:prstGeom>
          <a:noFill/>
        </p:spPr>
        <p:txBody>
          <a:bodyPr wrap="square" rtlCol="0">
            <a:spAutoFit/>
          </a:bodyPr>
          <a:lstStyle/>
          <a:p>
            <a:pPr algn="ctr"/>
            <a:r>
              <a:rPr lang="es-MX" sz="1400" b="1" dirty="0">
                <a:solidFill>
                  <a:srgbClr val="FF0000"/>
                </a:solidFill>
              </a:rPr>
              <a:t>¿Podríamos  cambiar la imagen y agregar otras, como tipo collage?</a:t>
            </a:r>
          </a:p>
        </p:txBody>
      </p:sp>
      <p:pic>
        <p:nvPicPr>
          <p:cNvPr id="1026" name="Picture 2" descr="Resultado de imagen para igualdad de genero">
            <a:extLst>
              <a:ext uri="{FF2B5EF4-FFF2-40B4-BE49-F238E27FC236}">
                <a16:creationId xmlns:a16="http://schemas.microsoft.com/office/drawing/2014/main" id="{AD2BB398-3F26-4D54-9906-BBBCB9372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885" y="5914401"/>
            <a:ext cx="875925" cy="875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gualdad de genero">
            <a:extLst>
              <a:ext uri="{FF2B5EF4-FFF2-40B4-BE49-F238E27FC236}">
                <a16:creationId xmlns:a16="http://schemas.microsoft.com/office/drawing/2014/main" id="{210B60CE-A03F-4217-AFF0-0EE709C55F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49" r="26672"/>
          <a:stretch/>
        </p:blipFill>
        <p:spPr bwMode="auto">
          <a:xfrm>
            <a:off x="4270075" y="5914401"/>
            <a:ext cx="929590" cy="875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igualdad de genero">
            <a:extLst>
              <a:ext uri="{FF2B5EF4-FFF2-40B4-BE49-F238E27FC236}">
                <a16:creationId xmlns:a16="http://schemas.microsoft.com/office/drawing/2014/main" id="{054E09C4-75E5-4D3D-9669-3AB891065F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6930" y="5949884"/>
            <a:ext cx="1066108" cy="8204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día naranja">
            <a:extLst>
              <a:ext uri="{FF2B5EF4-FFF2-40B4-BE49-F238E27FC236}">
                <a16:creationId xmlns:a16="http://schemas.microsoft.com/office/drawing/2014/main" id="{D4BB3010-F315-43A6-9AAE-308ADCA317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488" y="5878902"/>
            <a:ext cx="875925" cy="87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9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88ED4B8-47A6-487F-BE44-0963F3BBA2F9}"/>
              </a:ext>
            </a:extLst>
          </p:cNvPr>
          <p:cNvSpPr txBox="1"/>
          <p:nvPr/>
        </p:nvSpPr>
        <p:spPr>
          <a:xfrm>
            <a:off x="207033" y="146656"/>
            <a:ext cx="8747185" cy="6201698"/>
          </a:xfrm>
          <a:prstGeom prst="rect">
            <a:avLst/>
          </a:prstGeom>
          <a:noFill/>
        </p:spPr>
        <p:txBody>
          <a:bodyPr wrap="square" rtlCol="0">
            <a:spAutoFit/>
          </a:bodyPr>
          <a:lstStyle/>
          <a:p>
            <a:pPr algn="just"/>
            <a:r>
              <a:rPr lang="es-MX" sz="1200" b="1" dirty="0"/>
              <a:t>1.</a:t>
            </a:r>
          </a:p>
          <a:p>
            <a:pPr algn="just"/>
            <a:r>
              <a:rPr lang="es-MX" sz="1200" b="1" dirty="0"/>
              <a:t>Favor de modificar el texto:</a:t>
            </a:r>
          </a:p>
          <a:p>
            <a:pPr algn="just"/>
            <a:endParaRPr lang="es-MX" sz="1100" dirty="0"/>
          </a:p>
          <a:p>
            <a:pPr algn="just"/>
            <a:r>
              <a:rPr lang="es-MX" sz="1100" dirty="0"/>
              <a:t>El Gobierno del Estado de México promueve la igualdad de género siendo una de las prioridades y una política transversal que impacte la totalidad de las políticas públicas: ofrecer y crear igualdad de oportunidades para las mujeres no sólo es un acto de justicia que permitirá a las instituciones de gobierno ser congruentes con los principios que guían su acción, sino que además fomentará la participación activa de las mujeres en todos los ámbitos de la vida social.</a:t>
            </a:r>
          </a:p>
          <a:p>
            <a:pPr algn="just"/>
            <a:endParaRPr lang="es-MX" sz="1100" dirty="0"/>
          </a:p>
          <a:p>
            <a:pPr algn="just"/>
            <a:r>
              <a:rPr lang="es-MX" sz="1100" dirty="0"/>
              <a:t>La Unidad de Igualdad de Género y Erradicación de la Violencia de la Secretaría de Desarrollo Social, se alinea con los objetivos y las metas establecidos en el Plan Estatal de Desarrollo 2017-2023, el cual, en concordancia con los instrumentos legales internacionales, nacionales y estatales, refuerza el respeto y la salvaguarda de los derechos humanos a través de la instrumentación de las acciones necesarias para dar cumplimiento con lo establecido en la Ley de Acceso de las Mujeres a una Vida Libre de Violencia y en la Ley de Igualdad de Trato y Oportunidades entre Mujeres y Hombres, ambas del Estado de México y demás disposiciones relativas.</a:t>
            </a:r>
          </a:p>
          <a:p>
            <a:pPr algn="just"/>
            <a:endParaRPr lang="es-MX" sz="1100" dirty="0"/>
          </a:p>
          <a:p>
            <a:pPr algn="just"/>
            <a:r>
              <a:rPr lang="es-MX" sz="1200" b="1" dirty="0"/>
              <a:t>2. </a:t>
            </a:r>
          </a:p>
          <a:p>
            <a:pPr algn="just"/>
            <a:r>
              <a:rPr lang="es-MX" sz="1200" b="1" dirty="0"/>
              <a:t>Favor de modificar el texto:</a:t>
            </a:r>
          </a:p>
          <a:p>
            <a:pPr algn="just"/>
            <a:endParaRPr lang="es-MX" sz="1100" dirty="0"/>
          </a:p>
          <a:p>
            <a:pPr algn="just"/>
            <a:r>
              <a:rPr lang="es-MX" sz="1100" dirty="0"/>
              <a:t>Ser el mecanismo que promueva la sensibilización en materia de igualdad de género, a través de metas, estrategias, acciones y políticas públicas que generen una igualdad sustantiva entre los géneros, entre el personal adscrito a la Secretaría.</a:t>
            </a:r>
          </a:p>
          <a:p>
            <a:pPr algn="just"/>
            <a:endParaRPr lang="es-MX" sz="1100" dirty="0"/>
          </a:p>
          <a:p>
            <a:pPr algn="just"/>
            <a:r>
              <a:rPr lang="es-MX" sz="1200" b="1" dirty="0"/>
              <a:t>3. </a:t>
            </a:r>
          </a:p>
          <a:p>
            <a:pPr algn="just"/>
            <a:r>
              <a:rPr lang="es-MX" sz="1200" b="1" dirty="0"/>
              <a:t>Favor de modificar el color y tamaño de la palabra “Visión”, bajar el texto que la describe y se solicita cambiarlo de la siguiente manera:</a:t>
            </a:r>
          </a:p>
          <a:p>
            <a:pPr algn="just"/>
            <a:endParaRPr lang="es-MX" sz="1100" dirty="0"/>
          </a:p>
          <a:p>
            <a:pPr algn="just"/>
            <a:r>
              <a:rPr lang="es-MX" sz="1100" dirty="0"/>
              <a:t>Visión</a:t>
            </a:r>
          </a:p>
          <a:p>
            <a:pPr algn="just"/>
            <a:endParaRPr lang="es-MX" sz="1100" dirty="0"/>
          </a:p>
          <a:p>
            <a:pPr algn="just"/>
            <a:r>
              <a:rPr lang="es-MX" sz="1100" dirty="0"/>
              <a:t>Fomentar un clima laboral de estricto apego a la igualdad sustantiva entre mujeres y hombres, derechos humanos y a la no discriminación, mediante la implementación de acciones con perspectiva de género estipuladas  en el Programa de Cultura Institucional para la Igualdad entre Mujeres y Hombres, entre el personal adscrito a la Secretaría.</a:t>
            </a:r>
          </a:p>
          <a:p>
            <a:pPr algn="just"/>
            <a:endParaRPr lang="es-MX" sz="1100" dirty="0"/>
          </a:p>
          <a:p>
            <a:pPr algn="just"/>
            <a:r>
              <a:rPr lang="es-MX" sz="1200" b="1" dirty="0"/>
              <a:t>4. </a:t>
            </a:r>
          </a:p>
          <a:p>
            <a:pPr algn="just"/>
            <a:r>
              <a:rPr lang="es-MX" sz="1200" b="1" dirty="0"/>
              <a:t>Favor de modificar el texto:</a:t>
            </a:r>
          </a:p>
          <a:p>
            <a:pPr algn="just"/>
            <a:endParaRPr lang="es-MX" sz="1100" dirty="0"/>
          </a:p>
          <a:p>
            <a:pPr algn="just"/>
            <a:r>
              <a:rPr lang="es-MX" sz="1100" dirty="0"/>
              <a:t>Impulsar la creación, ejecución y seguimiento de acciones con perspectiva de género, a través de la impartición de talleres, difusión de información y atención primaria y acompañamiento sistemático a las víctimas de hostigamiento y acoso sexual y laboral, dirigido al personal adscrito a la Secretaría.</a:t>
            </a:r>
          </a:p>
        </p:txBody>
      </p:sp>
    </p:spTree>
    <p:extLst>
      <p:ext uri="{BB962C8B-B14F-4D97-AF65-F5344CB8AC3E}">
        <p14:creationId xmlns:p14="http://schemas.microsoft.com/office/powerpoint/2010/main" val="70213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36B5ABF-5762-421A-968A-7ABEEC86EB6B}"/>
              </a:ext>
            </a:extLst>
          </p:cNvPr>
          <p:cNvPicPr>
            <a:picLocks noChangeAspect="1"/>
          </p:cNvPicPr>
          <p:nvPr/>
        </p:nvPicPr>
        <p:blipFill rotWithShape="1">
          <a:blip r:embed="rId2"/>
          <a:srcRect l="22076" t="19056" r="22924" b="10672"/>
          <a:stretch/>
        </p:blipFill>
        <p:spPr>
          <a:xfrm>
            <a:off x="-1" y="-1"/>
            <a:ext cx="8600537" cy="6181175"/>
          </a:xfrm>
          <a:prstGeom prst="rect">
            <a:avLst/>
          </a:prstGeom>
        </p:spPr>
      </p:pic>
      <p:sp>
        <p:nvSpPr>
          <p:cNvPr id="3" name="Rectángulo 2">
            <a:extLst>
              <a:ext uri="{FF2B5EF4-FFF2-40B4-BE49-F238E27FC236}">
                <a16:creationId xmlns:a16="http://schemas.microsoft.com/office/drawing/2014/main" id="{F9AE8F9A-C5D7-4AB5-850D-33BD3C2016A5}"/>
              </a:ext>
            </a:extLst>
          </p:cNvPr>
          <p:cNvSpPr/>
          <p:nvPr/>
        </p:nvSpPr>
        <p:spPr>
          <a:xfrm>
            <a:off x="2229617" y="60385"/>
            <a:ext cx="6445686" cy="12249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EEEAC1A4-0A32-413E-88C8-7DBA8E2C5311}"/>
              </a:ext>
            </a:extLst>
          </p:cNvPr>
          <p:cNvSpPr txBox="1"/>
          <p:nvPr/>
        </p:nvSpPr>
        <p:spPr>
          <a:xfrm>
            <a:off x="8764439" y="616786"/>
            <a:ext cx="269173" cy="369332"/>
          </a:xfrm>
          <a:prstGeom prst="rect">
            <a:avLst/>
          </a:prstGeom>
          <a:noFill/>
        </p:spPr>
        <p:txBody>
          <a:bodyPr wrap="square" rtlCol="0">
            <a:spAutoFit/>
          </a:bodyPr>
          <a:lstStyle/>
          <a:p>
            <a:r>
              <a:rPr lang="es-MX" b="1" dirty="0">
                <a:solidFill>
                  <a:srgbClr val="FF0000"/>
                </a:solidFill>
              </a:rPr>
              <a:t>5</a:t>
            </a:r>
          </a:p>
        </p:txBody>
      </p:sp>
      <p:sp>
        <p:nvSpPr>
          <p:cNvPr id="5" name="Rectángulo 4">
            <a:extLst>
              <a:ext uri="{FF2B5EF4-FFF2-40B4-BE49-F238E27FC236}">
                <a16:creationId xmlns:a16="http://schemas.microsoft.com/office/drawing/2014/main" id="{F7060704-8DD6-459C-A04C-066561C274CE}"/>
              </a:ext>
            </a:extLst>
          </p:cNvPr>
          <p:cNvSpPr/>
          <p:nvPr/>
        </p:nvSpPr>
        <p:spPr>
          <a:xfrm>
            <a:off x="2226744" y="1464421"/>
            <a:ext cx="6445686" cy="2210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a:extLst>
              <a:ext uri="{FF2B5EF4-FFF2-40B4-BE49-F238E27FC236}">
                <a16:creationId xmlns:a16="http://schemas.microsoft.com/office/drawing/2014/main" id="{77DBF1FC-3595-4387-A660-BC149B50C5E3}"/>
              </a:ext>
            </a:extLst>
          </p:cNvPr>
          <p:cNvSpPr txBox="1"/>
          <p:nvPr/>
        </p:nvSpPr>
        <p:spPr>
          <a:xfrm>
            <a:off x="8725944" y="2287435"/>
            <a:ext cx="269173" cy="369332"/>
          </a:xfrm>
          <a:prstGeom prst="rect">
            <a:avLst/>
          </a:prstGeom>
          <a:noFill/>
        </p:spPr>
        <p:txBody>
          <a:bodyPr wrap="square" rtlCol="0">
            <a:spAutoFit/>
          </a:bodyPr>
          <a:lstStyle/>
          <a:p>
            <a:r>
              <a:rPr lang="es-MX" b="1" dirty="0">
                <a:solidFill>
                  <a:srgbClr val="FF0000"/>
                </a:solidFill>
              </a:rPr>
              <a:t>6</a:t>
            </a:r>
          </a:p>
        </p:txBody>
      </p:sp>
      <p:sp>
        <p:nvSpPr>
          <p:cNvPr id="7" name="Rectángulo 6">
            <a:extLst>
              <a:ext uri="{FF2B5EF4-FFF2-40B4-BE49-F238E27FC236}">
                <a16:creationId xmlns:a16="http://schemas.microsoft.com/office/drawing/2014/main" id="{9BED0DB3-3715-4934-B93D-95F567F12534}"/>
              </a:ext>
            </a:extLst>
          </p:cNvPr>
          <p:cNvSpPr/>
          <p:nvPr/>
        </p:nvSpPr>
        <p:spPr>
          <a:xfrm>
            <a:off x="153529" y="3648975"/>
            <a:ext cx="1899558" cy="10955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0BAA35EB-62D1-4604-8B99-E4C9117DC258}"/>
              </a:ext>
            </a:extLst>
          </p:cNvPr>
          <p:cNvSpPr txBox="1"/>
          <p:nvPr/>
        </p:nvSpPr>
        <p:spPr>
          <a:xfrm>
            <a:off x="2111238" y="4012085"/>
            <a:ext cx="269173" cy="369332"/>
          </a:xfrm>
          <a:prstGeom prst="rect">
            <a:avLst/>
          </a:prstGeom>
          <a:noFill/>
        </p:spPr>
        <p:txBody>
          <a:bodyPr wrap="square" rtlCol="0">
            <a:spAutoFit/>
          </a:bodyPr>
          <a:lstStyle/>
          <a:p>
            <a:r>
              <a:rPr lang="es-MX" b="1" dirty="0">
                <a:solidFill>
                  <a:srgbClr val="FF0000"/>
                </a:solidFill>
              </a:rPr>
              <a:t>7</a:t>
            </a:r>
          </a:p>
        </p:txBody>
      </p:sp>
    </p:spTree>
    <p:extLst>
      <p:ext uri="{BB962C8B-B14F-4D97-AF65-F5344CB8AC3E}">
        <p14:creationId xmlns:p14="http://schemas.microsoft.com/office/powerpoint/2010/main" val="18199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88ED4B8-47A6-487F-BE44-0963F3BBA2F9}"/>
              </a:ext>
            </a:extLst>
          </p:cNvPr>
          <p:cNvSpPr txBox="1"/>
          <p:nvPr/>
        </p:nvSpPr>
        <p:spPr>
          <a:xfrm>
            <a:off x="207033" y="146656"/>
            <a:ext cx="8747185" cy="7125027"/>
          </a:xfrm>
          <a:prstGeom prst="rect">
            <a:avLst/>
          </a:prstGeom>
          <a:noFill/>
        </p:spPr>
        <p:txBody>
          <a:bodyPr wrap="square" rtlCol="0">
            <a:spAutoFit/>
          </a:bodyPr>
          <a:lstStyle/>
          <a:p>
            <a:pPr algn="just"/>
            <a:r>
              <a:rPr lang="es-MX" sz="1200" b="1" dirty="0"/>
              <a:t>5.</a:t>
            </a:r>
          </a:p>
          <a:p>
            <a:pPr algn="just"/>
            <a:r>
              <a:rPr lang="es-MX" sz="1200" b="1" dirty="0"/>
              <a:t>Favor de modificar el nombre del apartado y el contenido:</a:t>
            </a:r>
          </a:p>
          <a:p>
            <a:pPr algn="just"/>
            <a:endParaRPr lang="es-MX" sz="1100" dirty="0"/>
          </a:p>
          <a:p>
            <a:pPr algn="just"/>
            <a:r>
              <a:rPr lang="es-MX" sz="1100" dirty="0"/>
              <a:t>Integrantes</a:t>
            </a:r>
            <a:endParaRPr lang="es-MX" sz="1200" dirty="0"/>
          </a:p>
          <a:p>
            <a:pPr algn="just"/>
            <a:endParaRPr lang="es-MX" sz="1100" dirty="0"/>
          </a:p>
          <a:p>
            <a:pPr algn="just"/>
            <a:r>
              <a:rPr lang="es-MX" sz="1100" dirty="0"/>
              <a:t>Nombre: 	M. en P.C. y S.P. Issac Axel Gutiérrez Bernal</a:t>
            </a:r>
          </a:p>
          <a:p>
            <a:pPr algn="just"/>
            <a:r>
              <a:rPr lang="es-MX" sz="1100" dirty="0"/>
              <a:t>Cargo: 		Titular de la Unidad de Igualdad de Género y Erradicación de la Violencia</a:t>
            </a:r>
          </a:p>
          <a:p>
            <a:pPr algn="just"/>
            <a:r>
              <a:rPr lang="es-MX" sz="1100" dirty="0"/>
              <a:t>Dirección: 	Primero de Mayo #1639, Colonia Zona Industrial, Código Postal 50071  Toluca</a:t>
            </a:r>
          </a:p>
          <a:p>
            <a:pPr algn="just"/>
            <a:r>
              <a:rPr lang="es-MX" sz="1100" dirty="0"/>
              <a:t>Teléfono: 	(722) 238-8095</a:t>
            </a:r>
          </a:p>
          <a:p>
            <a:pPr algn="just"/>
            <a:r>
              <a:rPr lang="es-MX" sz="1100" dirty="0"/>
              <a:t>Correo: 	uigyevsedesem2019@gmail.com</a:t>
            </a:r>
          </a:p>
          <a:p>
            <a:pPr algn="just"/>
            <a:endParaRPr lang="es-MX" sz="1100" dirty="0"/>
          </a:p>
          <a:p>
            <a:pPr algn="just"/>
            <a:r>
              <a:rPr lang="es-MX" sz="1100" dirty="0"/>
              <a:t>Nombre: 	-</a:t>
            </a:r>
          </a:p>
          <a:p>
            <a:pPr algn="just"/>
            <a:r>
              <a:rPr lang="es-MX" sz="1100" dirty="0"/>
              <a:t>Cargo: 		Responsable de Género.</a:t>
            </a:r>
          </a:p>
          <a:p>
            <a:pPr algn="just"/>
            <a:r>
              <a:rPr lang="es-MX" sz="1100" dirty="0"/>
              <a:t>Dirección: 	Primero de Mayo #1639, Colonia Zona Industrial, Código Postal 50071  Toluca</a:t>
            </a:r>
          </a:p>
          <a:p>
            <a:pPr algn="just"/>
            <a:r>
              <a:rPr lang="es-MX" sz="1100" dirty="0"/>
              <a:t>Teléfono: 	(722) 238-8095</a:t>
            </a:r>
          </a:p>
          <a:p>
            <a:pPr algn="just"/>
            <a:r>
              <a:rPr lang="es-MX" sz="1100" dirty="0"/>
              <a:t>Correo: 	uigyevsedesem2019@gmail.com</a:t>
            </a:r>
          </a:p>
          <a:p>
            <a:pPr algn="just"/>
            <a:endParaRPr lang="es-MX" sz="1100" dirty="0"/>
          </a:p>
          <a:p>
            <a:pPr algn="just"/>
            <a:r>
              <a:rPr lang="es-MX" sz="1100" dirty="0"/>
              <a:t>Nombre: 	M. en N.A. Karla </a:t>
            </a:r>
            <a:r>
              <a:rPr lang="es-MX" sz="1100" dirty="0" err="1"/>
              <a:t>Nateras</a:t>
            </a:r>
            <a:r>
              <a:rPr lang="es-MX" sz="1100" dirty="0"/>
              <a:t> García</a:t>
            </a:r>
          </a:p>
          <a:p>
            <a:pPr algn="just"/>
            <a:r>
              <a:rPr lang="es-MX" sz="1100" dirty="0"/>
              <a:t>Cargo: 		Responsable de Cultura Institucional</a:t>
            </a:r>
          </a:p>
          <a:p>
            <a:pPr algn="just"/>
            <a:r>
              <a:rPr lang="es-MX" sz="1100" dirty="0"/>
              <a:t>Dirección: 	Primero de Mayo #1639, Colonia Zona Industrial, Código Postal 50071  Toluca</a:t>
            </a:r>
          </a:p>
          <a:p>
            <a:pPr algn="just"/>
            <a:r>
              <a:rPr lang="es-MX" sz="1100" dirty="0"/>
              <a:t>Teléfono: 	(722) 238-8095</a:t>
            </a:r>
          </a:p>
          <a:p>
            <a:pPr algn="just"/>
            <a:r>
              <a:rPr lang="es-MX" sz="1100" dirty="0"/>
              <a:t>Correo: 	uigyevsedesem2019@gmail.com</a:t>
            </a:r>
          </a:p>
          <a:p>
            <a:pPr algn="just"/>
            <a:endParaRPr lang="es-MX" sz="1100" dirty="0"/>
          </a:p>
          <a:p>
            <a:pPr algn="just"/>
            <a:r>
              <a:rPr lang="es-MX" sz="1100" dirty="0"/>
              <a:t>Nombre: 	M. en D.  Laura Martínez Corona</a:t>
            </a:r>
          </a:p>
          <a:p>
            <a:pPr algn="just"/>
            <a:r>
              <a:rPr lang="es-MX" sz="1100" dirty="0"/>
              <a:t>Cargo: 		Responsable de Prevención y Atención de la Violencia Laboral</a:t>
            </a:r>
          </a:p>
          <a:p>
            <a:pPr algn="just"/>
            <a:r>
              <a:rPr lang="es-MX" sz="1100" dirty="0"/>
              <a:t>Dirección: 	Primero de Mayo #1639, Colonia Zona Industrial, Código Postal 50071  Toluca</a:t>
            </a:r>
          </a:p>
          <a:p>
            <a:pPr algn="just"/>
            <a:r>
              <a:rPr lang="es-MX" sz="1100" dirty="0"/>
              <a:t>Teléfono: 	(722) 238-8095</a:t>
            </a:r>
          </a:p>
          <a:p>
            <a:pPr algn="just"/>
            <a:r>
              <a:rPr lang="es-MX" sz="1100" dirty="0"/>
              <a:t>Correo: 	uigyevsedesem2019@gmail.com</a:t>
            </a:r>
          </a:p>
          <a:p>
            <a:pPr algn="just"/>
            <a:endParaRPr lang="es-MX" sz="1100" dirty="0"/>
          </a:p>
          <a:p>
            <a:pPr algn="just"/>
            <a:r>
              <a:rPr lang="es-MX" sz="1200" b="1" dirty="0"/>
              <a:t>6. </a:t>
            </a:r>
          </a:p>
          <a:p>
            <a:pPr algn="just"/>
            <a:r>
              <a:rPr lang="es-MX" sz="1200" b="1" dirty="0"/>
              <a:t>Favor de eliminar esta información de este apartado y moverla al apartado “Difusión” que se menciona en el punto 7.</a:t>
            </a:r>
          </a:p>
          <a:p>
            <a:pPr algn="just"/>
            <a:endParaRPr lang="es-MX" sz="1100" dirty="0"/>
          </a:p>
          <a:p>
            <a:pPr algn="just"/>
            <a:r>
              <a:rPr lang="es-MX" sz="1200" b="1" dirty="0"/>
              <a:t>7. </a:t>
            </a:r>
          </a:p>
          <a:p>
            <a:pPr algn="just"/>
            <a:r>
              <a:rPr lang="es-MX" sz="1200" b="1" dirty="0"/>
              <a:t>Favor de modificar el nombre de los apartados y crear uno nuevo</a:t>
            </a:r>
          </a:p>
          <a:p>
            <a:pPr algn="just"/>
            <a:endParaRPr lang="es-MX" sz="1100" dirty="0"/>
          </a:p>
          <a:p>
            <a:pPr algn="just"/>
            <a:r>
              <a:rPr lang="es-MX" sz="1100" dirty="0"/>
              <a:t>Integrantes</a:t>
            </a:r>
          </a:p>
          <a:p>
            <a:pPr algn="just"/>
            <a:r>
              <a:rPr lang="es-MX" sz="1100" dirty="0"/>
              <a:t>Organigrama</a:t>
            </a:r>
          </a:p>
          <a:p>
            <a:pPr algn="just"/>
            <a:r>
              <a:rPr lang="es-MX" sz="1100" dirty="0"/>
              <a:t>Marco Jurídico</a:t>
            </a:r>
          </a:p>
          <a:p>
            <a:pPr algn="just"/>
            <a:r>
              <a:rPr lang="es-MX" sz="1100" dirty="0"/>
              <a:t>Difusión</a:t>
            </a:r>
          </a:p>
          <a:p>
            <a:pPr algn="just"/>
            <a:endParaRPr lang="es-MX" sz="1200" dirty="0"/>
          </a:p>
        </p:txBody>
      </p:sp>
    </p:spTree>
    <p:extLst>
      <p:ext uri="{BB962C8B-B14F-4D97-AF65-F5344CB8AC3E}">
        <p14:creationId xmlns:p14="http://schemas.microsoft.com/office/powerpoint/2010/main" val="82400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6C07C3-EC44-48B4-B22F-DEB7E1A2784A}"/>
              </a:ext>
            </a:extLst>
          </p:cNvPr>
          <p:cNvPicPr>
            <a:picLocks noChangeAspect="1"/>
          </p:cNvPicPr>
          <p:nvPr/>
        </p:nvPicPr>
        <p:blipFill>
          <a:blip r:embed="rId2"/>
          <a:stretch>
            <a:fillRect/>
          </a:stretch>
        </p:blipFill>
        <p:spPr>
          <a:xfrm>
            <a:off x="0" y="0"/>
            <a:ext cx="8386042" cy="6858000"/>
          </a:xfrm>
          <a:prstGeom prst="rect">
            <a:avLst/>
          </a:prstGeom>
        </p:spPr>
      </p:pic>
      <p:sp>
        <p:nvSpPr>
          <p:cNvPr id="3" name="Rectángulo 2">
            <a:extLst>
              <a:ext uri="{FF2B5EF4-FFF2-40B4-BE49-F238E27FC236}">
                <a16:creationId xmlns:a16="http://schemas.microsoft.com/office/drawing/2014/main" id="{A8145E05-C2B0-41A0-B3D3-0666C4717BDA}"/>
              </a:ext>
            </a:extLst>
          </p:cNvPr>
          <p:cNvSpPr/>
          <p:nvPr/>
        </p:nvSpPr>
        <p:spPr>
          <a:xfrm>
            <a:off x="2761582" y="593152"/>
            <a:ext cx="5778569" cy="50140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5A9EC0EC-29D3-426B-808B-D768DEF4A6BA}"/>
              </a:ext>
            </a:extLst>
          </p:cNvPr>
          <p:cNvSpPr txBox="1"/>
          <p:nvPr/>
        </p:nvSpPr>
        <p:spPr>
          <a:xfrm>
            <a:off x="8648306" y="2915494"/>
            <a:ext cx="269173" cy="369332"/>
          </a:xfrm>
          <a:prstGeom prst="rect">
            <a:avLst/>
          </a:prstGeom>
          <a:noFill/>
        </p:spPr>
        <p:txBody>
          <a:bodyPr wrap="square" rtlCol="0">
            <a:spAutoFit/>
          </a:bodyPr>
          <a:lstStyle/>
          <a:p>
            <a:r>
              <a:rPr lang="es-MX" b="1" dirty="0">
                <a:solidFill>
                  <a:srgbClr val="FF0000"/>
                </a:solidFill>
              </a:rPr>
              <a:t>8</a:t>
            </a:r>
          </a:p>
        </p:txBody>
      </p:sp>
    </p:spTree>
    <p:extLst>
      <p:ext uri="{BB962C8B-B14F-4D97-AF65-F5344CB8AC3E}">
        <p14:creationId xmlns:p14="http://schemas.microsoft.com/office/powerpoint/2010/main" val="145526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sultado de imagen para icono equipo de trabajo">
            <a:extLst>
              <a:ext uri="{FF2B5EF4-FFF2-40B4-BE49-F238E27FC236}">
                <a16:creationId xmlns:a16="http://schemas.microsoft.com/office/drawing/2014/main" id="{B49B252E-F1F9-4B4A-AA6B-9DB662653EB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9066" t="5791" r="9074" b="22625"/>
          <a:stretch/>
        </p:blipFill>
        <p:spPr bwMode="auto">
          <a:xfrm>
            <a:off x="4014959" y="4023911"/>
            <a:ext cx="973289" cy="8511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cono jefe">
            <a:extLst>
              <a:ext uri="{FF2B5EF4-FFF2-40B4-BE49-F238E27FC236}">
                <a16:creationId xmlns:a16="http://schemas.microsoft.com/office/drawing/2014/main" id="{77B73D17-77CD-4C5B-9807-8295BB4932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639" t="78002" r="54186" b="4890"/>
          <a:stretch/>
        </p:blipFill>
        <p:spPr bwMode="auto">
          <a:xfrm>
            <a:off x="4067241" y="1458529"/>
            <a:ext cx="874176" cy="924637"/>
          </a:xfrm>
          <a:prstGeom prst="rect">
            <a:avLst/>
          </a:prstGeom>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88ED4B8-47A6-487F-BE44-0963F3BBA2F9}"/>
              </a:ext>
            </a:extLst>
          </p:cNvPr>
          <p:cNvSpPr txBox="1"/>
          <p:nvPr/>
        </p:nvSpPr>
        <p:spPr>
          <a:xfrm>
            <a:off x="207033" y="146656"/>
            <a:ext cx="8747185" cy="646331"/>
          </a:xfrm>
          <a:prstGeom prst="rect">
            <a:avLst/>
          </a:prstGeom>
          <a:noFill/>
        </p:spPr>
        <p:txBody>
          <a:bodyPr wrap="square" rtlCol="0">
            <a:spAutoFit/>
          </a:bodyPr>
          <a:lstStyle/>
          <a:p>
            <a:pPr algn="just"/>
            <a:r>
              <a:rPr lang="es-MX" sz="1200" b="1" dirty="0"/>
              <a:t>8.</a:t>
            </a:r>
          </a:p>
          <a:p>
            <a:pPr algn="just"/>
            <a:r>
              <a:rPr lang="es-MX" sz="1200" b="1" dirty="0"/>
              <a:t>Favor de modificar el organigrama:</a:t>
            </a:r>
          </a:p>
          <a:p>
            <a:pPr algn="just"/>
            <a:endParaRPr lang="es-MX" sz="1200" dirty="0"/>
          </a:p>
        </p:txBody>
      </p:sp>
      <p:sp>
        <p:nvSpPr>
          <p:cNvPr id="32" name="Título 1">
            <a:extLst>
              <a:ext uri="{FF2B5EF4-FFF2-40B4-BE49-F238E27FC236}">
                <a16:creationId xmlns:a16="http://schemas.microsoft.com/office/drawing/2014/main" id="{8E25863C-2533-42F8-B0A4-FECFE1A466AC}"/>
              </a:ext>
            </a:extLst>
          </p:cNvPr>
          <p:cNvSpPr txBox="1">
            <a:spLocks/>
          </p:cNvSpPr>
          <p:nvPr/>
        </p:nvSpPr>
        <p:spPr>
          <a:xfrm>
            <a:off x="-1142053" y="273269"/>
            <a:ext cx="11235559" cy="605795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br>
              <a:rPr lang="es-MX" sz="1400" dirty="0"/>
            </a:br>
            <a:endParaRPr lang="es-MX" sz="1400" dirty="0"/>
          </a:p>
        </p:txBody>
      </p:sp>
      <p:sp>
        <p:nvSpPr>
          <p:cNvPr id="33" name="Rectángulo 32">
            <a:extLst>
              <a:ext uri="{FF2B5EF4-FFF2-40B4-BE49-F238E27FC236}">
                <a16:creationId xmlns:a16="http://schemas.microsoft.com/office/drawing/2014/main" id="{A396AB7B-67FA-4D8E-8AD4-6A2B0BD04847}"/>
              </a:ext>
            </a:extLst>
          </p:cNvPr>
          <p:cNvSpPr/>
          <p:nvPr/>
        </p:nvSpPr>
        <p:spPr>
          <a:xfrm>
            <a:off x="3077852" y="5602215"/>
            <a:ext cx="3016469" cy="729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Diagrama de flujo: conector 33">
            <a:extLst>
              <a:ext uri="{FF2B5EF4-FFF2-40B4-BE49-F238E27FC236}">
                <a16:creationId xmlns:a16="http://schemas.microsoft.com/office/drawing/2014/main" id="{54D1E0A9-4E89-40CA-B94D-8E35962CB96A}"/>
              </a:ext>
            </a:extLst>
          </p:cNvPr>
          <p:cNvSpPr/>
          <p:nvPr/>
        </p:nvSpPr>
        <p:spPr>
          <a:xfrm>
            <a:off x="219036" y="3772819"/>
            <a:ext cx="1334814" cy="12612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Diagrama de flujo: conector 34">
            <a:extLst>
              <a:ext uri="{FF2B5EF4-FFF2-40B4-BE49-F238E27FC236}">
                <a16:creationId xmlns:a16="http://schemas.microsoft.com/office/drawing/2014/main" id="{9B9422A8-1C1F-4B29-8FDF-AD268D776F10}"/>
              </a:ext>
            </a:extLst>
          </p:cNvPr>
          <p:cNvSpPr/>
          <p:nvPr/>
        </p:nvSpPr>
        <p:spPr>
          <a:xfrm>
            <a:off x="3824085" y="3800061"/>
            <a:ext cx="1334814" cy="12612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Diagrama de flujo: conector 35">
            <a:extLst>
              <a:ext uri="{FF2B5EF4-FFF2-40B4-BE49-F238E27FC236}">
                <a16:creationId xmlns:a16="http://schemas.microsoft.com/office/drawing/2014/main" id="{F0D5B558-047B-42F7-B8E4-66E65A80B478}"/>
              </a:ext>
            </a:extLst>
          </p:cNvPr>
          <p:cNvSpPr/>
          <p:nvPr/>
        </p:nvSpPr>
        <p:spPr>
          <a:xfrm>
            <a:off x="7426505" y="3793675"/>
            <a:ext cx="1334814" cy="12612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Diagrama de flujo: conector 36">
            <a:extLst>
              <a:ext uri="{FF2B5EF4-FFF2-40B4-BE49-F238E27FC236}">
                <a16:creationId xmlns:a16="http://schemas.microsoft.com/office/drawing/2014/main" id="{D76C81A6-FBDE-4390-8308-F02FDC929429}"/>
              </a:ext>
            </a:extLst>
          </p:cNvPr>
          <p:cNvSpPr/>
          <p:nvPr/>
        </p:nvSpPr>
        <p:spPr>
          <a:xfrm>
            <a:off x="3845105" y="1253130"/>
            <a:ext cx="1334814" cy="12612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CC9F5DA2-22FA-4E16-99B8-B96AB1144381}"/>
              </a:ext>
            </a:extLst>
          </p:cNvPr>
          <p:cNvSpPr/>
          <p:nvPr/>
        </p:nvSpPr>
        <p:spPr>
          <a:xfrm>
            <a:off x="2983257" y="2859287"/>
            <a:ext cx="3016469" cy="553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FC597EA0-7B19-422D-BD57-6FE9F94A81E1}"/>
              </a:ext>
            </a:extLst>
          </p:cNvPr>
          <p:cNvSpPr/>
          <p:nvPr/>
        </p:nvSpPr>
        <p:spPr>
          <a:xfrm>
            <a:off x="0" y="5628547"/>
            <a:ext cx="2394678" cy="7026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90565891-9637-4E9C-81FF-6DEF3CBD5BD7}"/>
              </a:ext>
            </a:extLst>
          </p:cNvPr>
          <p:cNvSpPr/>
          <p:nvPr/>
        </p:nvSpPr>
        <p:spPr>
          <a:xfrm>
            <a:off x="6632977" y="5601193"/>
            <a:ext cx="2511024" cy="7026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CuadroTexto 40">
            <a:extLst>
              <a:ext uri="{FF2B5EF4-FFF2-40B4-BE49-F238E27FC236}">
                <a16:creationId xmlns:a16="http://schemas.microsoft.com/office/drawing/2014/main" id="{B3470201-7718-42C0-B457-99B76393A3FE}"/>
              </a:ext>
            </a:extLst>
          </p:cNvPr>
          <p:cNvSpPr txBox="1"/>
          <p:nvPr/>
        </p:nvSpPr>
        <p:spPr>
          <a:xfrm>
            <a:off x="2983257" y="2869454"/>
            <a:ext cx="3016469" cy="553998"/>
          </a:xfrm>
          <a:prstGeom prst="rect">
            <a:avLst/>
          </a:prstGeom>
          <a:noFill/>
        </p:spPr>
        <p:txBody>
          <a:bodyPr wrap="square" rtlCol="0">
            <a:spAutoFit/>
          </a:bodyPr>
          <a:lstStyle/>
          <a:p>
            <a:pPr algn="ctr"/>
            <a:r>
              <a:rPr lang="es-MX" sz="1000" dirty="0"/>
              <a:t>Titular de la Unidad de Igualdad de Género y Erradicación de la Violencia </a:t>
            </a:r>
          </a:p>
          <a:p>
            <a:pPr algn="ctr"/>
            <a:r>
              <a:rPr lang="es-MX" sz="1000" dirty="0"/>
              <a:t>M. En P.C. Y S.P. Isaac Axel Gutiérrez Bernal</a:t>
            </a:r>
          </a:p>
        </p:txBody>
      </p:sp>
      <p:sp>
        <p:nvSpPr>
          <p:cNvPr id="42" name="CuadroTexto 41">
            <a:extLst>
              <a:ext uri="{FF2B5EF4-FFF2-40B4-BE49-F238E27FC236}">
                <a16:creationId xmlns:a16="http://schemas.microsoft.com/office/drawing/2014/main" id="{42B7CC06-F455-4E52-8AD6-C092CAE253FE}"/>
              </a:ext>
            </a:extLst>
          </p:cNvPr>
          <p:cNvSpPr txBox="1"/>
          <p:nvPr/>
        </p:nvSpPr>
        <p:spPr>
          <a:xfrm>
            <a:off x="-1" y="5623829"/>
            <a:ext cx="2394678" cy="553998"/>
          </a:xfrm>
          <a:prstGeom prst="rect">
            <a:avLst/>
          </a:prstGeom>
          <a:noFill/>
        </p:spPr>
        <p:txBody>
          <a:bodyPr wrap="square" rtlCol="0">
            <a:spAutoFit/>
          </a:bodyPr>
          <a:lstStyle/>
          <a:p>
            <a:pPr algn="ctr"/>
            <a:r>
              <a:rPr lang="es-MX" sz="1000" dirty="0"/>
              <a:t>Responsable de Género</a:t>
            </a:r>
          </a:p>
          <a:p>
            <a:pPr algn="ctr"/>
            <a:endParaRPr lang="es-MX" sz="1000" dirty="0"/>
          </a:p>
          <a:p>
            <a:pPr algn="ctr"/>
            <a:endParaRPr lang="es-MX" sz="1000" dirty="0"/>
          </a:p>
        </p:txBody>
      </p:sp>
      <p:sp>
        <p:nvSpPr>
          <p:cNvPr id="43" name="CuadroTexto 42">
            <a:extLst>
              <a:ext uri="{FF2B5EF4-FFF2-40B4-BE49-F238E27FC236}">
                <a16:creationId xmlns:a16="http://schemas.microsoft.com/office/drawing/2014/main" id="{CE7BB0B2-2C31-4129-ABD5-81CEB4358694}"/>
              </a:ext>
            </a:extLst>
          </p:cNvPr>
          <p:cNvSpPr txBox="1"/>
          <p:nvPr/>
        </p:nvSpPr>
        <p:spPr>
          <a:xfrm>
            <a:off x="3188209" y="5717481"/>
            <a:ext cx="2811517" cy="707886"/>
          </a:xfrm>
          <a:prstGeom prst="rect">
            <a:avLst/>
          </a:prstGeom>
          <a:noFill/>
        </p:spPr>
        <p:txBody>
          <a:bodyPr wrap="square" rtlCol="0">
            <a:spAutoFit/>
          </a:bodyPr>
          <a:lstStyle/>
          <a:p>
            <a:pPr algn="ctr"/>
            <a:r>
              <a:rPr lang="es-MX" sz="1000" dirty="0"/>
              <a:t>Responsable de Cultura Institucional</a:t>
            </a:r>
          </a:p>
          <a:p>
            <a:pPr algn="ctr"/>
            <a:endParaRPr lang="es-MX" sz="1000" dirty="0"/>
          </a:p>
          <a:p>
            <a:pPr algn="ctr"/>
            <a:r>
              <a:rPr lang="es-MX" sz="1000" b="1" dirty="0"/>
              <a:t>M. en N.A. Karla </a:t>
            </a:r>
            <a:r>
              <a:rPr lang="es-MX" sz="1000" b="1" dirty="0" err="1"/>
              <a:t>Nateras</a:t>
            </a:r>
            <a:r>
              <a:rPr lang="es-MX" sz="1000" b="1" dirty="0"/>
              <a:t> García</a:t>
            </a:r>
          </a:p>
          <a:p>
            <a:pPr algn="ctr"/>
            <a:endParaRPr lang="es-MX" sz="1000" dirty="0"/>
          </a:p>
        </p:txBody>
      </p:sp>
      <p:sp>
        <p:nvSpPr>
          <p:cNvPr id="44" name="CuadroTexto 43">
            <a:extLst>
              <a:ext uri="{FF2B5EF4-FFF2-40B4-BE49-F238E27FC236}">
                <a16:creationId xmlns:a16="http://schemas.microsoft.com/office/drawing/2014/main" id="{E40C98BC-26D6-45FA-B2D3-17EEDA15E4E2}"/>
              </a:ext>
            </a:extLst>
          </p:cNvPr>
          <p:cNvSpPr txBox="1"/>
          <p:nvPr/>
        </p:nvSpPr>
        <p:spPr>
          <a:xfrm>
            <a:off x="6650056" y="5702887"/>
            <a:ext cx="2472921" cy="553998"/>
          </a:xfrm>
          <a:prstGeom prst="rect">
            <a:avLst/>
          </a:prstGeom>
          <a:noFill/>
        </p:spPr>
        <p:txBody>
          <a:bodyPr wrap="square" rtlCol="0">
            <a:spAutoFit/>
          </a:bodyPr>
          <a:lstStyle/>
          <a:p>
            <a:pPr algn="ctr"/>
            <a:r>
              <a:rPr lang="es-MX" sz="1000" dirty="0"/>
              <a:t>Responsable de Prevención y Atención de la Violencia Laboral</a:t>
            </a:r>
          </a:p>
          <a:p>
            <a:pPr algn="ctr"/>
            <a:r>
              <a:rPr lang="es-MX" sz="1000" b="1" dirty="0"/>
              <a:t>M. en D. Laura Martínez Corona</a:t>
            </a:r>
          </a:p>
        </p:txBody>
      </p:sp>
      <p:cxnSp>
        <p:nvCxnSpPr>
          <p:cNvPr id="45" name="Conector recto 44">
            <a:extLst>
              <a:ext uri="{FF2B5EF4-FFF2-40B4-BE49-F238E27FC236}">
                <a16:creationId xmlns:a16="http://schemas.microsoft.com/office/drawing/2014/main" id="{AB72C13F-B4ED-4CF2-A542-7F4730DCFE40}"/>
              </a:ext>
            </a:extLst>
          </p:cNvPr>
          <p:cNvCxnSpPr>
            <a:cxnSpLocks/>
            <a:endCxn id="38" idx="0"/>
          </p:cNvCxnSpPr>
          <p:nvPr/>
        </p:nvCxnSpPr>
        <p:spPr>
          <a:xfrm>
            <a:off x="4491491" y="2514372"/>
            <a:ext cx="1" cy="344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7A2B92D-1959-4377-BFAA-B14236FB9FB2}"/>
              </a:ext>
            </a:extLst>
          </p:cNvPr>
          <p:cNvCxnSpPr>
            <a:cxnSpLocks/>
            <a:stCxn id="34" idx="4"/>
          </p:cNvCxnSpPr>
          <p:nvPr/>
        </p:nvCxnSpPr>
        <p:spPr>
          <a:xfrm flipH="1">
            <a:off x="886441" y="5034061"/>
            <a:ext cx="2" cy="58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BD970993-F74C-4EB5-9A09-7EAA71D8A057}"/>
              </a:ext>
            </a:extLst>
          </p:cNvPr>
          <p:cNvCxnSpPr>
            <a:cxnSpLocks/>
          </p:cNvCxnSpPr>
          <p:nvPr/>
        </p:nvCxnSpPr>
        <p:spPr>
          <a:xfrm flipH="1">
            <a:off x="4475726" y="5054917"/>
            <a:ext cx="2" cy="547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18FD17A2-BF5C-455D-BDDE-BFE4DBC38E49}"/>
              </a:ext>
            </a:extLst>
          </p:cNvPr>
          <p:cNvCxnSpPr>
            <a:cxnSpLocks/>
          </p:cNvCxnSpPr>
          <p:nvPr/>
        </p:nvCxnSpPr>
        <p:spPr>
          <a:xfrm flipH="1">
            <a:off x="8083400" y="5044240"/>
            <a:ext cx="10512" cy="556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4519081-5800-4367-9A76-E732AAA411CA}"/>
              </a:ext>
            </a:extLst>
          </p:cNvPr>
          <p:cNvCxnSpPr>
            <a:cxnSpLocks/>
            <a:endCxn id="35" idx="0"/>
          </p:cNvCxnSpPr>
          <p:nvPr/>
        </p:nvCxnSpPr>
        <p:spPr>
          <a:xfrm flipH="1">
            <a:off x="4491492" y="3440778"/>
            <a:ext cx="10510" cy="359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B50B943-C0B0-424A-83B4-F6B7485EE366}"/>
              </a:ext>
            </a:extLst>
          </p:cNvPr>
          <p:cNvCxnSpPr/>
          <p:nvPr/>
        </p:nvCxnSpPr>
        <p:spPr>
          <a:xfrm>
            <a:off x="899582" y="3620419"/>
            <a:ext cx="71969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C3E43C6B-7A58-4179-B2A0-C3EED3D81743}"/>
              </a:ext>
            </a:extLst>
          </p:cNvPr>
          <p:cNvCxnSpPr>
            <a:endCxn id="34" idx="0"/>
          </p:cNvCxnSpPr>
          <p:nvPr/>
        </p:nvCxnSpPr>
        <p:spPr>
          <a:xfrm>
            <a:off x="886441" y="3593177"/>
            <a:ext cx="2" cy="179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B172576A-4967-40E9-9B2D-CBB2AEF7B4D5}"/>
              </a:ext>
            </a:extLst>
          </p:cNvPr>
          <p:cNvCxnSpPr>
            <a:cxnSpLocks/>
          </p:cNvCxnSpPr>
          <p:nvPr/>
        </p:nvCxnSpPr>
        <p:spPr>
          <a:xfrm>
            <a:off x="8083400" y="3630891"/>
            <a:ext cx="0" cy="169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Resultado de imagen para igualdad de genero">
            <a:extLst>
              <a:ext uri="{FF2B5EF4-FFF2-40B4-BE49-F238E27FC236}">
                <a16:creationId xmlns:a16="http://schemas.microsoft.com/office/drawing/2014/main" id="{AAF2E532-B53A-4958-82AD-A89467129DA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9989" y="4067044"/>
            <a:ext cx="960687" cy="7392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icono dialogo">
            <a:extLst>
              <a:ext uri="{FF2B5EF4-FFF2-40B4-BE49-F238E27FC236}">
                <a16:creationId xmlns:a16="http://schemas.microsoft.com/office/drawing/2014/main" id="{E007C1FE-A1FA-4807-9862-FE872F2838B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4942" y="3992806"/>
            <a:ext cx="842751" cy="84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4284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506</Words>
  <Application>Microsoft Office PowerPoint</Application>
  <PresentationFormat>Presentación en pantalla (4:3)</PresentationFormat>
  <Paragraphs>82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KARLA NATERAS</dc:creator>
  <cp:lastModifiedBy>KARLA NATERAS</cp:lastModifiedBy>
  <cp:revision>16</cp:revision>
  <dcterms:created xsi:type="dcterms:W3CDTF">2020-01-15T17:48:05Z</dcterms:created>
  <dcterms:modified xsi:type="dcterms:W3CDTF">2020-01-16T17:42:22Z</dcterms:modified>
</cp:coreProperties>
</file>