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4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41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2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2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8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8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4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9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1CA1-3713-4AE4-B49B-4A909F1C0C67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B9B1-6236-4ED7-99CC-672EA6BEC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9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070389" y="-1458884"/>
            <a:ext cx="10051222" cy="7709996"/>
            <a:chOff x="694979" y="-1458884"/>
            <a:chExt cx="10051222" cy="7709996"/>
          </a:xfrm>
        </p:grpSpPr>
        <p:sp>
          <p:nvSpPr>
            <p:cNvPr id="27" name="Block Arc 26"/>
            <p:cNvSpPr/>
            <p:nvPr/>
          </p:nvSpPr>
          <p:spPr>
            <a:xfrm rot="10800000">
              <a:off x="5427871" y="817632"/>
              <a:ext cx="5318330" cy="5068818"/>
            </a:xfrm>
            <a:prstGeom prst="blockArc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Block Arc 25"/>
            <p:cNvSpPr/>
            <p:nvPr/>
          </p:nvSpPr>
          <p:spPr>
            <a:xfrm rot="10800000">
              <a:off x="3200399" y="817632"/>
              <a:ext cx="5318330" cy="5068818"/>
            </a:xfrm>
            <a:prstGeom prst="blockArc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151378" y="-1458884"/>
              <a:ext cx="7551789" cy="5669281"/>
              <a:chOff x="3151378" y="-1458884"/>
              <a:chExt cx="7551789" cy="5669281"/>
            </a:xfrm>
          </p:grpSpPr>
          <p:cxnSp>
            <p:nvCxnSpPr>
              <p:cNvPr id="7" name="Straight Connector 6"/>
              <p:cNvCxnSpPr>
                <a:endCxn id="5" idx="7"/>
              </p:cNvCxnSpPr>
              <p:nvPr/>
            </p:nvCxnSpPr>
            <p:spPr>
              <a:xfrm flipH="1">
                <a:off x="8087036" y="1622632"/>
                <a:ext cx="662745" cy="1991755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endCxn id="6" idx="1"/>
              </p:cNvCxnSpPr>
              <p:nvPr/>
            </p:nvCxnSpPr>
            <p:spPr>
              <a:xfrm>
                <a:off x="9178004" y="1622632"/>
                <a:ext cx="662744" cy="1991755"/>
              </a:xfrm>
              <a:prstGeom prst="line">
                <a:avLst/>
              </a:prstGeom>
              <a:ln w="76200" cap="rnd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11" idx="7"/>
              </p:cNvCxnSpPr>
              <p:nvPr/>
            </p:nvCxnSpPr>
            <p:spPr>
              <a:xfrm flipH="1">
                <a:off x="4013799" y="1622632"/>
                <a:ext cx="662745" cy="1991755"/>
              </a:xfrm>
              <a:prstGeom prst="line">
                <a:avLst/>
              </a:prstGeom>
              <a:ln w="76200" cap="rnd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12" idx="1"/>
              </p:cNvCxnSpPr>
              <p:nvPr/>
            </p:nvCxnSpPr>
            <p:spPr>
              <a:xfrm>
                <a:off x="5104767" y="1622632"/>
                <a:ext cx="662744" cy="1991755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7" idx="3"/>
                <a:endCxn id="18" idx="7"/>
              </p:cNvCxnSpPr>
              <p:nvPr/>
            </p:nvCxnSpPr>
            <p:spPr>
              <a:xfrm flipH="1">
                <a:off x="5290358" y="-862874"/>
                <a:ext cx="1237212" cy="1991755"/>
              </a:xfrm>
              <a:prstGeom prst="line">
                <a:avLst/>
              </a:prstGeom>
              <a:ln w="76200" cap="rnd">
                <a:solidFill>
                  <a:schemeClr val="accent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7" idx="5"/>
                <a:endCxn id="19" idx="1"/>
              </p:cNvCxnSpPr>
              <p:nvPr/>
            </p:nvCxnSpPr>
            <p:spPr>
              <a:xfrm>
                <a:off x="7326977" y="-862874"/>
                <a:ext cx="1237211" cy="1991755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7570125" y="3512128"/>
                <a:ext cx="605598" cy="6982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l-GR" b="1" dirty="0"/>
                  <a:t>γ</a:t>
                </a:r>
                <a:endParaRPr lang="en-GB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752061" y="3512128"/>
                <a:ext cx="605598" cy="6982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l-GR" b="1" dirty="0"/>
                  <a:t>δ</a:t>
                </a:r>
                <a:endParaRPr lang="en-GB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496888" y="3512128"/>
                <a:ext cx="605598" cy="6982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l-GR" b="1" dirty="0"/>
                  <a:t>α</a:t>
                </a:r>
                <a:endParaRPr lang="en-GB" b="1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78824" y="3512128"/>
                <a:ext cx="605598" cy="6982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l-GR" b="1" dirty="0"/>
                  <a:t>β</a:t>
                </a:r>
                <a:endParaRPr lang="en-GB" b="1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62008" y="-1458884"/>
                <a:ext cx="1130531" cy="6982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 smtClean="0"/>
                  <a:t>D</a:t>
                </a:r>
                <a:endParaRPr lang="en-GB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5389" y="1026622"/>
                <a:ext cx="1130531" cy="6982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T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398626" y="1026622"/>
                <a:ext cx="1130531" cy="6982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 smtClean="0"/>
                  <a:t>T</a:t>
                </a:r>
                <a:endParaRPr lang="en-GB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151378" y="-129459"/>
                <a:ext cx="7551789" cy="2854566"/>
                <a:chOff x="3175227" y="-129459"/>
                <a:chExt cx="7551789" cy="2854566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7248464" y="2356047"/>
                  <a:ext cx="1006964" cy="369060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dirty="0" smtClean="0"/>
                    <a:t>t </a:t>
                  </a:r>
                  <a:r>
                    <a:rPr lang="en-GB" dirty="0" smtClean="0"/>
                    <a:t>= True</a:t>
                  </a:r>
                  <a:endParaRPr lang="en-GB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9720052" y="2356047"/>
                  <a:ext cx="1006964" cy="369060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dirty="0" smtClean="0"/>
                    <a:t>t </a:t>
                  </a:r>
                  <a:r>
                    <a:rPr lang="en-GB" dirty="0" smtClean="0"/>
                    <a:t>= False</a:t>
                  </a:r>
                  <a:endParaRPr lang="en-GB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175227" y="2356047"/>
                  <a:ext cx="1006964" cy="369060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dirty="0" smtClean="0"/>
                    <a:t>t </a:t>
                  </a:r>
                  <a:r>
                    <a:rPr lang="en-GB" dirty="0" smtClean="0"/>
                    <a:t>= True</a:t>
                  </a:r>
                  <a:endParaRPr lang="en-GB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646815" y="2356047"/>
                  <a:ext cx="1006964" cy="369060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dirty="0" smtClean="0"/>
                    <a:t>t </a:t>
                  </a:r>
                  <a:r>
                    <a:rPr lang="en-GB" dirty="0" smtClean="0"/>
                    <a:t>= False</a:t>
                  </a:r>
                  <a:endParaRPr lang="en-GB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433200" y="-129459"/>
                  <a:ext cx="1174608" cy="369060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dirty="0" smtClean="0"/>
                    <a:t>d </a:t>
                  </a:r>
                  <a:r>
                    <a:rPr lang="en-GB" dirty="0" smtClean="0"/>
                    <a:t>= True</a:t>
                  </a:r>
                  <a:endParaRPr lang="en-GB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294435" y="-129459"/>
                  <a:ext cx="1174608" cy="369060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dirty="0" smtClean="0"/>
                    <a:t>d </a:t>
                  </a:r>
                  <a:r>
                    <a:rPr lang="en-GB" dirty="0" smtClean="0"/>
                    <a:t>= False</a:t>
                  </a:r>
                  <a:endParaRPr lang="en-GB" dirty="0"/>
                </a:p>
              </p:txBody>
            </p:sp>
          </p:grpSp>
        </p:grpSp>
        <p:sp>
          <p:nvSpPr>
            <p:cNvPr id="28" name="Rectangle 27"/>
            <p:cNvSpPr/>
            <p:nvPr/>
          </p:nvSpPr>
          <p:spPr>
            <a:xfrm>
              <a:off x="5214906" y="5343854"/>
              <a:ext cx="1388116" cy="3690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 smtClean="0"/>
                <a:t>P(T) = </a:t>
              </a:r>
              <a:r>
                <a:rPr lang="el-GR" b="1" dirty="0" smtClean="0"/>
                <a:t>α</a:t>
              </a:r>
              <a:r>
                <a:rPr lang="en-GB" b="1" dirty="0" smtClean="0"/>
                <a:t> + </a:t>
              </a:r>
              <a:r>
                <a:rPr lang="el-GR" dirty="0" smtClean="0"/>
                <a:t>γ</a:t>
              </a:r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68239" y="5343854"/>
              <a:ext cx="1388116" cy="3690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 smtClean="0"/>
                <a:t>P(¬T) = </a:t>
              </a:r>
              <a:r>
                <a:rPr lang="el-GR" dirty="0" smtClean="0"/>
                <a:t>β</a:t>
              </a:r>
              <a:r>
                <a:rPr lang="en-GB" dirty="0" smtClean="0"/>
                <a:t> </a:t>
              </a:r>
              <a:r>
                <a:rPr lang="en-GB" b="1" dirty="0" smtClean="0"/>
                <a:t>+ </a:t>
              </a:r>
              <a:r>
                <a:rPr lang="el-GR" dirty="0"/>
                <a:t>δ</a:t>
              </a:r>
              <a:endParaRPr lang="en-GB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4979" y="3676732"/>
              <a:ext cx="2436664" cy="3690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b="1" dirty="0" smtClean="0"/>
                <a:t>P(</a:t>
              </a:r>
              <a:r>
                <a:rPr lang="el-GR" b="1" dirty="0" smtClean="0"/>
                <a:t>α</a:t>
              </a:r>
              <a:r>
                <a:rPr lang="en-GB" b="1" dirty="0" smtClean="0"/>
                <a:t>:</a:t>
              </a:r>
              <a:r>
                <a:rPr lang="el-GR" b="1" dirty="0" smtClean="0"/>
                <a:t>δ</a:t>
              </a:r>
              <a:r>
                <a:rPr lang="en-GB" dirty="0" smtClean="0"/>
                <a:t>) = </a:t>
              </a:r>
              <a:r>
                <a:rPr lang="en-GB" dirty="0"/>
                <a:t>P(D</a:t>
              </a:r>
              <a:r>
                <a:rPr lang="en-GB" dirty="0" smtClean="0"/>
                <a:t>) * P(T|D)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4907" y="5712203"/>
              <a:ext cx="3641448" cy="53890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l-GR" sz="2800" dirty="0"/>
                <a:t>Σ</a:t>
              </a:r>
              <a:r>
                <a:rPr lang="en-GB" sz="2800" dirty="0" smtClean="0"/>
                <a:t>(T==t)</a:t>
              </a:r>
              <a:endParaRPr lang="en-GB" sz="28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5799" y="6858001"/>
            <a:ext cx="9300402" cy="1567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Green lines show Input Values; Red lines show values calculated as 1-P(T!=t); Symbols </a:t>
            </a:r>
            <a:r>
              <a:rPr lang="el-GR" sz="1400" dirty="0" smtClean="0">
                <a:solidFill>
                  <a:schemeClr val="tx1"/>
                </a:solidFill>
              </a:rPr>
              <a:t>α</a:t>
            </a:r>
            <a:r>
              <a:rPr lang="en-GB" sz="1400" dirty="0" smtClean="0">
                <a:solidFill>
                  <a:schemeClr val="tx1"/>
                </a:solidFill>
              </a:rPr>
              <a:t>-</a:t>
            </a:r>
            <a:r>
              <a:rPr lang="el-GR" sz="1400" dirty="0" smtClean="0">
                <a:solidFill>
                  <a:schemeClr val="tx1"/>
                </a:solidFill>
              </a:rPr>
              <a:t>δ</a:t>
            </a:r>
            <a:r>
              <a:rPr lang="en-GB" sz="1400" dirty="0" smtClean="0">
                <a:solidFill>
                  <a:schemeClr val="tx1"/>
                </a:solidFill>
              </a:rPr>
              <a:t> represent the probabilities P(D ^ T) for each combination, calculated as the product of P(T|D) and P(D); Arcs at the base of the figure show P(T) and P(¬T), calculated as the sum of all probabilities where (T==t); 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0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5</cp:revision>
  <dcterms:created xsi:type="dcterms:W3CDTF">2019-11-03T12:47:47Z</dcterms:created>
  <dcterms:modified xsi:type="dcterms:W3CDTF">2019-11-03T13:30:34Z</dcterms:modified>
</cp:coreProperties>
</file>