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A63F54-220F-4051-99D4-17677032C806}">
          <p14:sldIdLst>
            <p14:sldId id="256"/>
            <p14:sldId id="258"/>
          </p14:sldIdLst>
        </p14:section>
        <p14:section name="Untitled Section" id="{AB996BD0-6A80-45B1-ABE3-6E57FE69CEF0}">
          <p14:sldIdLst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28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7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5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 userDrawn="1"/>
        </p:nvSpPr>
        <p:spPr>
          <a:xfrm>
            <a:off x="-91744800" y="-75184000"/>
            <a:ext cx="195681600" cy="1417574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7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 userDrawn="1"/>
        </p:nvSpPr>
        <p:spPr>
          <a:xfrm>
            <a:off x="-91744800" y="-75184000"/>
            <a:ext cx="195681600" cy="1417574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0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8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9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9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9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C05E-89DD-4535-8A90-A0D80CC97178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29F1-E76C-452B-907F-97532A41F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8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18655" y="365760"/>
            <a:ext cx="11554691" cy="61264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/>
          <p:cNvGrpSpPr/>
          <p:nvPr/>
        </p:nvGrpSpPr>
        <p:grpSpPr>
          <a:xfrm>
            <a:off x="532016" y="798022"/>
            <a:ext cx="11127970" cy="5261957"/>
            <a:chOff x="1407622" y="798022"/>
            <a:chExt cx="9376757" cy="5261957"/>
          </a:xfrm>
        </p:grpSpPr>
        <p:cxnSp>
          <p:nvCxnSpPr>
            <p:cNvPr id="25" name="Straight Arrow Connector 24"/>
            <p:cNvCxnSpPr>
              <a:stCxn id="14" idx="2"/>
            </p:cNvCxnSpPr>
            <p:nvPr/>
          </p:nvCxnSpPr>
          <p:spPr>
            <a:xfrm flipH="1">
              <a:off x="2042160" y="3408218"/>
              <a:ext cx="1551709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2"/>
            </p:cNvCxnSpPr>
            <p:nvPr/>
          </p:nvCxnSpPr>
          <p:spPr>
            <a:xfrm>
              <a:off x="3593869" y="3408218"/>
              <a:ext cx="0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2"/>
            </p:cNvCxnSpPr>
            <p:nvPr/>
          </p:nvCxnSpPr>
          <p:spPr>
            <a:xfrm>
              <a:off x="3593869" y="3408218"/>
              <a:ext cx="1551710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 flipH="1">
              <a:off x="7046422" y="3408218"/>
              <a:ext cx="1551709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</p:cNvCxnSpPr>
            <p:nvPr/>
          </p:nvCxnSpPr>
          <p:spPr>
            <a:xfrm>
              <a:off x="8598131" y="3408218"/>
              <a:ext cx="0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2"/>
            </p:cNvCxnSpPr>
            <p:nvPr/>
          </p:nvCxnSpPr>
          <p:spPr>
            <a:xfrm>
              <a:off x="8598131" y="3408218"/>
              <a:ext cx="1551710" cy="1970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2"/>
              <a:endCxn id="15" idx="0"/>
            </p:cNvCxnSpPr>
            <p:nvPr/>
          </p:nvCxnSpPr>
          <p:spPr>
            <a:xfrm>
              <a:off x="6120940" y="1147156"/>
              <a:ext cx="2477191" cy="19119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 flipH="1">
              <a:off x="3593869" y="1147156"/>
              <a:ext cx="2527071" cy="19119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407622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0.4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59331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0.4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1041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0.2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11884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0.1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3593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0.45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515303" y="5378335"/>
              <a:ext cx="1269076" cy="6816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0.45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0329" y="1633450"/>
              <a:ext cx="1180407" cy="7481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ON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1143" y="1633450"/>
              <a:ext cx="1180407" cy="7481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OFF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40778" y="798022"/>
              <a:ext cx="2560324" cy="34913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HEATER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46712" y="3059084"/>
              <a:ext cx="2294314" cy="349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TEMPERATURE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0974" y="3059084"/>
              <a:ext cx="2294314" cy="3491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TEMPERATURE</a:t>
              </a:r>
              <a:endParaRPr lang="en-GB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253256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HOT</a:t>
              </a:r>
              <a:endParaRPr lang="en-GB" sz="14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161861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WARM</a:t>
              </a:r>
              <a:endParaRPr lang="en-GB" sz="14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070467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COLD</a:t>
              </a:r>
              <a:endParaRPr lang="en-GB" sz="14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7257518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HOT</a:t>
              </a:r>
              <a:endParaRPr lang="en-GB" sz="14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8166123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WARM</a:t>
              </a:r>
              <a:endParaRPr lang="en-GB" sz="14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9074729" y="4185458"/>
              <a:ext cx="864018" cy="681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COLD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8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18655" y="532015"/>
            <a:ext cx="11554691" cy="57939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1508721" y="822960"/>
            <a:ext cx="9174558" cy="5212080"/>
            <a:chOff x="1507297" y="1130531"/>
            <a:chExt cx="9174558" cy="5212080"/>
          </a:xfrm>
        </p:grpSpPr>
        <p:grpSp>
          <p:nvGrpSpPr>
            <p:cNvPr id="3" name="Group 2"/>
            <p:cNvGrpSpPr/>
            <p:nvPr/>
          </p:nvGrpSpPr>
          <p:grpSpPr>
            <a:xfrm>
              <a:off x="3593869" y="1130531"/>
              <a:ext cx="5004262" cy="2261062"/>
              <a:chOff x="3358342" y="1130531"/>
              <a:chExt cx="5004262" cy="2261062"/>
            </a:xfrm>
          </p:grpSpPr>
          <p:cxnSp>
            <p:nvCxnSpPr>
              <p:cNvPr id="20" name="Straight Arrow Connector 19"/>
              <p:cNvCxnSpPr>
                <a:stCxn id="13" idx="2"/>
                <a:endCxn id="15" idx="0"/>
              </p:cNvCxnSpPr>
              <p:nvPr/>
            </p:nvCxnSpPr>
            <p:spPr>
              <a:xfrm>
                <a:off x="5885413" y="1479665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Straight Arrow Connector 16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3358342" y="1479665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14802" y="1965959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ON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475616" y="1965959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OFF</a:t>
                </a:r>
                <a:endParaRPr lang="en-GB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05251" y="1130531"/>
                <a:ext cx="2560324" cy="34913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507297" y="3391593"/>
              <a:ext cx="4139922" cy="2951018"/>
              <a:chOff x="1507297" y="3391593"/>
              <a:chExt cx="4139922" cy="295101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58788" y="3391593"/>
                <a:ext cx="3036914" cy="2261062"/>
                <a:chOff x="1075114" y="3391593"/>
                <a:chExt cx="5004262" cy="2261062"/>
              </a:xfrm>
            </p:grpSpPr>
            <p:cxnSp>
              <p:nvCxnSpPr>
                <p:cNvPr id="22" name="Straight Arrow Connector 21"/>
                <p:cNvCxnSpPr>
                  <a:stCxn id="27" idx="2"/>
                </p:cNvCxnSpPr>
                <p:nvPr/>
              </p:nvCxnSpPr>
              <p:spPr>
                <a:xfrm>
                  <a:off x="3602185" y="3740727"/>
                  <a:ext cx="2477191" cy="191192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Arrow Connector 22"/>
                <p:cNvCxnSpPr>
                  <a:stCxn id="27" idx="2"/>
                </p:cNvCxnSpPr>
                <p:nvPr/>
              </p:nvCxnSpPr>
              <p:spPr>
                <a:xfrm flipH="1">
                  <a:off x="1075114" y="3740727"/>
                  <a:ext cx="2527071" cy="191192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1831574" y="4227021"/>
                  <a:ext cx="1180407" cy="74814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192388" y="4227021"/>
                  <a:ext cx="1180407" cy="74814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322023" y="3391593"/>
                  <a:ext cx="2560324" cy="34913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1507297" y="5660967"/>
                <a:ext cx="1108732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38487" y="5660967"/>
                <a:ext cx="1108732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541933" y="3391593"/>
              <a:ext cx="4139922" cy="2951018"/>
              <a:chOff x="6541933" y="3391593"/>
              <a:chExt cx="4139922" cy="295101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096299" y="3391593"/>
                <a:ext cx="3036914" cy="2261062"/>
                <a:chOff x="6112625" y="3391593"/>
                <a:chExt cx="5004262" cy="2261062"/>
              </a:xfrm>
            </p:grpSpPr>
            <p:cxnSp>
              <p:nvCxnSpPr>
                <p:cNvPr id="29" name="Straight Arrow Connector 28"/>
                <p:cNvCxnSpPr>
                  <a:stCxn id="37" idx="2"/>
                </p:cNvCxnSpPr>
                <p:nvPr/>
              </p:nvCxnSpPr>
              <p:spPr>
                <a:xfrm>
                  <a:off x="8639696" y="3740727"/>
                  <a:ext cx="2477191" cy="191192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Arrow Connector 29"/>
                <p:cNvCxnSpPr>
                  <a:stCxn id="37" idx="2"/>
                </p:cNvCxnSpPr>
                <p:nvPr/>
              </p:nvCxnSpPr>
              <p:spPr>
                <a:xfrm flipH="1">
                  <a:off x="6112625" y="3740727"/>
                  <a:ext cx="2527071" cy="191192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6869085" y="4227021"/>
                  <a:ext cx="1180407" cy="74814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229899" y="4227021"/>
                  <a:ext cx="1180407" cy="74814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7359534" y="3391593"/>
                  <a:ext cx="2560324" cy="34913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6541933" y="5660967"/>
                <a:ext cx="1108732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573123" y="5660967"/>
                <a:ext cx="1108732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8655" y="532015"/>
            <a:ext cx="11554691" cy="5793971"/>
            <a:chOff x="318655" y="532015"/>
            <a:chExt cx="11554691" cy="5793971"/>
          </a:xfrm>
        </p:grpSpPr>
        <p:sp>
          <p:nvSpPr>
            <p:cNvPr id="43" name="Rectangle 42"/>
            <p:cNvSpPr/>
            <p:nvPr/>
          </p:nvSpPr>
          <p:spPr>
            <a:xfrm>
              <a:off x="318655" y="532015"/>
              <a:ext cx="11554691" cy="579397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95293" y="822960"/>
              <a:ext cx="5004262" cy="2261062"/>
              <a:chOff x="3358342" y="1130531"/>
              <a:chExt cx="5004262" cy="2261062"/>
            </a:xfrm>
          </p:grpSpPr>
          <p:cxnSp>
            <p:nvCxnSpPr>
              <p:cNvPr id="20" name="Straight Arrow Connector 19"/>
              <p:cNvCxnSpPr>
                <a:stCxn id="13" idx="2"/>
                <a:endCxn id="15" idx="0"/>
              </p:cNvCxnSpPr>
              <p:nvPr/>
            </p:nvCxnSpPr>
            <p:spPr>
              <a:xfrm>
                <a:off x="5885413" y="1479665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7" name="Straight Arrow Connector 16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3358342" y="1479665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14802" y="1965959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ON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475616" y="1965959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OFF</a:t>
                </a:r>
                <a:endParaRPr lang="en-GB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05251" y="1130531"/>
                <a:ext cx="2560324" cy="34913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60212" y="3084022"/>
              <a:ext cx="3036914" cy="2261062"/>
              <a:chOff x="1075114" y="3391593"/>
              <a:chExt cx="5004262" cy="2261062"/>
            </a:xfrm>
          </p:grpSpPr>
          <p:cxnSp>
            <p:nvCxnSpPr>
              <p:cNvPr id="22" name="Straight Arrow Connector 21"/>
              <p:cNvCxnSpPr>
                <a:stCxn id="27" idx="2"/>
              </p:cNvCxnSpPr>
              <p:nvPr/>
            </p:nvCxnSpPr>
            <p:spPr>
              <a:xfrm>
                <a:off x="3602185" y="3740727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" name="Straight Arrow Connector 22"/>
              <p:cNvCxnSpPr>
                <a:stCxn id="27" idx="2"/>
              </p:cNvCxnSpPr>
              <p:nvPr/>
            </p:nvCxnSpPr>
            <p:spPr>
              <a:xfrm flipH="1">
                <a:off x="1075114" y="3740727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831574" y="4227021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ON</a:t>
                </a:r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92388" y="4227021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OFF</a:t>
                </a:r>
                <a:endParaRPr lang="en-GB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322023" y="3391593"/>
                <a:ext cx="2560324" cy="34913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508721" y="5353396"/>
              <a:ext cx="1108732" cy="6816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0.7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39911" y="5353396"/>
              <a:ext cx="1108732" cy="6816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0.3</a:t>
              </a:r>
              <a:endParaRPr lang="en-GB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097723" y="3084022"/>
              <a:ext cx="3036914" cy="2261062"/>
              <a:chOff x="6112625" y="3391593"/>
              <a:chExt cx="5004262" cy="2261062"/>
            </a:xfrm>
          </p:grpSpPr>
          <p:cxnSp>
            <p:nvCxnSpPr>
              <p:cNvPr id="29" name="Straight Arrow Connector 28"/>
              <p:cNvCxnSpPr>
                <a:stCxn id="37" idx="2"/>
              </p:cNvCxnSpPr>
              <p:nvPr/>
            </p:nvCxnSpPr>
            <p:spPr>
              <a:xfrm>
                <a:off x="8639696" y="3740727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0" name="Straight Arrow Connector 29"/>
              <p:cNvCxnSpPr>
                <a:stCxn id="37" idx="2"/>
              </p:cNvCxnSpPr>
              <p:nvPr/>
            </p:nvCxnSpPr>
            <p:spPr>
              <a:xfrm flipH="1">
                <a:off x="6112625" y="3740727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6869085" y="4227021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ON</a:t>
                </a:r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229899" y="4227021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OFF</a:t>
                </a:r>
                <a:endParaRPr lang="en-GB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359534" y="3391593"/>
                <a:ext cx="2560324" cy="34913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543357" y="5353396"/>
              <a:ext cx="1108732" cy="6816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0.3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574547" y="5353396"/>
              <a:ext cx="1108732" cy="6816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0.7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0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8655" y="365760"/>
            <a:ext cx="11554691" cy="6126480"/>
            <a:chOff x="318655" y="365760"/>
            <a:chExt cx="11554691" cy="6126480"/>
          </a:xfrm>
        </p:grpSpPr>
        <p:sp>
          <p:nvSpPr>
            <p:cNvPr id="43" name="Rectangle 42"/>
            <p:cNvSpPr/>
            <p:nvPr/>
          </p:nvSpPr>
          <p:spPr>
            <a:xfrm>
              <a:off x="318655" y="365760"/>
              <a:ext cx="11554691" cy="61264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2016" y="798022"/>
              <a:ext cx="11127970" cy="5261957"/>
              <a:chOff x="1407622" y="798022"/>
              <a:chExt cx="9376757" cy="5261957"/>
            </a:xfrm>
          </p:grpSpPr>
          <p:cxnSp>
            <p:nvCxnSpPr>
              <p:cNvPr id="25" name="Straight Arrow Connector 24"/>
              <p:cNvCxnSpPr>
                <a:stCxn id="14" idx="2"/>
              </p:cNvCxnSpPr>
              <p:nvPr/>
            </p:nvCxnSpPr>
            <p:spPr>
              <a:xfrm flipH="1">
                <a:off x="2042160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4" idx="2"/>
              </p:cNvCxnSpPr>
              <p:nvPr/>
            </p:nvCxnSpPr>
            <p:spPr>
              <a:xfrm>
                <a:off x="3593869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4" idx="2"/>
              </p:cNvCxnSpPr>
              <p:nvPr/>
            </p:nvCxnSpPr>
            <p:spPr>
              <a:xfrm>
                <a:off x="3593869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5" idx="2"/>
              </p:cNvCxnSpPr>
              <p:nvPr/>
            </p:nvCxnSpPr>
            <p:spPr>
              <a:xfrm flipH="1">
                <a:off x="7046422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2"/>
              </p:cNvCxnSpPr>
              <p:nvPr/>
            </p:nvCxnSpPr>
            <p:spPr>
              <a:xfrm>
                <a:off x="8598131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5" idx="2"/>
              </p:cNvCxnSpPr>
              <p:nvPr/>
            </p:nvCxnSpPr>
            <p:spPr>
              <a:xfrm>
                <a:off x="8598131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5" idx="0"/>
              </p:cNvCxnSpPr>
              <p:nvPr/>
            </p:nvCxnSpPr>
            <p:spPr>
              <a:xfrm>
                <a:off x="6120940" y="1147156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Straight Arrow Connector 16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3593869" y="1147156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407622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0.4</a:t>
                </a:r>
                <a:endParaRPr lang="en-GB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5933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0.4</a:t>
                </a:r>
                <a:endParaRPr lang="en-GB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1104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0.2</a:t>
                </a:r>
                <a:endParaRPr lang="en-GB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11884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0.1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96359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0.45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51530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0.45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50329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ON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711143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OFF</a:t>
                </a:r>
                <a:endParaRPr lang="en-GB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840778" y="798022"/>
                <a:ext cx="2560324" cy="34913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446712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450974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53256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HOT</a:t>
                </a:r>
                <a:endParaRPr lang="en-GB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161861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WARM</a:t>
                </a:r>
                <a:endParaRPr lang="en-GB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70467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COLD</a:t>
                </a:r>
                <a:endParaRPr lang="en-GB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257518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HOT</a:t>
                </a:r>
                <a:endParaRPr lang="en-GB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166123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WARM</a:t>
                </a:r>
                <a:endParaRPr lang="en-GB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074729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COLD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3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0945"/>
                <a:ext cx="10515600" cy="58860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800" dirty="0"/>
                  <a:t>a1 = P(u(i) | w(t)=1) * [ P(w(t)=1|w(t-1)=1) * P(w(t-1)=1) + P(w(t)=1|w(t-1)=0) * P(w(t-1)=0) </a:t>
                </a:r>
                <a:r>
                  <a:rPr lang="pl-PL" sz="1800" dirty="0" smtClean="0"/>
                  <a:t>]</a:t>
                </a:r>
                <a:endParaRPr lang="en-GB" sz="1800" dirty="0" smtClean="0"/>
              </a:p>
              <a:p>
                <a:pPr marL="0" indent="0">
                  <a:buNone/>
                </a:pPr>
                <a:r>
                  <a:rPr lang="en-GB" sz="1800" dirty="0"/>
                  <a:t>a</a:t>
                </a:r>
                <a:r>
                  <a:rPr lang="pl-PL" sz="1800" dirty="0" smtClean="0"/>
                  <a:t>2 </a:t>
                </a:r>
                <a:r>
                  <a:rPr lang="pl-PL" sz="1800" dirty="0"/>
                  <a:t>= P(u(i) | w(t)=0) * [ P(w(t)=0|w(t-1)=1) * P(w(t-1)=1) + P(w(t)=0|w(t-1)=0) * P(w(t-1)=0) ]</a:t>
                </a:r>
              </a:p>
              <a:p>
                <a:pPr marL="0" indent="0">
                  <a:buNone/>
                </a:pPr>
                <a:endParaRPr lang="en-GB" sz="1800" dirty="0" smtClean="0"/>
              </a:p>
              <a:p>
                <a:pPr marL="0" indent="0">
                  <a:buNone/>
                </a:pPr>
                <a:r>
                  <a:rPr lang="en-GB" sz="1800" dirty="0" smtClean="0">
                    <a:solidFill>
                      <a:schemeClr val="tx2"/>
                    </a:solidFill>
                  </a:rPr>
                  <a:t>WHERE x = &lt;ON, OFF&gt;</a:t>
                </a:r>
                <a:br>
                  <a:rPr lang="en-GB" sz="1800" dirty="0" smtClean="0">
                    <a:solidFill>
                      <a:schemeClr val="tx2"/>
                    </a:solidFill>
                  </a:rPr>
                </a:br>
                <a:r>
                  <a:rPr lang="el-GR" dirty="0" smtClean="0">
                    <a:solidFill>
                      <a:srgbClr val="7030A0"/>
                    </a:solidFill>
                  </a:rPr>
                  <a:t>α 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[ </a:t>
                </a:r>
                <a:r>
                  <a:rPr lang="en-GB" dirty="0" smtClean="0"/>
                  <a:t>P(H</a:t>
                </a:r>
                <a:r>
                  <a:rPr lang="en-GB" baseline="-25000" dirty="0" smtClean="0"/>
                  <a:t>t</a:t>
                </a:r>
                <a:r>
                  <a:rPr lang="en-GB" dirty="0" smtClean="0"/>
                  <a:t> = x| U</a:t>
                </a:r>
                <a:r>
                  <a:rPr lang="en-GB" baseline="-25000" dirty="0" smtClean="0"/>
                  <a:t>t</a:t>
                </a:r>
                <a:r>
                  <a:rPr lang="en-GB" dirty="0" smtClean="0"/>
                  <a:t>)</a:t>
                </a:r>
                <a:r>
                  <a:rPr lang="pl-PL" dirty="0" smtClean="0"/>
                  <a:t> 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]</a:t>
                </a:r>
                <a:r>
                  <a:rPr lang="en-GB" dirty="0" smtClean="0"/>
                  <a:t> ==</a:t>
                </a:r>
              </a:p>
              <a:p>
                <a:pPr marL="914400" lvl="2" indent="0">
                  <a:buNone/>
                </a:pPr>
                <a:r>
                  <a:rPr lang="el-GR" dirty="0" smtClean="0">
                    <a:solidFill>
                      <a:srgbClr val="7030A0"/>
                    </a:solidFill>
                  </a:rPr>
                  <a:t>α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 [</a:t>
                </a:r>
              </a:p>
              <a:p>
                <a:pPr marL="1371600" lvl="3" indent="0">
                  <a:buNone/>
                </a:pPr>
                <a:r>
                  <a:rPr lang="pl-PL" dirty="0" smtClean="0">
                    <a:solidFill>
                      <a:schemeClr val="accent3"/>
                    </a:solidFill>
                  </a:rPr>
                  <a:t>P(</a:t>
                </a:r>
                <a:r>
                  <a:rPr lang="pl-PL" dirty="0" smtClean="0">
                    <a:solidFill>
                      <a:schemeClr val="accent1"/>
                    </a:solidFill>
                  </a:rPr>
                  <a:t>u</a:t>
                </a:r>
                <a:r>
                  <a:rPr lang="en-GB" baseline="-25000" dirty="0" smtClean="0">
                    <a:solidFill>
                      <a:schemeClr val="accent1"/>
                    </a:solidFill>
                  </a:rPr>
                  <a:t>t</a:t>
                </a:r>
                <a:r>
                  <a:rPr lang="pl-PL" dirty="0" smtClean="0"/>
                  <a:t> </a:t>
                </a:r>
                <a:r>
                  <a:rPr lang="pl-PL" dirty="0" smtClean="0">
                    <a:solidFill>
                      <a:schemeClr val="accent3"/>
                    </a:solidFill>
                  </a:rPr>
                  <a:t>|</a:t>
                </a:r>
                <a:r>
                  <a:rPr lang="pl-PL" dirty="0" smtClean="0"/>
                  <a:t> </a:t>
                </a:r>
                <a:r>
                  <a:rPr lang="en-GB" dirty="0" smtClean="0">
                    <a:solidFill>
                      <a:schemeClr val="accent2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2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3"/>
                    </a:solidFill>
                  </a:rPr>
                  <a:t>)</a:t>
                </a:r>
                <a:endParaRPr lang="en-GB" dirty="0" smtClean="0">
                  <a:solidFill>
                    <a:schemeClr val="accent3"/>
                  </a:solidFill>
                </a:endParaRPr>
              </a:p>
              <a:p>
                <a:pPr marL="1371600" lvl="3" indent="0">
                  <a:buNone/>
                </a:pPr>
                <a:r>
                  <a:rPr lang="pl-PL" dirty="0" smtClean="0">
                    <a:solidFill>
                      <a:schemeClr val="accent3"/>
                    </a:solidFill>
                  </a:rPr>
                  <a:t>*</a:t>
                </a:r>
                <a:endParaRPr lang="en-GB" dirty="0" smtClean="0">
                  <a:solidFill>
                    <a:schemeClr val="accent3"/>
                  </a:solidFill>
                </a:endParaRPr>
              </a:p>
              <a:p>
                <a:pPr marL="1371600" lvl="3" indent="0">
                  <a:buNone/>
                </a:pPr>
                <a:r>
                  <a:rPr lang="pl-PL" dirty="0" smtClean="0">
                    <a:solidFill>
                      <a:schemeClr val="accent2"/>
                    </a:solidFill>
                  </a:rPr>
                  <a:t>[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marL="1371600" lvl="3" indent="0">
                  <a:buNone/>
                </a:pPr>
                <a:r>
                  <a:rPr lang="en-GB" dirty="0" smtClean="0"/>
                  <a:t>	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>
                    <a:solidFill>
                      <a:schemeClr val="accent6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|</a:t>
                </a:r>
                <a:r>
                  <a:rPr lang="en-GB" dirty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OFF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pl-PL" dirty="0">
                    <a:solidFill>
                      <a:schemeClr val="accent2"/>
                    </a:solidFill>
                  </a:rPr>
                  <a:t>* 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h</a:t>
                </a:r>
                <a:r>
                  <a:rPr lang="en-GB" baseline="-25000" dirty="0" smtClean="0">
                    <a:solidFill>
                      <a:schemeClr val="accent4"/>
                    </a:solidFill>
                  </a:rPr>
                  <a:t>t-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OFF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marL="1371600" lvl="3" indent="0">
                  <a:buNone/>
                </a:pPr>
                <a:r>
                  <a:rPr lang="pl-PL" dirty="0" smtClean="0">
                    <a:solidFill>
                      <a:schemeClr val="accent2"/>
                    </a:solidFill>
                  </a:rPr>
                  <a:t>+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marL="1371600" lvl="3" indent="0">
                  <a:buNone/>
                </a:pPr>
                <a:r>
                  <a:rPr lang="en-GB" dirty="0" smtClean="0"/>
                  <a:t>	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>
                    <a:solidFill>
                      <a:schemeClr val="accent6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|</a:t>
                </a:r>
                <a:r>
                  <a:rPr lang="en-GB" dirty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ON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pl-PL" dirty="0">
                    <a:solidFill>
                      <a:schemeClr val="accent2"/>
                    </a:solidFill>
                  </a:rPr>
                  <a:t>* 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ON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marL="1371600" lvl="3" indent="0">
                  <a:buNone/>
                </a:pPr>
                <a:r>
                  <a:rPr lang="pl-PL" dirty="0" smtClean="0">
                    <a:solidFill>
                      <a:schemeClr val="accent2"/>
                    </a:solidFill>
                  </a:rPr>
                  <a:t>]</a:t>
                </a:r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GB" sz="2000" dirty="0"/>
                  <a:t>	</a:t>
                </a:r>
                <a:r>
                  <a:rPr lang="en-GB" sz="2000" dirty="0" smtClean="0"/>
                  <a:t>    </a:t>
                </a:r>
                <a:r>
                  <a:rPr lang="en-GB" sz="2000" dirty="0" smtClean="0">
                    <a:solidFill>
                      <a:srgbClr val="7030A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sz="1800" dirty="0" smtClean="0"/>
                  <a:t>P(H</a:t>
                </a:r>
                <a:r>
                  <a:rPr lang="en-GB" sz="1800" baseline="-25000" dirty="0" smtClean="0"/>
                  <a:t>t</a:t>
                </a:r>
                <a:r>
                  <a:rPr lang="en-GB" sz="1800" dirty="0" smtClean="0"/>
                  <a:t> = x| U</a:t>
                </a:r>
                <a:r>
                  <a:rPr lang="en-GB" sz="1800" baseline="-25000" dirty="0" smtClean="0"/>
                  <a:t>t</a:t>
                </a:r>
                <a:r>
                  <a:rPr lang="en-GB" sz="1800" dirty="0" smtClean="0"/>
                  <a:t>)</a:t>
                </a:r>
                <a:r>
                  <a:rPr lang="pl-PL" sz="1800" dirty="0" smtClean="0"/>
                  <a:t> </a:t>
                </a:r>
                <a:r>
                  <a:rPr lang="en-GB" sz="1800" dirty="0" smtClean="0"/>
                  <a:t> = </a:t>
                </a:r>
                <a:r>
                  <a:rPr lang="el-GR" sz="1800" dirty="0" smtClean="0">
                    <a:solidFill>
                      <a:srgbClr val="7030A0"/>
                    </a:solidFill>
                  </a:rPr>
                  <a:t>α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GB" sz="1800" dirty="0" smtClean="0"/>
                  <a:t> </a:t>
                </a:r>
                <a:r>
                  <a:rPr lang="en-GB" sz="1800" u="sng" dirty="0" smtClean="0"/>
                  <a:t>P( h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= ON | U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)</a:t>
                </a:r>
                <a:r>
                  <a:rPr lang="en-GB" sz="1800" dirty="0" smtClean="0"/>
                  <a:t>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GB" sz="1800" dirty="0" smtClean="0"/>
                  <a:t>  </a:t>
                </a:r>
                <a:r>
                  <a:rPr lang="en-GB" sz="1800" u="sng" dirty="0" smtClean="0"/>
                  <a:t>P( h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= OFF | U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)</a:t>
                </a:r>
                <a:r>
                  <a:rPr lang="en-GB" sz="1800" dirty="0" smtClean="0"/>
                  <a:t> 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]   *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GB" sz="1800" b="0" i="0" dirty="0" smtClean="0">
                            <a:solidFill>
                              <a:srgbClr val="7030A0"/>
                            </a:solidFill>
                          </a:rPr>
                          <m:t>&lt; 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Ht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Ut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)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800" b="0" i="0" dirty="0" smtClean="0">
                            <a:solidFill>
                              <a:srgbClr val="7030A0"/>
                            </a:solidFill>
                          </a:rPr>
                          <m:t>&gt;</m:t>
                        </m:r>
                      </m:e>
                    </m:nary>
                  </m:oMath>
                </a14:m>
                <a:r>
                  <a:rPr lang="en-GB" sz="1800" baseline="30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baseline="30000" dirty="0" smtClean="0">
                        <a:solidFill>
                          <a:srgbClr val="7030A0"/>
                        </a:solidFill>
                      </a:rPr>
                      <m:t>−1</m:t>
                    </m:r>
                  </m:oMath>
                </a14:m>
                <a:endParaRPr lang="en-GB" sz="1800" baseline="30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0945"/>
                <a:ext cx="10515600" cy="5886018"/>
              </a:xfrm>
              <a:blipFill>
                <a:blip r:embed="rId2"/>
                <a:stretch>
                  <a:fillRect l="-1217" t="-1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2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lowchart: Delay 170"/>
          <p:cNvSpPr/>
          <p:nvPr/>
        </p:nvSpPr>
        <p:spPr>
          <a:xfrm>
            <a:off x="-22122639" y="-1063171"/>
            <a:ext cx="2388800" cy="1063171"/>
          </a:xfrm>
          <a:prstGeom prst="flowChartDela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P( ON )</a:t>
            </a:r>
            <a:endParaRPr lang="en-GB" sz="4000" dirty="0"/>
          </a:p>
        </p:txBody>
      </p:sp>
      <p:sp>
        <p:nvSpPr>
          <p:cNvPr id="172" name="Flowchart: Delay 171"/>
          <p:cNvSpPr/>
          <p:nvPr/>
        </p:nvSpPr>
        <p:spPr>
          <a:xfrm>
            <a:off x="-22122639" y="1084653"/>
            <a:ext cx="2388800" cy="1063171"/>
          </a:xfrm>
          <a:prstGeom prst="flowChartDela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P( OFF )</a:t>
            </a:r>
            <a:endParaRPr lang="en-GB" sz="40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-19736605" y="-1828209"/>
            <a:ext cx="11634400" cy="9883190"/>
            <a:chOff x="1091395" y="-2206171"/>
            <a:chExt cx="11634400" cy="9883190"/>
          </a:xfrm>
        </p:grpSpPr>
        <p:sp>
          <p:nvSpPr>
            <p:cNvPr id="29" name="Rounded Rectangle 28"/>
            <p:cNvSpPr/>
            <p:nvPr/>
          </p:nvSpPr>
          <p:spPr>
            <a:xfrm>
              <a:off x="4199820" y="-2206171"/>
              <a:ext cx="6137175" cy="6626679"/>
            </a:xfrm>
            <a:prstGeom prst="roundRect">
              <a:avLst>
                <a:gd name="adj" fmla="val 119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041265" y="-1961110"/>
              <a:ext cx="8255974" cy="9638129"/>
              <a:chOff x="1407622" y="-3578150"/>
              <a:chExt cx="9376757" cy="9638129"/>
            </a:xfrm>
          </p:grpSpPr>
          <p:cxnSp>
            <p:nvCxnSpPr>
              <p:cNvPr id="25" name="Straight Arrow Connector 24"/>
              <p:cNvCxnSpPr>
                <a:stCxn id="14" idx="2"/>
              </p:cNvCxnSpPr>
              <p:nvPr/>
            </p:nvCxnSpPr>
            <p:spPr>
              <a:xfrm flipH="1">
                <a:off x="2042160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4" idx="2"/>
              </p:cNvCxnSpPr>
              <p:nvPr/>
            </p:nvCxnSpPr>
            <p:spPr>
              <a:xfrm>
                <a:off x="3593869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4" idx="2"/>
              </p:cNvCxnSpPr>
              <p:nvPr/>
            </p:nvCxnSpPr>
            <p:spPr>
              <a:xfrm>
                <a:off x="3593869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5" idx="2"/>
              </p:cNvCxnSpPr>
              <p:nvPr/>
            </p:nvCxnSpPr>
            <p:spPr>
              <a:xfrm flipH="1">
                <a:off x="7046422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2"/>
              </p:cNvCxnSpPr>
              <p:nvPr/>
            </p:nvCxnSpPr>
            <p:spPr>
              <a:xfrm>
                <a:off x="8598131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5" idx="2"/>
              </p:cNvCxnSpPr>
              <p:nvPr/>
            </p:nvCxnSpPr>
            <p:spPr>
              <a:xfrm>
                <a:off x="8598131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5" idx="0"/>
              </p:cNvCxnSpPr>
              <p:nvPr/>
            </p:nvCxnSpPr>
            <p:spPr>
              <a:xfrm>
                <a:off x="6120940" y="1147156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Straight Arrow Connector 16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3593869" y="1147156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407622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5933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1104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0.2</a:t>
                </a:r>
                <a:endParaRPr lang="en-GB" sz="4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11884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0.1</a:t>
                </a:r>
                <a:endParaRPr lang="en-GB" sz="40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96359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51530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50329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ON</a:t>
                </a:r>
                <a:endParaRPr lang="en-GB" sz="28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711143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OFF</a:t>
                </a:r>
                <a:endParaRPr lang="en-GB" sz="28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465125" y="-3578150"/>
                <a:ext cx="1311630" cy="4725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446712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450974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53256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H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161861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70467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257518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</a:t>
                </a:r>
                <a:endParaRPr lang="en-GB" sz="32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166123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074729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6200000">
              <a:off x="2445832" y="-3078797"/>
              <a:ext cx="3806908" cy="6515782"/>
              <a:chOff x="1631638" y="-383643"/>
              <a:chExt cx="8928723" cy="651578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593806" y="-383643"/>
                <a:ext cx="5037510" cy="3467665"/>
                <a:chOff x="3356855" y="-76072"/>
                <a:chExt cx="5037510" cy="3467665"/>
              </a:xfrm>
            </p:grpSpPr>
            <p:cxnSp>
              <p:nvCxnSpPr>
                <p:cNvPr id="54" name="Straight Arrow Connector 53"/>
                <p:cNvCxnSpPr>
                  <a:endCxn id="48" idx="0"/>
                </p:cNvCxnSpPr>
                <p:nvPr/>
              </p:nvCxnSpPr>
              <p:spPr>
                <a:xfrm rot="5400000">
                  <a:off x="6660533" y="1657761"/>
                  <a:ext cx="346766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Straight Arrow Connector 54"/>
                <p:cNvCxnSpPr>
                  <a:endCxn id="53" idx="0"/>
                </p:cNvCxnSpPr>
                <p:nvPr/>
              </p:nvCxnSpPr>
              <p:spPr>
                <a:xfrm rot="5400000">
                  <a:off x="1623022" y="1657761"/>
                  <a:ext cx="346766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2060214" y="3084022"/>
                <a:ext cx="3036909" cy="2261064"/>
                <a:chOff x="1075116" y="3391593"/>
                <a:chExt cx="5004255" cy="2261064"/>
              </a:xfrm>
            </p:grpSpPr>
            <p:cxnSp>
              <p:nvCxnSpPr>
                <p:cNvPr id="49" name="Straight Arrow Connector 48"/>
                <p:cNvCxnSpPr>
                  <a:stCxn id="53" idx="2"/>
                </p:cNvCxnSpPr>
                <p:nvPr/>
              </p:nvCxnSpPr>
              <p:spPr>
                <a:xfrm rot="5400000" flipV="1">
                  <a:off x="3884815" y="3458101"/>
                  <a:ext cx="1911929" cy="247718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Straight Arrow Connector 49"/>
                <p:cNvCxnSpPr>
                  <a:stCxn id="53" idx="2"/>
                </p:cNvCxnSpPr>
                <p:nvPr/>
              </p:nvCxnSpPr>
              <p:spPr>
                <a:xfrm rot="5400000">
                  <a:off x="1382687" y="3433156"/>
                  <a:ext cx="1911930" cy="252707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 rot="5400000">
                  <a:off x="2138839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 rot="5400000">
                  <a:off x="4499653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790795" y="3391593"/>
                  <a:ext cx="3622785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 rot="5400000">
                <a:off x="1625166" y="5262770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5400000">
                <a:off x="4656356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7097724" y="3084021"/>
                <a:ext cx="3036908" cy="2261065"/>
                <a:chOff x="6112627" y="3391592"/>
                <a:chExt cx="5004253" cy="2261065"/>
              </a:xfrm>
            </p:grpSpPr>
            <p:cxnSp>
              <p:nvCxnSpPr>
                <p:cNvPr id="44" name="Straight Arrow Connector 43"/>
                <p:cNvCxnSpPr>
                  <a:stCxn id="48" idx="2"/>
                </p:cNvCxnSpPr>
                <p:nvPr/>
              </p:nvCxnSpPr>
              <p:spPr>
                <a:xfrm rot="5400000" flipV="1">
                  <a:off x="8922321" y="3458098"/>
                  <a:ext cx="1911931" cy="247718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45" name="Straight Arrow Connector 44"/>
                <p:cNvCxnSpPr>
                  <a:stCxn id="48" idx="2"/>
                </p:cNvCxnSpPr>
                <p:nvPr/>
              </p:nvCxnSpPr>
              <p:spPr>
                <a:xfrm rot="5400000">
                  <a:off x="6420195" y="3433157"/>
                  <a:ext cx="1911931" cy="252706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 rot="5400000">
                  <a:off x="7176350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rot="5400000">
                  <a:off x="9537164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6828301" y="3391592"/>
                  <a:ext cx="3622784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 rot="5400000">
                <a:off x="6659803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9690992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</p:grpSp>
        <p:sp>
          <p:nvSpPr>
            <p:cNvPr id="235" name="Flowchart: Delay 234"/>
            <p:cNvSpPr/>
            <p:nvPr/>
          </p:nvSpPr>
          <p:spPr>
            <a:xfrm>
              <a:off x="10336995" y="-1441133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ON )</a:t>
              </a:r>
              <a:endParaRPr lang="en-GB" sz="4000" dirty="0"/>
            </a:p>
          </p:txBody>
        </p:sp>
        <p:sp>
          <p:nvSpPr>
            <p:cNvPr id="236" name="Flowchart: Delay 235"/>
            <p:cNvSpPr/>
            <p:nvPr/>
          </p:nvSpPr>
          <p:spPr>
            <a:xfrm>
              <a:off x="10336995" y="706691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OFF )</a:t>
              </a:r>
              <a:endParaRPr lang="en-GB" sz="4000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-8116105" y="-1828209"/>
            <a:ext cx="11634400" cy="9883190"/>
            <a:chOff x="1091395" y="-2206171"/>
            <a:chExt cx="11634400" cy="9883190"/>
          </a:xfrm>
        </p:grpSpPr>
        <p:sp>
          <p:nvSpPr>
            <p:cNvPr id="239" name="Rounded Rectangle 238"/>
            <p:cNvSpPr/>
            <p:nvPr/>
          </p:nvSpPr>
          <p:spPr>
            <a:xfrm>
              <a:off x="4199820" y="-2206171"/>
              <a:ext cx="6137175" cy="6626679"/>
            </a:xfrm>
            <a:prstGeom prst="roundRect">
              <a:avLst>
                <a:gd name="adj" fmla="val 119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3041265" y="-1961110"/>
              <a:ext cx="8255974" cy="9638129"/>
              <a:chOff x="1407622" y="-3578150"/>
              <a:chExt cx="9376757" cy="9638129"/>
            </a:xfrm>
          </p:grpSpPr>
          <p:cxnSp>
            <p:nvCxnSpPr>
              <p:cNvPr id="263" name="Straight Arrow Connector 262"/>
              <p:cNvCxnSpPr>
                <a:stCxn id="280" idx="2"/>
              </p:cNvCxnSpPr>
              <p:nvPr/>
            </p:nvCxnSpPr>
            <p:spPr>
              <a:xfrm flipH="1">
                <a:off x="2042160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>
                <a:stCxn id="280" idx="2"/>
              </p:cNvCxnSpPr>
              <p:nvPr/>
            </p:nvCxnSpPr>
            <p:spPr>
              <a:xfrm>
                <a:off x="3593869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80" idx="2"/>
              </p:cNvCxnSpPr>
              <p:nvPr/>
            </p:nvCxnSpPr>
            <p:spPr>
              <a:xfrm>
                <a:off x="3593869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stCxn id="281" idx="2"/>
              </p:cNvCxnSpPr>
              <p:nvPr/>
            </p:nvCxnSpPr>
            <p:spPr>
              <a:xfrm flipH="1">
                <a:off x="7046422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81" idx="2"/>
              </p:cNvCxnSpPr>
              <p:nvPr/>
            </p:nvCxnSpPr>
            <p:spPr>
              <a:xfrm>
                <a:off x="8598131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81" idx="2"/>
              </p:cNvCxnSpPr>
              <p:nvPr/>
            </p:nvCxnSpPr>
            <p:spPr>
              <a:xfrm>
                <a:off x="8598131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stCxn id="279" idx="2"/>
                <a:endCxn id="281" idx="0"/>
              </p:cNvCxnSpPr>
              <p:nvPr/>
            </p:nvCxnSpPr>
            <p:spPr>
              <a:xfrm>
                <a:off x="6120940" y="1147156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70" name="Straight Arrow Connector 269"/>
              <p:cNvCxnSpPr>
                <a:stCxn id="279" idx="2"/>
                <a:endCxn id="280" idx="0"/>
              </p:cNvCxnSpPr>
              <p:nvPr/>
            </p:nvCxnSpPr>
            <p:spPr>
              <a:xfrm flipH="1">
                <a:off x="3593869" y="1147156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1407622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295933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451104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0.2</a:t>
                </a:r>
                <a:endParaRPr lang="en-GB" sz="4000" dirty="0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411884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0.1</a:t>
                </a:r>
                <a:endParaRPr lang="en-GB" sz="4000" dirty="0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96359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951530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350329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ON</a:t>
                </a:r>
                <a:endParaRPr lang="en-GB" sz="2800" dirty="0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6711143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OFF</a:t>
                </a:r>
                <a:endParaRPr lang="en-GB" sz="2800" dirty="0"/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5465125" y="-3578150"/>
                <a:ext cx="1311630" cy="4725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2446712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281" name="Rounded Rectangle 280"/>
              <p:cNvSpPr/>
              <p:nvPr/>
            </p:nvSpPr>
            <p:spPr>
              <a:xfrm>
                <a:off x="7450974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253256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H</a:t>
                </a: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3161861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4070467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7257518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</a:t>
                </a:r>
                <a:endParaRPr lang="en-GB" sz="3200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8166123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9074729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 rot="16200000">
              <a:off x="2445832" y="-3078797"/>
              <a:ext cx="3806908" cy="6515782"/>
              <a:chOff x="1631638" y="-383643"/>
              <a:chExt cx="8928723" cy="6515782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3593806" y="-383643"/>
                <a:ext cx="5037510" cy="3467665"/>
                <a:chOff x="3356855" y="-76072"/>
                <a:chExt cx="5037510" cy="3467665"/>
              </a:xfrm>
            </p:grpSpPr>
            <p:cxnSp>
              <p:nvCxnSpPr>
                <p:cNvPr id="261" name="Straight Arrow Connector 260"/>
                <p:cNvCxnSpPr>
                  <a:endCxn id="255" idx="0"/>
                </p:cNvCxnSpPr>
                <p:nvPr/>
              </p:nvCxnSpPr>
              <p:spPr>
                <a:xfrm rot="5400000">
                  <a:off x="6660533" y="1657761"/>
                  <a:ext cx="346766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262" name="Straight Arrow Connector 261"/>
                <p:cNvCxnSpPr>
                  <a:endCxn id="260" idx="0"/>
                </p:cNvCxnSpPr>
                <p:nvPr/>
              </p:nvCxnSpPr>
              <p:spPr>
                <a:xfrm rot="5400000">
                  <a:off x="1623022" y="1657761"/>
                  <a:ext cx="346766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>
                <a:off x="2060214" y="3084022"/>
                <a:ext cx="3036909" cy="2261064"/>
                <a:chOff x="1075116" y="3391593"/>
                <a:chExt cx="5004255" cy="2261064"/>
              </a:xfrm>
            </p:grpSpPr>
            <p:cxnSp>
              <p:nvCxnSpPr>
                <p:cNvPr id="256" name="Straight Arrow Connector 255"/>
                <p:cNvCxnSpPr>
                  <a:stCxn id="260" idx="2"/>
                </p:cNvCxnSpPr>
                <p:nvPr/>
              </p:nvCxnSpPr>
              <p:spPr>
                <a:xfrm rot="5400000" flipV="1">
                  <a:off x="3884815" y="3458101"/>
                  <a:ext cx="1911929" cy="247718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257" name="Straight Arrow Connector 256"/>
                <p:cNvCxnSpPr>
                  <a:stCxn id="260" idx="2"/>
                </p:cNvCxnSpPr>
                <p:nvPr/>
              </p:nvCxnSpPr>
              <p:spPr>
                <a:xfrm rot="5400000">
                  <a:off x="1382687" y="3433156"/>
                  <a:ext cx="1911930" cy="252707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258" name="Rectangle 257"/>
                <p:cNvSpPr/>
                <p:nvPr/>
              </p:nvSpPr>
              <p:spPr>
                <a:xfrm rot="5400000">
                  <a:off x="2138839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 rot="5400000">
                  <a:off x="4499653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1790795" y="3391593"/>
                  <a:ext cx="3622785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246" name="Rectangle 245"/>
              <p:cNvSpPr/>
              <p:nvPr/>
            </p:nvSpPr>
            <p:spPr>
              <a:xfrm rot="5400000">
                <a:off x="1625166" y="5262770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  <p:sp>
            <p:nvSpPr>
              <p:cNvPr id="247" name="Rectangle 246"/>
              <p:cNvSpPr/>
              <p:nvPr/>
            </p:nvSpPr>
            <p:spPr>
              <a:xfrm rot="5400000">
                <a:off x="4656356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7097724" y="3084021"/>
                <a:ext cx="3036908" cy="2261065"/>
                <a:chOff x="6112627" y="3391592"/>
                <a:chExt cx="5004253" cy="2261065"/>
              </a:xfrm>
            </p:grpSpPr>
            <p:cxnSp>
              <p:nvCxnSpPr>
                <p:cNvPr id="251" name="Straight Arrow Connector 250"/>
                <p:cNvCxnSpPr>
                  <a:stCxn id="255" idx="2"/>
                </p:cNvCxnSpPr>
                <p:nvPr/>
              </p:nvCxnSpPr>
              <p:spPr>
                <a:xfrm rot="5400000" flipV="1">
                  <a:off x="8922321" y="3458098"/>
                  <a:ext cx="1911931" cy="247718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252" name="Straight Arrow Connector 251"/>
                <p:cNvCxnSpPr>
                  <a:stCxn id="255" idx="2"/>
                </p:cNvCxnSpPr>
                <p:nvPr/>
              </p:nvCxnSpPr>
              <p:spPr>
                <a:xfrm rot="5400000">
                  <a:off x="6420195" y="3433157"/>
                  <a:ext cx="1911931" cy="252706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 rot="5400000">
                  <a:off x="7176350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 rot="5400000">
                  <a:off x="9537164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>
                <a:xfrm>
                  <a:off x="6828301" y="3391592"/>
                  <a:ext cx="3622784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249" name="Rectangle 248"/>
              <p:cNvSpPr/>
              <p:nvPr/>
            </p:nvSpPr>
            <p:spPr>
              <a:xfrm rot="5400000">
                <a:off x="6659803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 rot="5400000">
                <a:off x="9690992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</p:grpSp>
        <p:sp>
          <p:nvSpPr>
            <p:cNvPr id="242" name="Flowchart: Delay 241"/>
            <p:cNvSpPr/>
            <p:nvPr/>
          </p:nvSpPr>
          <p:spPr>
            <a:xfrm>
              <a:off x="10336995" y="-1441133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ON )</a:t>
              </a:r>
              <a:endParaRPr lang="en-GB" sz="4000" dirty="0"/>
            </a:p>
          </p:txBody>
        </p:sp>
        <p:sp>
          <p:nvSpPr>
            <p:cNvPr id="243" name="Flowchart: Delay 242"/>
            <p:cNvSpPr/>
            <p:nvPr/>
          </p:nvSpPr>
          <p:spPr>
            <a:xfrm>
              <a:off x="10336995" y="706691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OFF )</a:t>
              </a:r>
              <a:endParaRPr lang="en-GB" sz="4000" dirty="0"/>
            </a:p>
          </p:txBody>
        </p:sp>
      </p:grpSp>
      <p:sp>
        <p:nvSpPr>
          <p:cNvPr id="288" name="Flowchart: Delay 287"/>
          <p:cNvSpPr/>
          <p:nvPr/>
        </p:nvSpPr>
        <p:spPr>
          <a:xfrm flipH="1">
            <a:off x="-23209250" y="-1063171"/>
            <a:ext cx="1083846" cy="1063171"/>
          </a:xfrm>
          <a:prstGeom prst="flowChartDelay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0.5</a:t>
            </a:r>
            <a:endParaRPr lang="en-GB" sz="4000" dirty="0"/>
          </a:p>
        </p:txBody>
      </p:sp>
      <p:sp>
        <p:nvSpPr>
          <p:cNvPr id="289" name="Flowchart: Delay 288"/>
          <p:cNvSpPr/>
          <p:nvPr/>
        </p:nvSpPr>
        <p:spPr>
          <a:xfrm flipH="1">
            <a:off x="-23209250" y="1084653"/>
            <a:ext cx="1083846" cy="1063171"/>
          </a:xfrm>
          <a:prstGeom prst="flowChartDelay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0.5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Content Placeholder 2"/>
              <p:cNvSpPr txBox="1">
                <a:spLocks/>
              </p:cNvSpPr>
              <p:nvPr/>
            </p:nvSpPr>
            <p:spPr>
              <a:xfrm>
                <a:off x="-976974" y="9395424"/>
                <a:ext cx="10515600" cy="5886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z="1800" dirty="0" smtClean="0"/>
                  <a:t>a1 = P(u(i) | w(t)=1) * [ P(w(t)=1|w(t-1)=1) * P(w(t-1)=1) + P(w(t)=1|w(t-1)=0) * P(w(t-1)=0) ]</a:t>
                </a:r>
                <a:endParaRPr lang="en-GB" sz="1800" dirty="0" smtClean="0"/>
              </a:p>
              <a:p>
                <a:r>
                  <a:rPr lang="en-GB" sz="1800" dirty="0"/>
                  <a:t>a</a:t>
                </a:r>
                <a:r>
                  <a:rPr lang="pl-PL" sz="1800" dirty="0" smtClean="0"/>
                  <a:t>2 </a:t>
                </a:r>
                <a:r>
                  <a:rPr lang="pl-PL" sz="1800" dirty="0"/>
                  <a:t>= P(u(i) | w(t)=0) * [ P(w(t)=0|w(t-1)=1) * P(w(t-1)=1) + P(w(t)=0|w(t-1)=0) * P(w(t-1)=0) ]</a:t>
                </a:r>
              </a:p>
              <a:p>
                <a:endParaRPr lang="en-GB" sz="1800" dirty="0" smtClean="0"/>
              </a:p>
              <a:p>
                <a:r>
                  <a:rPr lang="en-GB" sz="1800" dirty="0" smtClean="0">
                    <a:solidFill>
                      <a:schemeClr val="tx2"/>
                    </a:solidFill>
                  </a:rPr>
                  <a:t>WHERE x = &lt;ON, OFF&gt;</a:t>
                </a:r>
                <a:br>
                  <a:rPr lang="en-GB" sz="1800" dirty="0" smtClean="0">
                    <a:solidFill>
                      <a:schemeClr val="tx2"/>
                    </a:solidFill>
                  </a:rPr>
                </a:br>
                <a:r>
                  <a:rPr lang="el-GR" dirty="0" smtClean="0">
                    <a:solidFill>
                      <a:srgbClr val="7030A0"/>
                    </a:solidFill>
                  </a:rPr>
                  <a:t>α 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[ </a:t>
                </a:r>
                <a:r>
                  <a:rPr lang="en-GB" dirty="0" smtClean="0"/>
                  <a:t>P(H</a:t>
                </a:r>
                <a:r>
                  <a:rPr lang="en-GB" baseline="-25000" dirty="0" smtClean="0"/>
                  <a:t>t</a:t>
                </a:r>
                <a:r>
                  <a:rPr lang="en-GB" dirty="0" smtClean="0"/>
                  <a:t> = x| U</a:t>
                </a:r>
                <a:r>
                  <a:rPr lang="en-GB" baseline="-25000" dirty="0" smtClean="0"/>
                  <a:t>t</a:t>
                </a:r>
                <a:r>
                  <a:rPr lang="en-GB" dirty="0" smtClean="0"/>
                  <a:t>)</a:t>
                </a:r>
                <a:r>
                  <a:rPr lang="pl-PL" dirty="0" smtClean="0"/>
                  <a:t> 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]</a:t>
                </a:r>
                <a:r>
                  <a:rPr lang="en-GB" dirty="0" smtClean="0"/>
                  <a:t> ==</a:t>
                </a:r>
              </a:p>
              <a:p>
                <a:pPr lvl="2"/>
                <a:r>
                  <a:rPr lang="el-GR" dirty="0" smtClean="0">
                    <a:solidFill>
                      <a:srgbClr val="7030A0"/>
                    </a:solidFill>
                  </a:rPr>
                  <a:t>α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 [</a:t>
                </a:r>
              </a:p>
              <a:p>
                <a:pPr lvl="3"/>
                <a:r>
                  <a:rPr lang="pl-PL" dirty="0" smtClean="0">
                    <a:solidFill>
                      <a:schemeClr val="accent3"/>
                    </a:solidFill>
                  </a:rPr>
                  <a:t>P(</a:t>
                </a:r>
                <a:r>
                  <a:rPr lang="pl-PL" dirty="0" smtClean="0">
                    <a:solidFill>
                      <a:schemeClr val="accent1"/>
                    </a:solidFill>
                  </a:rPr>
                  <a:t>u</a:t>
                </a:r>
                <a:r>
                  <a:rPr lang="en-GB" baseline="-25000" dirty="0" smtClean="0">
                    <a:solidFill>
                      <a:schemeClr val="accent1"/>
                    </a:solidFill>
                  </a:rPr>
                  <a:t>t</a:t>
                </a:r>
                <a:r>
                  <a:rPr lang="pl-PL" dirty="0" smtClean="0"/>
                  <a:t> </a:t>
                </a:r>
                <a:r>
                  <a:rPr lang="pl-PL" dirty="0" smtClean="0">
                    <a:solidFill>
                      <a:schemeClr val="accent3"/>
                    </a:solidFill>
                  </a:rPr>
                  <a:t>|</a:t>
                </a:r>
                <a:r>
                  <a:rPr lang="pl-PL" dirty="0" smtClean="0"/>
                  <a:t> </a:t>
                </a:r>
                <a:r>
                  <a:rPr lang="en-GB" dirty="0" smtClean="0">
                    <a:solidFill>
                      <a:schemeClr val="accent2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2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2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3"/>
                    </a:solidFill>
                  </a:rPr>
                  <a:t>)</a:t>
                </a:r>
                <a:endParaRPr lang="en-GB" dirty="0" smtClean="0">
                  <a:solidFill>
                    <a:schemeClr val="accent3"/>
                  </a:solidFill>
                </a:endParaRPr>
              </a:p>
              <a:p>
                <a:pPr lvl="3"/>
                <a:r>
                  <a:rPr lang="pl-PL" dirty="0" smtClean="0">
                    <a:solidFill>
                      <a:schemeClr val="accent3"/>
                    </a:solidFill>
                  </a:rPr>
                  <a:t>*</a:t>
                </a:r>
                <a:endParaRPr lang="en-GB" dirty="0" smtClean="0">
                  <a:solidFill>
                    <a:schemeClr val="accent3"/>
                  </a:solidFill>
                </a:endParaRPr>
              </a:p>
              <a:p>
                <a:pPr lvl="3"/>
                <a:r>
                  <a:rPr lang="pl-PL" dirty="0" smtClean="0">
                    <a:solidFill>
                      <a:schemeClr val="accent2"/>
                    </a:solidFill>
                  </a:rPr>
                  <a:t>[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lvl="3"/>
                <a:r>
                  <a:rPr lang="en-GB" dirty="0" smtClean="0"/>
                  <a:t>	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>
                    <a:solidFill>
                      <a:schemeClr val="accent6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|</a:t>
                </a:r>
                <a:r>
                  <a:rPr lang="en-GB" dirty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OFF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pl-PL" dirty="0">
                    <a:solidFill>
                      <a:schemeClr val="accent2"/>
                    </a:solidFill>
                  </a:rPr>
                  <a:t>* 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h</a:t>
                </a:r>
                <a:r>
                  <a:rPr lang="en-GB" baseline="-25000" dirty="0" smtClean="0">
                    <a:solidFill>
                      <a:schemeClr val="accent4"/>
                    </a:solidFill>
                  </a:rPr>
                  <a:t>t-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OFF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lvl="3"/>
                <a:r>
                  <a:rPr lang="pl-PL" dirty="0" smtClean="0">
                    <a:solidFill>
                      <a:schemeClr val="accent2"/>
                    </a:solidFill>
                  </a:rPr>
                  <a:t>+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lvl="3"/>
                <a:r>
                  <a:rPr lang="en-GB" dirty="0" smtClean="0"/>
                  <a:t>	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>
                    <a:solidFill>
                      <a:schemeClr val="accent6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6"/>
                    </a:solidFill>
                  </a:rPr>
                  <a:t>t</a:t>
                </a:r>
                <a:r>
                  <a:rPr lang="pl-PL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6"/>
                    </a:solidFill>
                  </a:rPr>
                  <a:t>x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|</a:t>
                </a:r>
                <a:r>
                  <a:rPr lang="en-GB" dirty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ON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pl-PL" dirty="0">
                    <a:solidFill>
                      <a:schemeClr val="accent2"/>
                    </a:solidFill>
                  </a:rPr>
                  <a:t>* 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P(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h</a:t>
                </a:r>
                <a:r>
                  <a:rPr lang="pl-PL" baseline="-25000" dirty="0" smtClean="0">
                    <a:solidFill>
                      <a:schemeClr val="accent4"/>
                    </a:solidFill>
                  </a:rPr>
                  <a:t>t-1</a:t>
                </a:r>
                <a:r>
                  <a:rPr lang="pl-PL" dirty="0" smtClean="0">
                    <a:solidFill>
                      <a:schemeClr val="accent4"/>
                    </a:solidFill>
                  </a:rPr>
                  <a:t>=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ON</a:t>
                </a:r>
                <a:r>
                  <a:rPr lang="pl-PL" dirty="0" smtClean="0">
                    <a:solidFill>
                      <a:schemeClr val="accent2"/>
                    </a:solidFill>
                  </a:rPr>
                  <a:t>) </a:t>
                </a:r>
                <a:endParaRPr lang="en-GB" dirty="0" smtClean="0">
                  <a:solidFill>
                    <a:schemeClr val="accent2"/>
                  </a:solidFill>
                </a:endParaRPr>
              </a:p>
              <a:p>
                <a:pPr lvl="3"/>
                <a:r>
                  <a:rPr lang="pl-PL" dirty="0" smtClean="0">
                    <a:solidFill>
                      <a:schemeClr val="accent2"/>
                    </a:solidFill>
                  </a:rPr>
                  <a:t>]</a:t>
                </a:r>
                <a:endParaRPr lang="en-GB" dirty="0">
                  <a:solidFill>
                    <a:schemeClr val="accent2"/>
                  </a:solidFill>
                </a:endParaRPr>
              </a:p>
              <a:p>
                <a:r>
                  <a:rPr lang="en-GB" sz="2000" dirty="0"/>
                  <a:t>	</a:t>
                </a:r>
                <a:r>
                  <a:rPr lang="en-GB" sz="2000" dirty="0" smtClean="0"/>
                  <a:t>    </a:t>
                </a:r>
                <a:r>
                  <a:rPr lang="en-GB" sz="2000" dirty="0" smtClean="0">
                    <a:solidFill>
                      <a:srgbClr val="7030A0"/>
                    </a:solidFill>
                  </a:rPr>
                  <a:t>]</a:t>
                </a:r>
              </a:p>
              <a:p>
                <a:r>
                  <a:rPr lang="en-GB" sz="1800" dirty="0" smtClean="0"/>
                  <a:t>P(H</a:t>
                </a:r>
                <a:r>
                  <a:rPr lang="en-GB" sz="1800" baseline="-25000" dirty="0" smtClean="0"/>
                  <a:t>t</a:t>
                </a:r>
                <a:r>
                  <a:rPr lang="en-GB" sz="1800" dirty="0" smtClean="0"/>
                  <a:t> = x| U</a:t>
                </a:r>
                <a:r>
                  <a:rPr lang="en-GB" sz="1800" baseline="-25000" dirty="0" smtClean="0"/>
                  <a:t>t</a:t>
                </a:r>
                <a:r>
                  <a:rPr lang="en-GB" sz="1800" dirty="0" smtClean="0"/>
                  <a:t>)</a:t>
                </a:r>
                <a:r>
                  <a:rPr lang="pl-PL" sz="1800" dirty="0" smtClean="0"/>
                  <a:t> </a:t>
                </a:r>
                <a:r>
                  <a:rPr lang="en-GB" sz="1800" dirty="0" smtClean="0"/>
                  <a:t> = </a:t>
                </a:r>
                <a:r>
                  <a:rPr lang="el-GR" sz="1800" dirty="0" smtClean="0">
                    <a:solidFill>
                      <a:srgbClr val="7030A0"/>
                    </a:solidFill>
                  </a:rPr>
                  <a:t>α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GB" sz="1800" dirty="0" smtClean="0"/>
                  <a:t> </a:t>
                </a:r>
                <a:r>
                  <a:rPr lang="en-GB" sz="1800" u="sng" dirty="0" smtClean="0"/>
                  <a:t>P( h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= ON | U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)</a:t>
                </a:r>
                <a:r>
                  <a:rPr lang="en-GB" sz="1800" dirty="0" smtClean="0"/>
                  <a:t>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,</a:t>
                </a:r>
                <a:r>
                  <a:rPr lang="en-GB" sz="1800" dirty="0" smtClean="0"/>
                  <a:t>  </a:t>
                </a:r>
                <a:r>
                  <a:rPr lang="en-GB" sz="1800" u="sng" dirty="0" smtClean="0"/>
                  <a:t>P( h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= OFF | U</a:t>
                </a:r>
                <a:r>
                  <a:rPr lang="en-GB" sz="1800" u="sng" baseline="-25000" dirty="0" smtClean="0"/>
                  <a:t>t</a:t>
                </a:r>
                <a:r>
                  <a:rPr lang="en-GB" sz="1800" u="sng" dirty="0" smtClean="0"/>
                  <a:t> )</a:t>
                </a:r>
                <a:r>
                  <a:rPr lang="en-GB" sz="1800" dirty="0" smtClean="0"/>
                  <a:t>  </a:t>
                </a:r>
                <a:r>
                  <a:rPr lang="en-GB" sz="1800" dirty="0" smtClean="0">
                    <a:solidFill>
                      <a:srgbClr val="7030A0"/>
                    </a:solidFill>
                  </a:rPr>
                  <a:t>]   *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GB" sz="1800" dirty="0" smtClean="0">
                            <a:solidFill>
                              <a:srgbClr val="7030A0"/>
                            </a:solidFill>
                          </a:rPr>
                          <m:t>&lt; 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P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(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Ht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|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Ut</m:t>
                        </m:r>
                        <m:r>
                          <m:rPr>
                            <m:nor/>
                          </m:rPr>
                          <a:rPr lang="en-GB" sz="1800" dirty="0" smtClean="0"/>
                          <m:t>)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800" dirty="0" smtClean="0">
                            <a:solidFill>
                              <a:srgbClr val="7030A0"/>
                            </a:solidFill>
                          </a:rPr>
                          <m:t>&gt;</m:t>
                        </m:r>
                      </m:e>
                    </m:nary>
                  </m:oMath>
                </a14:m>
                <a:r>
                  <a:rPr lang="en-GB" sz="1800" baseline="30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baseline="30000" dirty="0" smtClean="0">
                        <a:solidFill>
                          <a:srgbClr val="7030A0"/>
                        </a:solidFill>
                      </a:rPr>
                      <m:t>−1</m:t>
                    </m:r>
                  </m:oMath>
                </a14:m>
                <a:r>
                  <a:rPr lang="en-GB" sz="1800" baseline="30000" dirty="0" smtClean="0">
                    <a:solidFill>
                      <a:srgbClr val="7030A0"/>
                    </a:solidFill>
                  </a:rPr>
                  <a:t>  </a:t>
                </a:r>
                <a:endParaRPr lang="en-GB" sz="1800" baseline="30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6974" y="9395424"/>
                <a:ext cx="10515600" cy="5886018"/>
              </a:xfrm>
              <a:prstGeom prst="rect">
                <a:avLst/>
              </a:prstGeom>
              <a:blipFill>
                <a:blip r:embed="rId2"/>
                <a:stretch>
                  <a:fillRect l="-928" t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 302"/>
          <p:cNvGrpSpPr/>
          <p:nvPr/>
        </p:nvGrpSpPr>
        <p:grpSpPr>
          <a:xfrm>
            <a:off x="3504395" y="-1828209"/>
            <a:ext cx="11634400" cy="9883190"/>
            <a:chOff x="1091395" y="-2206171"/>
            <a:chExt cx="11634400" cy="9883190"/>
          </a:xfrm>
        </p:grpSpPr>
        <p:sp>
          <p:nvSpPr>
            <p:cNvPr id="304" name="Rounded Rectangle 303"/>
            <p:cNvSpPr/>
            <p:nvPr/>
          </p:nvSpPr>
          <p:spPr>
            <a:xfrm>
              <a:off x="4199820" y="-2206171"/>
              <a:ext cx="6137175" cy="6626679"/>
            </a:xfrm>
            <a:prstGeom prst="roundRect">
              <a:avLst>
                <a:gd name="adj" fmla="val 119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3041265" y="-1961110"/>
              <a:ext cx="8255974" cy="9638129"/>
              <a:chOff x="1407622" y="-3578150"/>
              <a:chExt cx="9376757" cy="9638129"/>
            </a:xfrm>
          </p:grpSpPr>
          <p:cxnSp>
            <p:nvCxnSpPr>
              <p:cNvPr id="328" name="Straight Arrow Connector 327"/>
              <p:cNvCxnSpPr>
                <a:stCxn id="345" idx="2"/>
              </p:cNvCxnSpPr>
              <p:nvPr/>
            </p:nvCxnSpPr>
            <p:spPr>
              <a:xfrm flipH="1">
                <a:off x="2042160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>
                <a:stCxn id="345" idx="2"/>
              </p:cNvCxnSpPr>
              <p:nvPr/>
            </p:nvCxnSpPr>
            <p:spPr>
              <a:xfrm>
                <a:off x="3593869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>
                <a:stCxn id="345" idx="2"/>
              </p:cNvCxnSpPr>
              <p:nvPr/>
            </p:nvCxnSpPr>
            <p:spPr>
              <a:xfrm>
                <a:off x="3593869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>
                <a:stCxn id="346" idx="2"/>
              </p:cNvCxnSpPr>
              <p:nvPr/>
            </p:nvCxnSpPr>
            <p:spPr>
              <a:xfrm flipH="1">
                <a:off x="7046422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>
                <a:stCxn id="346" idx="2"/>
              </p:cNvCxnSpPr>
              <p:nvPr/>
            </p:nvCxnSpPr>
            <p:spPr>
              <a:xfrm>
                <a:off x="8598131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>
                <a:stCxn id="346" idx="2"/>
              </p:cNvCxnSpPr>
              <p:nvPr/>
            </p:nvCxnSpPr>
            <p:spPr>
              <a:xfrm>
                <a:off x="8598131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>
                <a:stCxn id="344" idx="2"/>
                <a:endCxn id="346" idx="0"/>
              </p:cNvCxnSpPr>
              <p:nvPr/>
            </p:nvCxnSpPr>
            <p:spPr>
              <a:xfrm>
                <a:off x="6120940" y="1147156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35" name="Straight Arrow Connector 334"/>
              <p:cNvCxnSpPr>
                <a:stCxn id="344" idx="2"/>
                <a:endCxn id="345" idx="0"/>
              </p:cNvCxnSpPr>
              <p:nvPr/>
            </p:nvCxnSpPr>
            <p:spPr>
              <a:xfrm flipH="1">
                <a:off x="3593869" y="1147156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336" name="Rectangle 335"/>
              <p:cNvSpPr/>
              <p:nvPr/>
            </p:nvSpPr>
            <p:spPr>
              <a:xfrm>
                <a:off x="1407622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95933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51104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0.2</a:t>
                </a:r>
                <a:endParaRPr lang="en-GB" sz="4000" dirty="0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411884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0.1</a:t>
                </a:r>
                <a:endParaRPr lang="en-GB" sz="4000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96359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951530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350329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ON</a:t>
                </a:r>
                <a:endParaRPr lang="en-GB" sz="2800" dirty="0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6711143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OFF</a:t>
                </a:r>
                <a:endParaRPr lang="en-GB" sz="2800" dirty="0"/>
              </a:p>
            </p:txBody>
          </p:sp>
          <p:sp>
            <p:nvSpPr>
              <p:cNvPr id="344" name="Rounded Rectangle 343"/>
              <p:cNvSpPr/>
              <p:nvPr/>
            </p:nvSpPr>
            <p:spPr>
              <a:xfrm>
                <a:off x="5465125" y="-3578150"/>
                <a:ext cx="1311630" cy="4725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  <p:sp>
            <p:nvSpPr>
              <p:cNvPr id="345" name="Rounded Rectangle 344"/>
              <p:cNvSpPr/>
              <p:nvPr/>
            </p:nvSpPr>
            <p:spPr>
              <a:xfrm>
                <a:off x="2446712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346" name="Rounded Rectangle 345"/>
              <p:cNvSpPr/>
              <p:nvPr/>
            </p:nvSpPr>
            <p:spPr>
              <a:xfrm>
                <a:off x="7450974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2253256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H</a:t>
                </a: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161861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70467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7257518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</a:t>
                </a:r>
                <a:endParaRPr lang="en-GB" sz="3200" dirty="0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8166123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9074729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16200000">
              <a:off x="2445832" y="-3078797"/>
              <a:ext cx="3806908" cy="6515782"/>
              <a:chOff x="1631638" y="-383643"/>
              <a:chExt cx="8928723" cy="6515782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3593806" y="-383643"/>
                <a:ext cx="5037510" cy="3467665"/>
                <a:chOff x="3356855" y="-76072"/>
                <a:chExt cx="5037510" cy="3467665"/>
              </a:xfrm>
            </p:grpSpPr>
            <p:cxnSp>
              <p:nvCxnSpPr>
                <p:cNvPr id="326" name="Straight Arrow Connector 325"/>
                <p:cNvCxnSpPr>
                  <a:endCxn id="320" idx="0"/>
                </p:cNvCxnSpPr>
                <p:nvPr/>
              </p:nvCxnSpPr>
              <p:spPr>
                <a:xfrm rot="5400000">
                  <a:off x="6660533" y="1657761"/>
                  <a:ext cx="346766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27" name="Straight Arrow Connector 326"/>
                <p:cNvCxnSpPr>
                  <a:endCxn id="325" idx="0"/>
                </p:cNvCxnSpPr>
                <p:nvPr/>
              </p:nvCxnSpPr>
              <p:spPr>
                <a:xfrm rot="5400000">
                  <a:off x="1623022" y="1657761"/>
                  <a:ext cx="346766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2060214" y="3084022"/>
                <a:ext cx="3036909" cy="2261064"/>
                <a:chOff x="1075116" y="3391593"/>
                <a:chExt cx="5004255" cy="2261064"/>
              </a:xfrm>
            </p:grpSpPr>
            <p:cxnSp>
              <p:nvCxnSpPr>
                <p:cNvPr id="321" name="Straight Arrow Connector 320"/>
                <p:cNvCxnSpPr>
                  <a:stCxn id="325" idx="2"/>
                </p:cNvCxnSpPr>
                <p:nvPr/>
              </p:nvCxnSpPr>
              <p:spPr>
                <a:xfrm rot="5400000" flipV="1">
                  <a:off x="3884815" y="3458101"/>
                  <a:ext cx="1911929" cy="247718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322" name="Straight Arrow Connector 321"/>
                <p:cNvCxnSpPr>
                  <a:stCxn id="325" idx="2"/>
                </p:cNvCxnSpPr>
                <p:nvPr/>
              </p:nvCxnSpPr>
              <p:spPr>
                <a:xfrm rot="5400000">
                  <a:off x="1382687" y="3433156"/>
                  <a:ext cx="1911930" cy="252707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323" name="Rectangle 322"/>
                <p:cNvSpPr/>
                <p:nvPr/>
              </p:nvSpPr>
              <p:spPr>
                <a:xfrm rot="5400000">
                  <a:off x="2138839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 rot="5400000">
                  <a:off x="4499653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1790795" y="3391593"/>
                  <a:ext cx="3622785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11" name="Rectangle 310"/>
              <p:cNvSpPr/>
              <p:nvPr/>
            </p:nvSpPr>
            <p:spPr>
              <a:xfrm rot="5400000">
                <a:off x="1625166" y="5262770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 rot="5400000">
                <a:off x="4656356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7097724" y="3084021"/>
                <a:ext cx="3036908" cy="2261065"/>
                <a:chOff x="6112627" y="3391592"/>
                <a:chExt cx="5004253" cy="2261065"/>
              </a:xfrm>
            </p:grpSpPr>
            <p:cxnSp>
              <p:nvCxnSpPr>
                <p:cNvPr id="316" name="Straight Arrow Connector 315"/>
                <p:cNvCxnSpPr>
                  <a:stCxn id="320" idx="2"/>
                </p:cNvCxnSpPr>
                <p:nvPr/>
              </p:nvCxnSpPr>
              <p:spPr>
                <a:xfrm rot="5400000" flipV="1">
                  <a:off x="8922321" y="3458098"/>
                  <a:ext cx="1911931" cy="247718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317" name="Straight Arrow Connector 316"/>
                <p:cNvCxnSpPr>
                  <a:stCxn id="320" idx="2"/>
                </p:cNvCxnSpPr>
                <p:nvPr/>
              </p:nvCxnSpPr>
              <p:spPr>
                <a:xfrm rot="5400000">
                  <a:off x="6420195" y="3433157"/>
                  <a:ext cx="1911931" cy="252706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318" name="Rectangle 317"/>
                <p:cNvSpPr/>
                <p:nvPr/>
              </p:nvSpPr>
              <p:spPr>
                <a:xfrm rot="5400000">
                  <a:off x="7176350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 rot="5400000">
                  <a:off x="9537164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320" name="Rounded Rectangle 319"/>
                <p:cNvSpPr/>
                <p:nvPr/>
              </p:nvSpPr>
              <p:spPr>
                <a:xfrm>
                  <a:off x="6828301" y="3391592"/>
                  <a:ext cx="3622784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14" name="Rectangle 313"/>
              <p:cNvSpPr/>
              <p:nvPr/>
            </p:nvSpPr>
            <p:spPr>
              <a:xfrm rot="5400000">
                <a:off x="6659803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5400000">
                <a:off x="9690992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</p:grpSp>
        <p:sp>
          <p:nvSpPr>
            <p:cNvPr id="307" name="Flowchart: Delay 306"/>
            <p:cNvSpPr/>
            <p:nvPr/>
          </p:nvSpPr>
          <p:spPr>
            <a:xfrm>
              <a:off x="10336995" y="-1441133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ON )</a:t>
              </a:r>
              <a:endParaRPr lang="en-GB" sz="4000" dirty="0"/>
            </a:p>
          </p:txBody>
        </p:sp>
        <p:sp>
          <p:nvSpPr>
            <p:cNvPr id="308" name="Flowchart: Delay 307"/>
            <p:cNvSpPr/>
            <p:nvPr/>
          </p:nvSpPr>
          <p:spPr>
            <a:xfrm>
              <a:off x="10336995" y="706691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OFF )</a:t>
              </a:r>
              <a:endParaRPr lang="en-GB" sz="4000" dirty="0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5096627" y="-1828209"/>
            <a:ext cx="11634400" cy="9883190"/>
            <a:chOff x="1091395" y="-2206171"/>
            <a:chExt cx="11634400" cy="9883190"/>
          </a:xfrm>
        </p:grpSpPr>
        <p:sp>
          <p:nvSpPr>
            <p:cNvPr id="354" name="Rounded Rectangle 353"/>
            <p:cNvSpPr/>
            <p:nvPr/>
          </p:nvSpPr>
          <p:spPr>
            <a:xfrm>
              <a:off x="4199820" y="-2206171"/>
              <a:ext cx="6137175" cy="6626679"/>
            </a:xfrm>
            <a:prstGeom prst="roundRect">
              <a:avLst>
                <a:gd name="adj" fmla="val 119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5" name="Group 354"/>
            <p:cNvGrpSpPr/>
            <p:nvPr/>
          </p:nvGrpSpPr>
          <p:grpSpPr>
            <a:xfrm>
              <a:off x="3041265" y="-1961110"/>
              <a:ext cx="8255974" cy="9638129"/>
              <a:chOff x="1407622" y="-3578150"/>
              <a:chExt cx="9376757" cy="9638129"/>
            </a:xfrm>
          </p:grpSpPr>
          <p:cxnSp>
            <p:nvCxnSpPr>
              <p:cNvPr id="378" name="Straight Arrow Connector 377"/>
              <p:cNvCxnSpPr>
                <a:stCxn id="395" idx="2"/>
              </p:cNvCxnSpPr>
              <p:nvPr/>
            </p:nvCxnSpPr>
            <p:spPr>
              <a:xfrm flipH="1">
                <a:off x="2042160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>
                <a:stCxn id="395" idx="2"/>
              </p:cNvCxnSpPr>
              <p:nvPr/>
            </p:nvCxnSpPr>
            <p:spPr>
              <a:xfrm>
                <a:off x="3593869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395" idx="2"/>
              </p:cNvCxnSpPr>
              <p:nvPr/>
            </p:nvCxnSpPr>
            <p:spPr>
              <a:xfrm>
                <a:off x="3593869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>
                <a:stCxn id="396" idx="2"/>
              </p:cNvCxnSpPr>
              <p:nvPr/>
            </p:nvCxnSpPr>
            <p:spPr>
              <a:xfrm flipH="1">
                <a:off x="7046422" y="3408218"/>
                <a:ext cx="1551709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96" idx="2"/>
              </p:cNvCxnSpPr>
              <p:nvPr/>
            </p:nvCxnSpPr>
            <p:spPr>
              <a:xfrm>
                <a:off x="8598131" y="3408218"/>
                <a:ext cx="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>
                <a:stCxn id="396" idx="2"/>
              </p:cNvCxnSpPr>
              <p:nvPr/>
            </p:nvCxnSpPr>
            <p:spPr>
              <a:xfrm>
                <a:off x="8598131" y="3408218"/>
                <a:ext cx="1551710" cy="19701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>
                <a:stCxn id="394" idx="2"/>
                <a:endCxn id="396" idx="0"/>
              </p:cNvCxnSpPr>
              <p:nvPr/>
            </p:nvCxnSpPr>
            <p:spPr>
              <a:xfrm>
                <a:off x="6120940" y="1147156"/>
                <a:ext cx="247719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5" name="Straight Arrow Connector 384"/>
              <p:cNvCxnSpPr>
                <a:stCxn id="394" idx="2"/>
                <a:endCxn id="395" idx="0"/>
              </p:cNvCxnSpPr>
              <p:nvPr/>
            </p:nvCxnSpPr>
            <p:spPr>
              <a:xfrm flipH="1">
                <a:off x="3593869" y="1147156"/>
                <a:ext cx="2527071" cy="19119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386" name="Rectangle 385"/>
              <p:cNvSpPr/>
              <p:nvPr/>
            </p:nvSpPr>
            <p:spPr>
              <a:xfrm>
                <a:off x="1407622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295933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</a:t>
                </a:r>
                <a:endParaRPr lang="en-GB" sz="4000" dirty="0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4511041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0.2</a:t>
                </a:r>
                <a:endParaRPr lang="en-GB" sz="4000" dirty="0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6411884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0.1</a:t>
                </a:r>
                <a:endParaRPr lang="en-GB" sz="4000" dirty="0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96359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9515303" y="5378335"/>
                <a:ext cx="1269076" cy="6816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 smtClean="0"/>
                  <a:t>0.45</a:t>
                </a:r>
                <a:endParaRPr lang="en-GB" sz="4000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4350329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ON</a:t>
                </a:r>
                <a:endParaRPr lang="en-GB" sz="2800" dirty="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711143" y="1633450"/>
                <a:ext cx="1180407" cy="74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/>
                  <a:t>OFF</a:t>
                </a:r>
                <a:endParaRPr lang="en-GB" sz="2800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5465125" y="-3578150"/>
                <a:ext cx="1311630" cy="4725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 smtClean="0"/>
                  <a:t>HEATER</a:t>
                </a:r>
                <a:endParaRPr lang="en-GB" dirty="0"/>
              </a:p>
            </p:txBody>
          </p:sp>
          <p:sp>
            <p:nvSpPr>
              <p:cNvPr id="395" name="Rounded Rectangle 394"/>
              <p:cNvSpPr/>
              <p:nvPr/>
            </p:nvSpPr>
            <p:spPr>
              <a:xfrm>
                <a:off x="2446712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396" name="Rounded Rectangle 395"/>
              <p:cNvSpPr/>
              <p:nvPr/>
            </p:nvSpPr>
            <p:spPr>
              <a:xfrm>
                <a:off x="7450974" y="3059084"/>
                <a:ext cx="2294314" cy="349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TEMPERATURE</a:t>
                </a:r>
                <a:endParaRPr lang="en-GB" dirty="0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2253256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H</a:t>
                </a:r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161861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070467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7257518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</a:t>
                </a:r>
                <a:endParaRPr lang="en-GB" sz="3200" dirty="0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8166123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W</a:t>
                </a:r>
                <a:endParaRPr lang="en-GB" sz="3200" dirty="0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9074729" y="4185458"/>
                <a:ext cx="864018" cy="681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</a:t>
                </a:r>
                <a:endParaRPr lang="en-GB" sz="3200" dirty="0"/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 rot="16200000">
              <a:off x="2445832" y="-3078797"/>
              <a:ext cx="3806908" cy="6515782"/>
              <a:chOff x="1631638" y="-383643"/>
              <a:chExt cx="8928723" cy="6515782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3593806" y="-383643"/>
                <a:ext cx="5037510" cy="3467665"/>
                <a:chOff x="3356855" y="-76072"/>
                <a:chExt cx="5037510" cy="3467665"/>
              </a:xfrm>
            </p:grpSpPr>
            <p:cxnSp>
              <p:nvCxnSpPr>
                <p:cNvPr id="376" name="Straight Arrow Connector 375"/>
                <p:cNvCxnSpPr>
                  <a:endCxn id="370" idx="0"/>
                </p:cNvCxnSpPr>
                <p:nvPr/>
              </p:nvCxnSpPr>
              <p:spPr>
                <a:xfrm rot="5400000">
                  <a:off x="6660533" y="1657761"/>
                  <a:ext cx="346766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  <p:cxnSp>
              <p:nvCxnSpPr>
                <p:cNvPr id="377" name="Straight Arrow Connector 376"/>
                <p:cNvCxnSpPr>
                  <a:endCxn id="375" idx="0"/>
                </p:cNvCxnSpPr>
                <p:nvPr/>
              </p:nvCxnSpPr>
              <p:spPr>
                <a:xfrm rot="5400000">
                  <a:off x="1623022" y="1657761"/>
                  <a:ext cx="346766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60" name="Group 359"/>
              <p:cNvGrpSpPr/>
              <p:nvPr/>
            </p:nvGrpSpPr>
            <p:grpSpPr>
              <a:xfrm>
                <a:off x="2060214" y="3084022"/>
                <a:ext cx="3036909" cy="2261064"/>
                <a:chOff x="1075116" y="3391593"/>
                <a:chExt cx="5004255" cy="2261064"/>
              </a:xfrm>
            </p:grpSpPr>
            <p:cxnSp>
              <p:nvCxnSpPr>
                <p:cNvPr id="371" name="Straight Arrow Connector 370"/>
                <p:cNvCxnSpPr>
                  <a:stCxn id="375" idx="2"/>
                </p:cNvCxnSpPr>
                <p:nvPr/>
              </p:nvCxnSpPr>
              <p:spPr>
                <a:xfrm rot="5400000" flipV="1">
                  <a:off x="3884815" y="3458101"/>
                  <a:ext cx="1911929" cy="247718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372" name="Straight Arrow Connector 371"/>
                <p:cNvCxnSpPr>
                  <a:stCxn id="375" idx="2"/>
                </p:cNvCxnSpPr>
                <p:nvPr/>
              </p:nvCxnSpPr>
              <p:spPr>
                <a:xfrm rot="5400000">
                  <a:off x="1382687" y="3433156"/>
                  <a:ext cx="1911930" cy="2527072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373" name="Rectangle 372"/>
                <p:cNvSpPr/>
                <p:nvPr/>
              </p:nvSpPr>
              <p:spPr>
                <a:xfrm rot="5400000">
                  <a:off x="2138839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 rot="5400000">
                  <a:off x="4499653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375" name="Rounded Rectangle 374"/>
                <p:cNvSpPr/>
                <p:nvPr/>
              </p:nvSpPr>
              <p:spPr>
                <a:xfrm>
                  <a:off x="1790795" y="3391593"/>
                  <a:ext cx="3622785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61" name="Rectangle 360"/>
              <p:cNvSpPr/>
              <p:nvPr/>
            </p:nvSpPr>
            <p:spPr>
              <a:xfrm rot="5400000">
                <a:off x="1625166" y="5262770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5400000">
                <a:off x="4656356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7097724" y="3084021"/>
                <a:ext cx="3036908" cy="2261065"/>
                <a:chOff x="6112627" y="3391592"/>
                <a:chExt cx="5004253" cy="2261065"/>
              </a:xfrm>
            </p:grpSpPr>
            <p:cxnSp>
              <p:nvCxnSpPr>
                <p:cNvPr id="366" name="Straight Arrow Connector 365"/>
                <p:cNvCxnSpPr>
                  <a:stCxn id="370" idx="2"/>
                </p:cNvCxnSpPr>
                <p:nvPr/>
              </p:nvCxnSpPr>
              <p:spPr>
                <a:xfrm rot="5400000" flipV="1">
                  <a:off x="8922321" y="3458098"/>
                  <a:ext cx="1911931" cy="2477187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cxnSp>
              <p:nvCxnSpPr>
                <p:cNvPr id="367" name="Straight Arrow Connector 366"/>
                <p:cNvCxnSpPr>
                  <a:stCxn id="370" idx="2"/>
                </p:cNvCxnSpPr>
                <p:nvPr/>
              </p:nvCxnSpPr>
              <p:spPr>
                <a:xfrm rot="5400000">
                  <a:off x="6420195" y="3433157"/>
                  <a:ext cx="1911931" cy="252706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368" name="Rectangle 367"/>
                <p:cNvSpPr/>
                <p:nvPr/>
              </p:nvSpPr>
              <p:spPr>
                <a:xfrm rot="5400000">
                  <a:off x="7176350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ON</a:t>
                  </a:r>
                  <a:endParaRPr lang="en-GB" dirty="0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 rot="5400000">
                  <a:off x="9537164" y="3820787"/>
                  <a:ext cx="565878" cy="15606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OFF</a:t>
                  </a:r>
                  <a:endParaRPr lang="en-GB" dirty="0"/>
                </a:p>
              </p:txBody>
            </p:sp>
            <p:sp>
              <p:nvSpPr>
                <p:cNvPr id="370" name="Rounded Rectangle 369"/>
                <p:cNvSpPr/>
                <p:nvPr/>
              </p:nvSpPr>
              <p:spPr>
                <a:xfrm>
                  <a:off x="6828301" y="3391592"/>
                  <a:ext cx="3622784" cy="34913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HEATER</a:t>
                  </a:r>
                  <a:endParaRPr lang="en-GB" dirty="0"/>
                </a:p>
              </p:txBody>
            </p:sp>
          </p:grpSp>
          <p:sp>
            <p:nvSpPr>
              <p:cNvPr id="364" name="Rectangle 363"/>
              <p:cNvSpPr/>
              <p:nvPr/>
            </p:nvSpPr>
            <p:spPr>
              <a:xfrm rot="5400000">
                <a:off x="6659803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0.3</a:t>
                </a:r>
                <a:endParaRPr lang="en-GB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rot="5400000">
                <a:off x="9690992" y="5262769"/>
                <a:ext cx="875841" cy="8628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0.7</a:t>
                </a:r>
                <a:endParaRPr lang="en-GB" dirty="0"/>
              </a:p>
            </p:txBody>
          </p:sp>
        </p:grpSp>
        <p:sp>
          <p:nvSpPr>
            <p:cNvPr id="357" name="Flowchart: Delay 356"/>
            <p:cNvSpPr/>
            <p:nvPr/>
          </p:nvSpPr>
          <p:spPr>
            <a:xfrm>
              <a:off x="10336995" y="-1441133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ON )</a:t>
              </a:r>
              <a:endParaRPr lang="en-GB" sz="4000" dirty="0"/>
            </a:p>
          </p:txBody>
        </p:sp>
        <p:sp>
          <p:nvSpPr>
            <p:cNvPr id="358" name="Flowchart: Delay 357"/>
            <p:cNvSpPr/>
            <p:nvPr/>
          </p:nvSpPr>
          <p:spPr>
            <a:xfrm>
              <a:off x="10336995" y="706691"/>
              <a:ext cx="2388800" cy="1063171"/>
            </a:xfrm>
            <a:prstGeom prst="flowChartDelay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/>
                <a:t>P( OFF )</a:t>
              </a:r>
              <a:endParaRPr lang="en-GB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095625" y="1626393"/>
            <a:ext cx="7181850" cy="4702969"/>
            <a:chOff x="3095625" y="1626393"/>
            <a:chExt cx="7181850" cy="4702969"/>
          </a:xfrm>
        </p:grpSpPr>
        <p:sp>
          <p:nvSpPr>
            <p:cNvPr id="420" name="Content Placeholder 2"/>
            <p:cNvSpPr txBox="1">
              <a:spLocks/>
            </p:cNvSpPr>
            <p:nvPr/>
          </p:nvSpPr>
          <p:spPr>
            <a:xfrm>
              <a:off x="3095625" y="1626393"/>
              <a:ext cx="7181850" cy="38028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l-PL" sz="1800" dirty="0">
                <a:solidFill>
                  <a:schemeClr val="tx1"/>
                </a:solidFill>
              </a:endParaRPr>
            </a:p>
          </p:txBody>
        </p:sp>
        <p:sp>
          <p:nvSpPr>
            <p:cNvPr id="419" name="Content Placeholder 2"/>
            <p:cNvSpPr txBox="1">
              <a:spLocks/>
            </p:cNvSpPr>
            <p:nvPr/>
          </p:nvSpPr>
          <p:spPr>
            <a:xfrm>
              <a:off x="3095625" y="5429249"/>
              <a:ext cx="7181850" cy="900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 smtClean="0">
                  <a:solidFill>
                    <a:schemeClr val="tx1"/>
                  </a:solidFill>
                </a:rPr>
                <a:t>Orange lines define the Bayes conditional. While the data follows the blue lines, the red lines are our inspections. The red lines pass </a:t>
              </a:r>
              <a:r>
                <a:rPr lang="en-GB" sz="1800" smtClean="0">
                  <a:solidFill>
                    <a:schemeClr val="tx1"/>
                  </a:solidFill>
                </a:rPr>
                <a:t>through stuff…</a:t>
              </a:r>
              <a:endParaRPr lang="pl-PL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5625" y="1800052"/>
            <a:ext cx="6919893" cy="2933873"/>
            <a:chOff x="-673845" y="666577"/>
            <a:chExt cx="12015579" cy="2933873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367020" y="1495425"/>
              <a:ext cx="2" cy="1738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ounded Rectangle 226"/>
            <p:cNvSpPr/>
            <p:nvPr/>
          </p:nvSpPr>
          <p:spPr>
            <a:xfrm>
              <a:off x="4803102" y="666577"/>
              <a:ext cx="1657085" cy="8288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State</a:t>
              </a:r>
              <a:endParaRPr lang="en-GB" dirty="0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4493559" y="3233997"/>
              <a:ext cx="2276175" cy="366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Temperature</a:t>
              </a:r>
              <a:endParaRPr lang="en-GB" sz="1400" dirty="0"/>
            </a:p>
          </p:txBody>
        </p:sp>
        <p:cxnSp>
          <p:nvCxnSpPr>
            <p:cNvPr id="404" name="Straight Arrow Connector 403"/>
            <p:cNvCxnSpPr/>
            <p:nvPr/>
          </p:nvCxnSpPr>
          <p:spPr>
            <a:xfrm>
              <a:off x="9939020" y="1495425"/>
              <a:ext cx="2" cy="1738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ounded Rectangle 404"/>
            <p:cNvSpPr/>
            <p:nvPr/>
          </p:nvSpPr>
          <p:spPr>
            <a:xfrm>
              <a:off x="9375102" y="666577"/>
              <a:ext cx="1657085" cy="8288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State</a:t>
              </a:r>
              <a:endParaRPr lang="en-GB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065559" y="3233997"/>
              <a:ext cx="2276175" cy="366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Temperature</a:t>
              </a:r>
              <a:endParaRPr lang="en-GB" sz="1400" dirty="0"/>
            </a:p>
          </p:txBody>
        </p:sp>
        <p:cxnSp>
          <p:nvCxnSpPr>
            <p:cNvPr id="407" name="Straight Arrow Connector 406"/>
            <p:cNvCxnSpPr/>
            <p:nvPr/>
          </p:nvCxnSpPr>
          <p:spPr>
            <a:xfrm>
              <a:off x="795022" y="1495425"/>
              <a:ext cx="2" cy="1738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Rounded Rectangle 407"/>
            <p:cNvSpPr/>
            <p:nvPr/>
          </p:nvSpPr>
          <p:spPr>
            <a:xfrm>
              <a:off x="231104" y="666577"/>
              <a:ext cx="1657085" cy="8288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State</a:t>
              </a:r>
              <a:endParaRPr lang="en-GB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-78439" y="3233997"/>
              <a:ext cx="2276175" cy="366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Temperature</a:t>
              </a:r>
              <a:endParaRPr lang="en-GB" sz="1400" dirty="0"/>
            </a:p>
          </p:txBody>
        </p:sp>
        <p:cxnSp>
          <p:nvCxnSpPr>
            <p:cNvPr id="410" name="Straight Arrow Connector 409"/>
            <p:cNvCxnSpPr/>
            <p:nvPr/>
          </p:nvCxnSpPr>
          <p:spPr>
            <a:xfrm>
              <a:off x="1888189" y="957176"/>
              <a:ext cx="29149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>
              <a:off x="6460187" y="957176"/>
              <a:ext cx="29149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/>
            <p:nvPr/>
          </p:nvCxnSpPr>
          <p:spPr>
            <a:xfrm>
              <a:off x="-673845" y="957176"/>
              <a:ext cx="9049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>
              <a:off x="5912808" y="1495425"/>
              <a:ext cx="2" cy="1738572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/>
            <p:nvPr/>
          </p:nvCxnSpPr>
          <p:spPr>
            <a:xfrm>
              <a:off x="10484809" y="1495425"/>
              <a:ext cx="2" cy="1738572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>
              <a:off x="1340810" y="1495425"/>
              <a:ext cx="2" cy="1738572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>
              <a:off x="1888189" y="1242926"/>
              <a:ext cx="291491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>
              <a:off x="6460187" y="1242926"/>
              <a:ext cx="291491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>
              <a:off x="-673845" y="1242926"/>
              <a:ext cx="90494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9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403</Words>
  <Application>Microsoft Office PowerPoint</Application>
  <PresentationFormat>Widescreen</PresentationFormat>
  <Paragraphs>215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18</cp:revision>
  <dcterms:created xsi:type="dcterms:W3CDTF">2019-11-01T14:43:50Z</dcterms:created>
  <dcterms:modified xsi:type="dcterms:W3CDTF">2019-11-03T23:13:08Z</dcterms:modified>
</cp:coreProperties>
</file>