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5" r:id="rId9"/>
    <p:sldId id="263" r:id="rId10"/>
    <p:sldId id="269" r:id="rId11"/>
    <p:sldId id="270" r:id="rId12"/>
    <p:sldId id="264"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6" autoAdjust="0"/>
  </p:normalViewPr>
  <p:slideViewPr>
    <p:cSldViewPr snapToGrid="0">
      <p:cViewPr varScale="1">
        <p:scale>
          <a:sx n="137" d="100"/>
          <a:sy n="137" d="100"/>
        </p:scale>
        <p:origin x="11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71FC-702D-4956-921A-9F0E25F794F0}" type="datetimeFigureOut">
              <a:rPr lang="zh-CN" altLang="en-US" smtClean="0"/>
              <a:t>2020/7/15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DA37A-2233-4081-85A8-066EC8122E9A}" type="slidenum">
              <a:rPr lang="zh-CN" altLang="en-US" smtClean="0"/>
              <a:t>‹#›</a:t>
            </a:fld>
            <a:endParaRPr lang="zh-CN" altLang="en-US"/>
          </a:p>
        </p:txBody>
      </p:sp>
    </p:spTree>
    <p:extLst>
      <p:ext uri="{BB962C8B-B14F-4D97-AF65-F5344CB8AC3E}">
        <p14:creationId xmlns:p14="http://schemas.microsoft.com/office/powerpoint/2010/main" val="329260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（可变换空洞卷积</a:t>
            </a:r>
            <a:br>
              <a:rPr lang="en-US" altLang="zh-CN" sz="1200" dirty="0"/>
            </a:br>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2</a:t>
            </a:fld>
            <a:endParaRPr lang="zh-CN" altLang="en-US"/>
          </a:p>
        </p:txBody>
      </p:sp>
    </p:spTree>
    <p:extLst>
      <p:ext uri="{BB962C8B-B14F-4D97-AF65-F5344CB8AC3E}">
        <p14:creationId xmlns:p14="http://schemas.microsoft.com/office/powerpoint/2010/main" val="191420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4</a:t>
            </a:fld>
            <a:endParaRPr lang="zh-CN" altLang="en-US"/>
          </a:p>
        </p:txBody>
      </p:sp>
    </p:spTree>
    <p:extLst>
      <p:ext uri="{BB962C8B-B14F-4D97-AF65-F5344CB8AC3E}">
        <p14:creationId xmlns:p14="http://schemas.microsoft.com/office/powerpoint/2010/main" val="361922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a:solidFill>
                  <a:schemeClr val="tx1"/>
                </a:solidFill>
                <a:effectLst/>
                <a:latin typeface="+mn-lt"/>
                <a:ea typeface="+mn-ea"/>
                <a:cs typeface="+mn-cs"/>
              </a:rPr>
              <a:t>B</a:t>
            </a:r>
            <a:r>
              <a:rPr lang="en-US" altLang="zh-CN" sz="1200" b="0" i="1" kern="1200" dirty="0" err="1">
                <a:solidFill>
                  <a:schemeClr val="tx1"/>
                </a:solidFill>
                <a:effectLst/>
                <a:latin typeface="+mn-lt"/>
                <a:ea typeface="+mn-ea"/>
                <a:cs typeface="+mn-cs"/>
              </a:rPr>
              <a:t>_i</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 </a:t>
            </a:r>
            <a:r>
              <a:rPr lang="zh-CN" altLang="en-US" sz="1200" b="0" i="1" kern="1200" dirty="0">
                <a:solidFill>
                  <a:schemeClr val="tx1"/>
                </a:solidFill>
                <a:effectLst/>
                <a:latin typeface="+mn-lt"/>
                <a:ea typeface="+mn-ea"/>
                <a:cs typeface="+mn-cs"/>
              </a:rPr>
              <a:t>骨架网络自下而上 </a:t>
            </a:r>
            <a:r>
              <a:rPr lang="zh-CN" altLang="en-US" sz="1200" b="0" i="0" kern="1200" dirty="0">
                <a:solidFill>
                  <a:schemeClr val="tx1"/>
                </a:solidFill>
                <a:effectLst/>
                <a:latin typeface="+mn-lt"/>
                <a:ea typeface="+mn-ea"/>
                <a:cs typeface="+mn-cs"/>
              </a:rPr>
              <a:t>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a:t>
            </a:r>
            <a:r>
              <a:rPr lang="en-US" altLang="zh-CN" sz="1200" b="0" i="0" kern="1200" dirty="0" err="1">
                <a:solidFill>
                  <a:schemeClr val="tx1"/>
                </a:solidFill>
                <a:effectLst/>
                <a:latin typeface="+mn-lt"/>
                <a:ea typeface="+mn-ea"/>
                <a:cs typeface="+mn-cs"/>
              </a:rPr>
              <a:t>R_i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a:t>
            </a:r>
            <a:r>
              <a:rPr lang="en-US" altLang="zh-CN" sz="1200" b="0" i="0" kern="1200" dirty="0" err="1">
                <a:solidFill>
                  <a:schemeClr val="tx1"/>
                </a:solidFill>
                <a:effectLst/>
                <a:latin typeface="+mn-lt"/>
                <a:ea typeface="+mn-ea"/>
                <a:cs typeface="+mn-cs"/>
              </a:rPr>
              <a:t>B_i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的输出结果， </a:t>
            </a:r>
            <a:r>
              <a:rPr lang="en-US" altLang="zh-CN" sz="1200" b="1" i="0" kern="1200" dirty="0">
                <a:solidFill>
                  <a:schemeClr val="tx1"/>
                </a:solidFill>
                <a:effectLst/>
                <a:latin typeface="+mn-lt"/>
                <a:ea typeface="+mn-ea"/>
                <a:cs typeface="+mn-cs"/>
              </a:rPr>
              <a:t>F</a:t>
            </a:r>
            <a:r>
              <a:rPr lang="en-US" altLang="zh-CN" sz="1200" b="0" i="1"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FPN </a:t>
            </a:r>
            <a:r>
              <a:rPr lang="zh-CN" altLang="en-US" sz="1200" b="0" i="0" kern="1200" dirty="0">
                <a:solidFill>
                  <a:schemeClr val="tx1"/>
                </a:solidFill>
                <a:effectLst/>
                <a:latin typeface="+mn-lt"/>
                <a:ea typeface="+mn-ea"/>
                <a:cs typeface="+mn-cs"/>
              </a:rPr>
              <a:t>自上而下结构的第 </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 </a:t>
            </a:r>
            <a:r>
              <a:rPr lang="en-US" altLang="zh-CN" sz="1200" b="0" i="0" kern="1200" dirty="0" err="1">
                <a:solidFill>
                  <a:schemeClr val="tx1"/>
                </a:solidFill>
                <a:effectLst/>
                <a:latin typeface="+mn-lt"/>
                <a:ea typeface="+mn-ea"/>
                <a:cs typeface="+mn-cs"/>
              </a:rPr>
              <a:t>f_i</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 </a:t>
            </a:r>
            <a:r>
              <a:rPr lang="en-US" altLang="zh-CN" sz="1200" b="0" i="0" kern="1200" dirty="0">
                <a:solidFill>
                  <a:schemeClr val="tx1"/>
                </a:solidFill>
                <a:effectLst/>
                <a:latin typeface="+mn-lt"/>
                <a:ea typeface="+mn-ea"/>
                <a:cs typeface="+mn-cs"/>
              </a:rPr>
              <a:t>FPN </a:t>
            </a:r>
            <a:r>
              <a:rPr lang="zh-CN" altLang="en-US" sz="1200" b="0" i="0" kern="1200" dirty="0">
                <a:solidFill>
                  <a:schemeClr val="tx1"/>
                </a:solidFill>
                <a:effectLst/>
                <a:latin typeface="+mn-lt"/>
                <a:ea typeface="+mn-ea"/>
                <a:cs typeface="+mn-cs"/>
              </a:rPr>
              <a:t>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输出的 </a:t>
            </a:r>
            <a:r>
              <a:rPr lang="en-US" altLang="zh-CN" sz="1200" b="0" i="0" kern="1200" dirty="0">
                <a:solidFill>
                  <a:schemeClr val="tx1"/>
                </a:solidFill>
                <a:effectLst/>
                <a:latin typeface="+mn-lt"/>
                <a:ea typeface="+mn-ea"/>
                <a:cs typeface="+mn-cs"/>
              </a:rPr>
              <a:t>feature map</a:t>
            </a:r>
            <a:br>
              <a:rPr lang="en-US" altLang="zh-CN" dirty="0"/>
            </a:br>
            <a:endParaRPr lang="en-US" altLang="zh-CN" dirty="0"/>
          </a:p>
          <a:p>
            <a:r>
              <a:rPr lang="en-US" altLang="zh-CN" dirty="0" err="1"/>
              <a:t>R_i</a:t>
            </a:r>
            <a:r>
              <a:rPr lang="en-US" altLang="zh-CN" dirty="0"/>
              <a:t> </a:t>
            </a:r>
            <a:r>
              <a:rPr lang="zh-CN" altLang="en-US" dirty="0"/>
              <a:t>表示反馈连接之前对特征的处理操作</a:t>
            </a:r>
            <a:br>
              <a:rPr lang="en-US" altLang="zh-CN" dirty="0"/>
            </a:br>
            <a:r>
              <a:rPr lang="en-US" altLang="zh-CN" dirty="0"/>
              <a:t>B </a:t>
            </a:r>
            <a:r>
              <a:rPr lang="zh-CN" altLang="en-US" dirty="0"/>
              <a:t>和 </a:t>
            </a:r>
            <a:r>
              <a:rPr lang="en-US" altLang="zh-CN" dirty="0"/>
              <a:t>F </a:t>
            </a:r>
            <a:r>
              <a:rPr lang="zh-CN" altLang="en-US" dirty="0"/>
              <a:t>代表网络层， </a:t>
            </a:r>
            <a:r>
              <a:rPr lang="en-US" altLang="zh-CN" dirty="0"/>
              <a:t>x</a:t>
            </a:r>
            <a:r>
              <a:rPr lang="zh-CN" altLang="en-US" dirty="0"/>
              <a:t>代表输入， </a:t>
            </a:r>
            <a:r>
              <a:rPr lang="en-US" altLang="zh-CN" dirty="0"/>
              <a:t>f </a:t>
            </a:r>
            <a:r>
              <a:rPr lang="zh-CN" altLang="en-US" dirty="0"/>
              <a:t>代表中间层的输出</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5</a:t>
            </a:fld>
            <a:endParaRPr lang="zh-CN" altLang="en-US"/>
          </a:p>
        </p:txBody>
      </p:sp>
    </p:spTree>
    <p:extLst>
      <p:ext uri="{BB962C8B-B14F-4D97-AF65-F5344CB8AC3E}">
        <p14:creationId xmlns:p14="http://schemas.microsoft.com/office/powerpoint/2010/main" val="152487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Fusion</a:t>
            </a:r>
            <a:r>
              <a:rPr lang="zh-CN" altLang="en-US" dirty="0"/>
              <a:t>操作和</a:t>
            </a:r>
            <a:r>
              <a:rPr lang="en-US" altLang="zh-CN" dirty="0"/>
              <a:t>ASPP</a:t>
            </a:r>
            <a:r>
              <a:rPr lang="zh-CN" altLang="en-US" dirty="0"/>
              <a:t>不同，就是将两个特征融合，融合的方式和</a:t>
            </a:r>
            <a:r>
              <a:rPr lang="en-US" altLang="zh-CN" dirty="0"/>
              <a:t>RNN</a:t>
            </a:r>
            <a:r>
              <a:rPr lang="zh-CN" altLang="en-US" dirty="0"/>
              <a:t>（</a:t>
            </a:r>
            <a:r>
              <a:rPr lang="en-US" altLang="zh-CN" sz="1200" b="0" i="0" kern="1200" dirty="0">
                <a:solidFill>
                  <a:schemeClr val="tx1"/>
                </a:solidFill>
                <a:effectLst/>
                <a:latin typeface="+mn-lt"/>
                <a:ea typeface="+mn-ea"/>
                <a:cs typeface="+mn-cs"/>
              </a:rPr>
              <a:t>recurrent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neural networks</a:t>
            </a:r>
            <a:r>
              <a:rPr lang="en-US" altLang="zh-CN" dirty="0"/>
              <a:t> </a:t>
            </a:r>
            <a:r>
              <a:rPr lang="zh-CN" altLang="en-US" dirty="0"/>
              <a:t>）差不多</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6</a:t>
            </a:fld>
            <a:endParaRPr lang="zh-CN" altLang="en-US"/>
          </a:p>
        </p:txBody>
      </p:sp>
    </p:spTree>
    <p:extLst>
      <p:ext uri="{BB962C8B-B14F-4D97-AF65-F5344CB8AC3E}">
        <p14:creationId xmlns:p14="http://schemas.microsoft.com/office/powerpoint/2010/main" val="425011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之前提到的对语义信息的敏感是因为借鉴了</a:t>
            </a:r>
            <a:r>
              <a:rPr lang="en-US" altLang="zh-CN" dirty="0"/>
              <a:t>Senet</a:t>
            </a:r>
            <a:r>
              <a:rPr lang="zh-CN" altLang="en-US" dirty="0"/>
              <a:t>中的模块，在此基础上做了轻量化改进</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9</a:t>
            </a:fld>
            <a:endParaRPr lang="zh-CN" altLang="en-US"/>
          </a:p>
        </p:txBody>
      </p:sp>
    </p:spTree>
    <p:extLst>
      <p:ext uri="{BB962C8B-B14F-4D97-AF65-F5344CB8AC3E}">
        <p14:creationId xmlns:p14="http://schemas.microsoft.com/office/powerpoint/2010/main" val="113803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上采样/池化层是确定性的</a:t>
            </a:r>
            <a:r>
              <a:rPr lang="zh-CN" altLang="en-US" dirty="0"/>
              <a:t>，难以学习</a:t>
            </a:r>
          </a:p>
        </p:txBody>
      </p:sp>
      <p:sp>
        <p:nvSpPr>
          <p:cNvPr id="4" name="灯片编号占位符 3"/>
          <p:cNvSpPr>
            <a:spLocks noGrp="1"/>
          </p:cNvSpPr>
          <p:nvPr>
            <p:ph type="sldNum" sz="quarter" idx="5"/>
          </p:nvPr>
        </p:nvSpPr>
        <p:spPr/>
        <p:txBody>
          <a:bodyPr/>
          <a:lstStyle/>
          <a:p>
            <a:fld id="{8EEDA37A-2233-4081-85A8-066EC8122E9A}" type="slidenum">
              <a:rPr lang="zh-CN" altLang="en-US" smtClean="0"/>
              <a:t>10</a:t>
            </a:fld>
            <a:endParaRPr lang="zh-CN" altLang="en-US"/>
          </a:p>
        </p:txBody>
      </p:sp>
    </p:spTree>
    <p:extLst>
      <p:ext uri="{BB962C8B-B14F-4D97-AF65-F5344CB8AC3E}">
        <p14:creationId xmlns:p14="http://schemas.microsoft.com/office/powerpoint/2010/main" val="183022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r</a:t>
            </a:r>
            <a:r>
              <a:rPr lang="en-US" altLang="zh-CN" dirty="0"/>
              <a:t>  </a:t>
            </a:r>
            <a:r>
              <a:rPr lang="zh-CN" altLang="en-US" dirty="0"/>
              <a:t>为空洞率， </a:t>
            </a:r>
            <a:r>
              <a:rPr lang="en-US" altLang="zh-CN" dirty="0"/>
              <a:t>S() </a:t>
            </a:r>
            <a:r>
              <a:rPr lang="zh-CN" altLang="en-US" dirty="0"/>
              <a:t>表示 </a:t>
            </a:r>
            <a:r>
              <a:rPr lang="en-US" altLang="zh-CN" sz="1200" b="0" i="0" kern="1200" dirty="0">
                <a:solidFill>
                  <a:schemeClr val="tx1"/>
                </a:solidFill>
                <a:effectLst/>
                <a:latin typeface="+mn-lt"/>
                <a:ea typeface="+mn-ea"/>
                <a:cs typeface="+mn-cs"/>
              </a:rPr>
              <a:t>5x5</a:t>
            </a:r>
            <a:r>
              <a:rPr lang="en-US" altLang="zh-CN" dirty="0"/>
              <a:t>  </a:t>
            </a:r>
            <a:r>
              <a:rPr lang="zh-CN" altLang="en-US" dirty="0"/>
              <a:t>的</a:t>
            </a:r>
            <a:r>
              <a:rPr lang="en-US" altLang="zh-CN" sz="1200" b="0" i="0" kern="1200" dirty="0">
                <a:solidFill>
                  <a:schemeClr val="tx1"/>
                </a:solidFill>
                <a:effectLst/>
                <a:latin typeface="+mn-lt"/>
                <a:ea typeface="+mn-ea"/>
                <a:cs typeface="+mn-cs"/>
              </a:rPr>
              <a:t>average pooling layer</a:t>
            </a:r>
            <a:r>
              <a:rPr lang="en-US" altLang="zh-CN" dirty="0"/>
              <a:t>  + </a:t>
            </a:r>
            <a:r>
              <a:rPr lang="en-US" altLang="zh-CN" sz="1200" b="0" i="0" kern="1200" dirty="0">
                <a:solidFill>
                  <a:schemeClr val="tx1"/>
                </a:solidFill>
                <a:effectLst/>
                <a:latin typeface="+mn-lt"/>
                <a:ea typeface="+mn-ea"/>
                <a:cs typeface="+mn-cs"/>
              </a:rPr>
              <a:t>1x1 convolutional layer</a:t>
            </a:r>
            <a:r>
              <a:rPr lang="en-US" altLang="zh-CN" dirty="0"/>
              <a:t> , </a:t>
            </a:r>
            <a:r>
              <a:rPr lang="zh-CN" altLang="en-US" dirty="0"/>
              <a:t>输出结果为</a:t>
            </a:r>
            <a:r>
              <a:rPr lang="en-US" altLang="zh-CN" dirty="0"/>
              <a:t>0 </a:t>
            </a:r>
            <a:r>
              <a:rPr lang="zh-CN" altLang="en-US" dirty="0"/>
              <a:t>或</a:t>
            </a:r>
            <a:r>
              <a:rPr lang="en-US" altLang="zh-CN" dirty="0"/>
              <a:t>1</a:t>
            </a:r>
            <a:r>
              <a:rPr lang="zh-CN" altLang="en-US" dirty="0"/>
              <a:t>， 代表同一时间只有一个空洞率激活。 且空洞卷积的卷积核参数相同（这边用的同一个卷积核）</a:t>
            </a:r>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fld id="{8EEDA37A-2233-4081-85A8-066EC8122E9A}" type="slidenum">
              <a:rPr lang="zh-CN" altLang="en-US" smtClean="0"/>
              <a:t>12</a:t>
            </a:fld>
            <a:endParaRPr lang="zh-CN" altLang="en-US"/>
          </a:p>
        </p:txBody>
      </p:sp>
    </p:spTree>
    <p:extLst>
      <p:ext uri="{BB962C8B-B14F-4D97-AF65-F5344CB8AC3E}">
        <p14:creationId xmlns:p14="http://schemas.microsoft.com/office/powerpoint/2010/main" val="308782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72358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5265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720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BEB289-B0CB-4141-B29D-AA7ED1D91723}"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26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63114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326613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40307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44596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45352-554D-4C77-9094-81381215D2D0}" type="datetimeFigureOut">
              <a:rPr lang="zh-CN" altLang="en-US" smtClean="0"/>
              <a:t>2020/7/15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4773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C645352-554D-4C77-9094-81381215D2D0}" type="datetimeFigureOut">
              <a:rPr lang="zh-CN" altLang="en-US" smtClean="0"/>
              <a:t>2020/7/15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BEB289-B0CB-4141-B29D-AA7ED1D91723}" type="slidenum">
              <a:rPr lang="zh-CN" altLang="en-US" smtClean="0"/>
              <a:t>‹#›</a:t>
            </a:fld>
            <a:endParaRPr lang="zh-CN" altLang="en-US"/>
          </a:p>
        </p:txBody>
      </p:sp>
    </p:spTree>
    <p:extLst>
      <p:ext uri="{BB962C8B-B14F-4D97-AF65-F5344CB8AC3E}">
        <p14:creationId xmlns:p14="http://schemas.microsoft.com/office/powerpoint/2010/main" val="266720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45352-554D-4C77-9094-81381215D2D0}" type="datetimeFigureOut">
              <a:rPr lang="zh-CN" altLang="en-US" smtClean="0"/>
              <a:t>2020/7/15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BEB289-B0CB-4141-B29D-AA7ED1D91723}"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30D72-CB7E-490A-9A85-2F042731EB74}"/>
              </a:ext>
            </a:extLst>
          </p:cNvPr>
          <p:cNvSpPr>
            <a:spLocks noGrp="1"/>
          </p:cNvSpPr>
          <p:nvPr>
            <p:ph type="ctrTitle"/>
          </p:nvPr>
        </p:nvSpPr>
        <p:spPr/>
        <p:txBody>
          <a:bodyPr>
            <a:normAutofit/>
          </a:bodyPr>
          <a:lstStyle/>
          <a:p>
            <a:r>
              <a:rPr lang="en-US" altLang="zh-CN" sz="4000" b="1" dirty="0"/>
              <a:t>Detecting Objects with Recursive Feature Pyramid and Switchable </a:t>
            </a:r>
            <a:r>
              <a:rPr lang="en-US" altLang="zh-CN" sz="4000" b="1" dirty="0" err="1"/>
              <a:t>Atrous</a:t>
            </a:r>
            <a:r>
              <a:rPr lang="en-US" altLang="zh-CN" sz="4000" b="1" dirty="0"/>
              <a:t> Convolution</a:t>
            </a:r>
            <a:r>
              <a:rPr lang="en-US" altLang="zh-CN" sz="4000" dirty="0"/>
              <a:t> </a:t>
            </a:r>
            <a:br>
              <a:rPr lang="en-US" altLang="zh-CN" dirty="0"/>
            </a:br>
            <a:endParaRPr lang="zh-CN" altLang="en-US" dirty="0"/>
          </a:p>
        </p:txBody>
      </p:sp>
      <p:sp>
        <p:nvSpPr>
          <p:cNvPr id="3" name="副标题 2">
            <a:extLst>
              <a:ext uri="{FF2B5EF4-FFF2-40B4-BE49-F238E27FC236}">
                <a16:creationId xmlns:a16="http://schemas.microsoft.com/office/drawing/2014/main" id="{F0275216-D3D8-4500-93E8-9A03BDAEF267}"/>
              </a:ext>
            </a:extLst>
          </p:cNvPr>
          <p:cNvSpPr>
            <a:spLocks noGrp="1"/>
          </p:cNvSpPr>
          <p:nvPr>
            <p:ph type="subTitle" idx="1"/>
          </p:nvPr>
        </p:nvSpPr>
        <p:spPr/>
        <p:txBody>
          <a:bodyPr/>
          <a:lstStyle/>
          <a:p>
            <a:r>
              <a:rPr lang="en-US" altLang="zh-CN" dirty="0"/>
              <a:t>cvpr2020</a:t>
            </a:r>
            <a:endParaRPr lang="zh-CN" altLang="en-US" dirty="0"/>
          </a:p>
        </p:txBody>
      </p:sp>
    </p:spTree>
    <p:extLst>
      <p:ext uri="{BB962C8B-B14F-4D97-AF65-F5344CB8AC3E}">
        <p14:creationId xmlns:p14="http://schemas.microsoft.com/office/powerpoint/2010/main" val="244007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D921E40-C2FA-496E-B7B2-8055A025F2D7}"/>
              </a:ext>
            </a:extLst>
          </p:cNvPr>
          <p:cNvPicPr>
            <a:picLocks noChangeAspect="1"/>
          </p:cNvPicPr>
          <p:nvPr/>
        </p:nvPicPr>
        <p:blipFill>
          <a:blip r:embed="rId3"/>
          <a:stretch>
            <a:fillRect/>
          </a:stretch>
        </p:blipFill>
        <p:spPr>
          <a:xfrm>
            <a:off x="340062" y="4521200"/>
            <a:ext cx="4656895" cy="419614"/>
          </a:xfrm>
          <a:prstGeom prst="rect">
            <a:avLst/>
          </a:prstGeom>
        </p:spPr>
      </p:pic>
      <p:sp>
        <p:nvSpPr>
          <p:cNvPr id="2" name="标题 1">
            <a:extLst>
              <a:ext uri="{FF2B5EF4-FFF2-40B4-BE49-F238E27FC236}">
                <a16:creationId xmlns:a16="http://schemas.microsoft.com/office/drawing/2014/main" id="{7D310153-523D-447F-BB49-E1E272AF4B76}"/>
              </a:ext>
            </a:extLst>
          </p:cNvPr>
          <p:cNvSpPr>
            <a:spLocks noGrp="1"/>
          </p:cNvSpPr>
          <p:nvPr>
            <p:ph type="title"/>
          </p:nvPr>
        </p:nvSpPr>
        <p:spPr/>
        <p:txBody>
          <a:bodyPr/>
          <a:lstStyle/>
          <a:p>
            <a:r>
              <a:rPr lang="en-US" altLang="zh-CN" b="1" dirty="0"/>
              <a:t>Dilated </a:t>
            </a:r>
            <a:r>
              <a:rPr lang="en-US" altLang="zh-CN" b="1" dirty="0" err="1"/>
              <a:t>Convolutio</a:t>
            </a:r>
            <a:endParaRPr lang="zh-CN" altLang="en-US" dirty="0"/>
          </a:p>
        </p:txBody>
      </p:sp>
      <p:sp>
        <p:nvSpPr>
          <p:cNvPr id="3" name="内容占位符 2">
            <a:extLst>
              <a:ext uri="{FF2B5EF4-FFF2-40B4-BE49-F238E27FC236}">
                <a16:creationId xmlns:a16="http://schemas.microsoft.com/office/drawing/2014/main" id="{F215A1B1-FC2C-41BD-912A-E07343C14828}"/>
              </a:ext>
            </a:extLst>
          </p:cNvPr>
          <p:cNvSpPr>
            <a:spLocks noGrp="1"/>
          </p:cNvSpPr>
          <p:nvPr>
            <p:ph idx="1"/>
          </p:nvPr>
        </p:nvSpPr>
        <p:spPr/>
        <p:txBody>
          <a:bodyPr/>
          <a:lstStyle/>
          <a:p>
            <a:pPr>
              <a:lnSpc>
                <a:spcPct val="100000"/>
              </a:lnSpc>
              <a:spcBef>
                <a:spcPts val="200"/>
              </a:spcBef>
            </a:pPr>
            <a:r>
              <a:rPr lang="en-US" altLang="zh-CN" dirty="0"/>
              <a:t>up-sampling </a:t>
            </a:r>
            <a:r>
              <a:rPr lang="zh-CN" altLang="en-US" dirty="0"/>
              <a:t>和 </a:t>
            </a:r>
            <a:r>
              <a:rPr lang="en-US" altLang="zh-CN" dirty="0"/>
              <a:t>pooling layer</a:t>
            </a:r>
            <a:r>
              <a:rPr lang="zh-CN" altLang="en-US" dirty="0"/>
              <a:t>的设计存在一些缺陷：</a:t>
            </a:r>
            <a:endParaRPr lang="en-US" altLang="zh-CN" dirty="0"/>
          </a:p>
          <a:p>
            <a:pPr>
              <a:lnSpc>
                <a:spcPct val="100000"/>
              </a:lnSpc>
              <a:spcBef>
                <a:spcPts val="200"/>
              </a:spcBef>
            </a:pPr>
            <a:r>
              <a:rPr lang="en-US" altLang="zh-CN" dirty="0"/>
              <a:t>1. Up-sampling / pooling layer is deterministic. (a.k.a. not learnable)</a:t>
            </a:r>
          </a:p>
          <a:p>
            <a:pPr>
              <a:lnSpc>
                <a:spcPct val="100000"/>
              </a:lnSpc>
              <a:spcBef>
                <a:spcPts val="200"/>
              </a:spcBef>
            </a:pPr>
            <a:r>
              <a:rPr lang="en-US" altLang="zh-CN" dirty="0"/>
              <a:t>2.</a:t>
            </a:r>
            <a:r>
              <a:rPr lang="zh-CN" altLang="en-US" dirty="0"/>
              <a:t>内部数据结构丢失；空间层级化信息丢失。</a:t>
            </a:r>
            <a:endParaRPr lang="en-US" altLang="zh-CN" dirty="0"/>
          </a:p>
          <a:p>
            <a:pPr>
              <a:lnSpc>
                <a:spcPct val="100000"/>
              </a:lnSpc>
              <a:spcBef>
                <a:spcPts val="200"/>
              </a:spcBef>
            </a:pPr>
            <a:r>
              <a:rPr lang="en-US" altLang="zh-CN" dirty="0"/>
              <a:t>3. </a:t>
            </a:r>
            <a:r>
              <a:rPr lang="zh-CN" altLang="en-US" dirty="0"/>
              <a:t>小物体信息无法重建 </a:t>
            </a:r>
            <a:r>
              <a:rPr lang="en-US" altLang="zh-CN" dirty="0"/>
              <a:t>(</a:t>
            </a:r>
            <a:r>
              <a:rPr lang="zh-CN" altLang="en-US" dirty="0"/>
              <a:t>假设有四个</a:t>
            </a:r>
            <a:r>
              <a:rPr lang="en-US" altLang="zh-CN" dirty="0"/>
              <a:t>pooling layer </a:t>
            </a:r>
            <a:r>
              <a:rPr lang="zh-CN" altLang="en-US" dirty="0"/>
              <a:t>则 任何小于 </a:t>
            </a:r>
            <a:r>
              <a:rPr lang="en-US" altLang="zh-CN" dirty="0"/>
              <a:t>2^4 = 16 pixel </a:t>
            </a:r>
            <a:r>
              <a:rPr lang="zh-CN" altLang="en-US" dirty="0"/>
              <a:t>的物体信息将理论上无法重建。</a:t>
            </a:r>
            <a:endParaRPr lang="en-US" altLang="zh-CN" dirty="0"/>
          </a:p>
          <a:p>
            <a:pPr>
              <a:lnSpc>
                <a:spcPct val="100000"/>
              </a:lnSpc>
              <a:spcBef>
                <a:spcPts val="200"/>
              </a:spcBef>
            </a:pPr>
            <a:r>
              <a:rPr lang="en-US" altLang="zh-CN" dirty="0"/>
              <a:t>HDC </a:t>
            </a:r>
            <a:r>
              <a:rPr lang="zh-CN" altLang="en-US" dirty="0"/>
              <a:t>的设计结构优化空洞卷积</a:t>
            </a:r>
            <a:endParaRPr lang="en-US" altLang="zh-CN" dirty="0"/>
          </a:p>
          <a:p>
            <a:pPr>
              <a:lnSpc>
                <a:spcPct val="100000"/>
              </a:lnSpc>
              <a:spcBef>
                <a:spcPts val="200"/>
              </a:spcBef>
            </a:pPr>
            <a:r>
              <a:rPr lang="zh-CN" altLang="en-US" dirty="0"/>
              <a:t>空洞率满足一定条件：</a:t>
            </a:r>
          </a:p>
        </p:txBody>
      </p:sp>
      <p:pic>
        <p:nvPicPr>
          <p:cNvPr id="6" name="图片 5">
            <a:extLst>
              <a:ext uri="{FF2B5EF4-FFF2-40B4-BE49-F238E27FC236}">
                <a16:creationId xmlns:a16="http://schemas.microsoft.com/office/drawing/2014/main" id="{D59D85AC-9D63-4A0B-A7E1-8F4B76A35820}"/>
              </a:ext>
            </a:extLst>
          </p:cNvPr>
          <p:cNvPicPr>
            <a:picLocks noChangeAspect="1"/>
          </p:cNvPicPr>
          <p:nvPr/>
        </p:nvPicPr>
        <p:blipFill>
          <a:blip r:embed="rId4"/>
          <a:stretch>
            <a:fillRect/>
          </a:stretch>
        </p:blipFill>
        <p:spPr>
          <a:xfrm>
            <a:off x="4747176" y="3647835"/>
            <a:ext cx="6974924" cy="2478131"/>
          </a:xfrm>
          <a:prstGeom prst="rect">
            <a:avLst/>
          </a:prstGeom>
        </p:spPr>
      </p:pic>
    </p:spTree>
    <p:extLst>
      <p:ext uri="{BB962C8B-B14F-4D97-AF65-F5344CB8AC3E}">
        <p14:creationId xmlns:p14="http://schemas.microsoft.com/office/powerpoint/2010/main" val="140386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74861E-2474-41A8-87FC-4417DA52F1D0}"/>
              </a:ext>
            </a:extLst>
          </p:cNvPr>
          <p:cNvPicPr>
            <a:picLocks noChangeAspect="1"/>
          </p:cNvPicPr>
          <p:nvPr/>
        </p:nvPicPr>
        <p:blipFill>
          <a:blip r:embed="rId2"/>
          <a:stretch>
            <a:fillRect/>
          </a:stretch>
        </p:blipFill>
        <p:spPr>
          <a:xfrm>
            <a:off x="3843886" y="2083102"/>
            <a:ext cx="7636914" cy="3996735"/>
          </a:xfrm>
          <a:prstGeom prst="rect">
            <a:avLst/>
          </a:prstGeom>
        </p:spPr>
      </p:pic>
      <p:pic>
        <p:nvPicPr>
          <p:cNvPr id="7" name="图片 6">
            <a:extLst>
              <a:ext uri="{FF2B5EF4-FFF2-40B4-BE49-F238E27FC236}">
                <a16:creationId xmlns:a16="http://schemas.microsoft.com/office/drawing/2014/main" id="{5B89D908-A947-48C0-A4A8-78EAE7D967F8}"/>
              </a:ext>
            </a:extLst>
          </p:cNvPr>
          <p:cNvPicPr>
            <a:picLocks noChangeAspect="1"/>
          </p:cNvPicPr>
          <p:nvPr/>
        </p:nvPicPr>
        <p:blipFill>
          <a:blip r:embed="rId3"/>
          <a:stretch>
            <a:fillRect/>
          </a:stretch>
        </p:blipFill>
        <p:spPr>
          <a:xfrm>
            <a:off x="266205" y="3224315"/>
            <a:ext cx="3483707" cy="1165043"/>
          </a:xfrm>
          <a:prstGeom prst="rect">
            <a:avLst/>
          </a:prstGeom>
        </p:spPr>
      </p:pic>
      <p:pic>
        <p:nvPicPr>
          <p:cNvPr id="9" name="图片 8">
            <a:extLst>
              <a:ext uri="{FF2B5EF4-FFF2-40B4-BE49-F238E27FC236}">
                <a16:creationId xmlns:a16="http://schemas.microsoft.com/office/drawing/2014/main" id="{0EE05627-24DF-490D-B7B1-24CEAEF32A72}"/>
              </a:ext>
            </a:extLst>
          </p:cNvPr>
          <p:cNvPicPr>
            <a:picLocks noChangeAspect="1"/>
          </p:cNvPicPr>
          <p:nvPr/>
        </p:nvPicPr>
        <p:blipFill>
          <a:blip r:embed="rId4"/>
          <a:stretch>
            <a:fillRect/>
          </a:stretch>
        </p:blipFill>
        <p:spPr>
          <a:xfrm>
            <a:off x="266205" y="4588309"/>
            <a:ext cx="3577681" cy="1287808"/>
          </a:xfrm>
          <a:prstGeom prst="rect">
            <a:avLst/>
          </a:prstGeom>
        </p:spPr>
      </p:pic>
      <p:sp>
        <p:nvSpPr>
          <p:cNvPr id="10" name="标题 1">
            <a:extLst>
              <a:ext uri="{FF2B5EF4-FFF2-40B4-BE49-F238E27FC236}">
                <a16:creationId xmlns:a16="http://schemas.microsoft.com/office/drawing/2014/main" id="{F56CA1D6-0211-403F-A7CC-9F4D6BAF8B4D}"/>
              </a:ext>
            </a:extLst>
          </p:cNvPr>
          <p:cNvSpPr>
            <a:spLocks noGrp="1"/>
          </p:cNvSpPr>
          <p:nvPr>
            <p:ph type="title"/>
          </p:nvPr>
        </p:nvSpPr>
        <p:spPr>
          <a:xfrm>
            <a:off x="1097280" y="286603"/>
            <a:ext cx="10058400" cy="1450757"/>
          </a:xfrm>
        </p:spPr>
        <p:txBody>
          <a:bodyPr/>
          <a:lstStyle/>
          <a:p>
            <a:r>
              <a:rPr lang="zh-CN" altLang="en-US" dirty="0">
                <a:latin typeface="+mj-ea"/>
              </a:rPr>
              <a:t>卷积效果对比</a:t>
            </a:r>
          </a:p>
        </p:txBody>
      </p:sp>
    </p:spTree>
    <p:extLst>
      <p:ext uri="{BB962C8B-B14F-4D97-AF65-F5344CB8AC3E}">
        <p14:creationId xmlns:p14="http://schemas.microsoft.com/office/powerpoint/2010/main" val="383143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91D9B-424B-4636-A7FF-21645ABCFFA3}"/>
              </a:ext>
            </a:extLst>
          </p:cNvPr>
          <p:cNvSpPr>
            <a:spLocks noGrp="1"/>
          </p:cNvSpPr>
          <p:nvPr>
            <p:ph type="title"/>
          </p:nvPr>
        </p:nvSpPr>
        <p:spPr/>
        <p:txBody>
          <a:bodyPr/>
          <a:lstStyle/>
          <a:p>
            <a:r>
              <a:rPr lang="en-US" altLang="zh-CN" b="1" dirty="0"/>
              <a:t>Switchable </a:t>
            </a:r>
            <a:r>
              <a:rPr lang="en-US" altLang="zh-CN" b="1" dirty="0" err="1"/>
              <a:t>Atrous</a:t>
            </a:r>
            <a:r>
              <a:rPr lang="en-US" altLang="zh-CN" b="1" dirty="0"/>
              <a:t> Convolution</a:t>
            </a:r>
            <a:r>
              <a:rPr lang="en-US" altLang="zh-CN" dirty="0"/>
              <a:t> </a:t>
            </a:r>
            <a:r>
              <a:rPr lang="zh-CN" altLang="en-US" dirty="0"/>
              <a:t>实现</a:t>
            </a:r>
          </a:p>
        </p:txBody>
      </p:sp>
      <p:pic>
        <p:nvPicPr>
          <p:cNvPr id="5" name="图片 4">
            <a:extLst>
              <a:ext uri="{FF2B5EF4-FFF2-40B4-BE49-F238E27FC236}">
                <a16:creationId xmlns:a16="http://schemas.microsoft.com/office/drawing/2014/main" id="{48362586-8E9B-4B35-B04D-156B616534AD}"/>
              </a:ext>
            </a:extLst>
          </p:cNvPr>
          <p:cNvPicPr>
            <a:picLocks noChangeAspect="1"/>
          </p:cNvPicPr>
          <p:nvPr/>
        </p:nvPicPr>
        <p:blipFill>
          <a:blip r:embed="rId3"/>
          <a:stretch>
            <a:fillRect/>
          </a:stretch>
        </p:blipFill>
        <p:spPr>
          <a:xfrm>
            <a:off x="768464" y="2285663"/>
            <a:ext cx="5839231" cy="3170594"/>
          </a:xfrm>
          <a:prstGeom prst="rect">
            <a:avLst/>
          </a:prstGeom>
        </p:spPr>
      </p:pic>
      <p:pic>
        <p:nvPicPr>
          <p:cNvPr id="9" name="图片 8">
            <a:extLst>
              <a:ext uri="{FF2B5EF4-FFF2-40B4-BE49-F238E27FC236}">
                <a16:creationId xmlns:a16="http://schemas.microsoft.com/office/drawing/2014/main" id="{1D12B0E0-1E45-4EAA-8545-C04DBE456394}"/>
              </a:ext>
            </a:extLst>
          </p:cNvPr>
          <p:cNvPicPr>
            <a:picLocks noChangeAspect="1"/>
          </p:cNvPicPr>
          <p:nvPr/>
        </p:nvPicPr>
        <p:blipFill>
          <a:blip r:embed="rId4"/>
          <a:stretch>
            <a:fillRect/>
          </a:stretch>
        </p:blipFill>
        <p:spPr>
          <a:xfrm>
            <a:off x="6607695" y="3429000"/>
            <a:ext cx="5344002" cy="1270789"/>
          </a:xfrm>
          <a:prstGeom prst="rect">
            <a:avLst/>
          </a:prstGeom>
        </p:spPr>
      </p:pic>
    </p:spTree>
    <p:extLst>
      <p:ext uri="{BB962C8B-B14F-4D97-AF65-F5344CB8AC3E}">
        <p14:creationId xmlns:p14="http://schemas.microsoft.com/office/powerpoint/2010/main" val="54965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8AD55-8BB1-4740-88A5-3E8CC16DF703}"/>
              </a:ext>
            </a:extLst>
          </p:cNvPr>
          <p:cNvSpPr>
            <a:spLocks noGrp="1"/>
          </p:cNvSpPr>
          <p:nvPr>
            <p:ph type="title"/>
          </p:nvPr>
        </p:nvSpPr>
        <p:spPr/>
        <p:txBody>
          <a:bodyPr/>
          <a:lstStyle/>
          <a:p>
            <a:r>
              <a:rPr lang="zh-CN" altLang="en-US" dirty="0"/>
              <a:t>消融实验</a:t>
            </a:r>
          </a:p>
        </p:txBody>
      </p:sp>
      <p:pic>
        <p:nvPicPr>
          <p:cNvPr id="5" name="图片 4">
            <a:extLst>
              <a:ext uri="{FF2B5EF4-FFF2-40B4-BE49-F238E27FC236}">
                <a16:creationId xmlns:a16="http://schemas.microsoft.com/office/drawing/2014/main" id="{A16D556A-7BA2-4DF1-AC2E-47F75DF2C836}"/>
              </a:ext>
            </a:extLst>
          </p:cNvPr>
          <p:cNvPicPr>
            <a:picLocks noChangeAspect="1"/>
          </p:cNvPicPr>
          <p:nvPr/>
        </p:nvPicPr>
        <p:blipFill>
          <a:blip r:embed="rId2"/>
          <a:stretch>
            <a:fillRect/>
          </a:stretch>
        </p:blipFill>
        <p:spPr>
          <a:xfrm>
            <a:off x="30480" y="2274628"/>
            <a:ext cx="12192000" cy="2846013"/>
          </a:xfrm>
          <a:prstGeom prst="rect">
            <a:avLst/>
          </a:prstGeom>
        </p:spPr>
      </p:pic>
    </p:spTree>
    <p:extLst>
      <p:ext uri="{BB962C8B-B14F-4D97-AF65-F5344CB8AC3E}">
        <p14:creationId xmlns:p14="http://schemas.microsoft.com/office/powerpoint/2010/main" val="209587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E6641A-542F-4143-8B2B-E908D56894E3}"/>
              </a:ext>
            </a:extLst>
          </p:cNvPr>
          <p:cNvPicPr>
            <a:picLocks noChangeAspect="1"/>
          </p:cNvPicPr>
          <p:nvPr/>
        </p:nvPicPr>
        <p:blipFill>
          <a:blip r:embed="rId2"/>
          <a:stretch>
            <a:fillRect/>
          </a:stretch>
        </p:blipFill>
        <p:spPr>
          <a:xfrm>
            <a:off x="2758725" y="1902520"/>
            <a:ext cx="6430995" cy="4361018"/>
          </a:xfrm>
          <a:prstGeom prst="rect">
            <a:avLst/>
          </a:prstGeom>
        </p:spPr>
      </p:pic>
      <p:sp>
        <p:nvSpPr>
          <p:cNvPr id="2" name="标题 1">
            <a:extLst>
              <a:ext uri="{FF2B5EF4-FFF2-40B4-BE49-F238E27FC236}">
                <a16:creationId xmlns:a16="http://schemas.microsoft.com/office/drawing/2014/main" id="{1E170C09-B9C6-4570-9297-65A09C54B845}"/>
              </a:ext>
            </a:extLst>
          </p:cNvPr>
          <p:cNvSpPr>
            <a:spLocks noGrp="1"/>
          </p:cNvSpPr>
          <p:nvPr>
            <p:ph type="title"/>
          </p:nvPr>
        </p:nvSpPr>
        <p:spPr/>
        <p:txBody>
          <a:bodyPr/>
          <a:lstStyle/>
          <a:p>
            <a:r>
              <a:rPr lang="en-US" altLang="zh-CN" dirty="0"/>
              <a:t>Ablation study </a:t>
            </a:r>
            <a:endParaRPr lang="zh-CN" altLang="en-US" dirty="0"/>
          </a:p>
        </p:txBody>
      </p:sp>
    </p:spTree>
    <p:extLst>
      <p:ext uri="{BB962C8B-B14F-4D97-AF65-F5344CB8AC3E}">
        <p14:creationId xmlns:p14="http://schemas.microsoft.com/office/powerpoint/2010/main" val="96390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0EA37C4-963F-4116-98A4-557165BF7D3B}"/>
              </a:ext>
            </a:extLst>
          </p:cNvPr>
          <p:cNvPicPr>
            <a:picLocks noChangeAspect="1"/>
          </p:cNvPicPr>
          <p:nvPr/>
        </p:nvPicPr>
        <p:blipFill>
          <a:blip r:embed="rId2"/>
          <a:stretch>
            <a:fillRect/>
          </a:stretch>
        </p:blipFill>
        <p:spPr>
          <a:xfrm>
            <a:off x="879869" y="0"/>
            <a:ext cx="7035919" cy="6256794"/>
          </a:xfrm>
          <a:prstGeom prst="rect">
            <a:avLst/>
          </a:prstGeom>
        </p:spPr>
      </p:pic>
      <p:sp>
        <p:nvSpPr>
          <p:cNvPr id="10" name="文本框 9">
            <a:extLst>
              <a:ext uri="{FF2B5EF4-FFF2-40B4-BE49-F238E27FC236}">
                <a16:creationId xmlns:a16="http://schemas.microsoft.com/office/drawing/2014/main" id="{30D2912F-D8DA-45E3-AE7B-C040955489A2}"/>
              </a:ext>
            </a:extLst>
          </p:cNvPr>
          <p:cNvSpPr txBox="1"/>
          <p:nvPr/>
        </p:nvSpPr>
        <p:spPr>
          <a:xfrm>
            <a:off x="8149771" y="2666732"/>
            <a:ext cx="3877985" cy="923330"/>
          </a:xfrm>
          <a:prstGeom prst="rect">
            <a:avLst/>
          </a:prstGeom>
          <a:noFill/>
        </p:spPr>
        <p:txBody>
          <a:bodyPr wrap="none" rtlCol="0">
            <a:spAutoFit/>
          </a:bodyPr>
          <a:lstStyle/>
          <a:p>
            <a:r>
              <a:rPr lang="zh-CN" altLang="en-US" dirty="0"/>
              <a:t>模型结果对比，</a:t>
            </a:r>
            <a:r>
              <a:rPr lang="en-US" altLang="zh-CN" dirty="0"/>
              <a:t>TTA </a:t>
            </a:r>
            <a:r>
              <a:rPr lang="zh-CN" altLang="en-US" dirty="0"/>
              <a:t>表示对数据集</a:t>
            </a:r>
            <a:endParaRPr lang="en-US" altLang="zh-CN" dirty="0"/>
          </a:p>
          <a:p>
            <a:r>
              <a:rPr lang="zh-CN" altLang="en-US" dirty="0"/>
              <a:t>进行了尺度放缩，平移翻转等操作，</a:t>
            </a:r>
            <a:endParaRPr lang="en-US" altLang="zh-CN" dirty="0"/>
          </a:p>
          <a:p>
            <a:r>
              <a:rPr lang="zh-CN" altLang="en-US" dirty="0"/>
              <a:t>测试模型的鲁棒性</a:t>
            </a:r>
          </a:p>
        </p:txBody>
      </p:sp>
    </p:spTree>
    <p:extLst>
      <p:ext uri="{BB962C8B-B14F-4D97-AF65-F5344CB8AC3E}">
        <p14:creationId xmlns:p14="http://schemas.microsoft.com/office/powerpoint/2010/main" val="430339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5FC66-227D-4D79-9D1A-D0F1BF79AC6B}"/>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3B48097E-F804-42C7-A0F2-ECAB894BB788}"/>
              </a:ext>
            </a:extLst>
          </p:cNvPr>
          <p:cNvSpPr>
            <a:spLocks noGrp="1"/>
          </p:cNvSpPr>
          <p:nvPr>
            <p:ph idx="1"/>
          </p:nvPr>
        </p:nvSpPr>
        <p:spPr/>
        <p:txBody>
          <a:bodyPr>
            <a:normAutofit/>
          </a:bodyPr>
          <a:lstStyle/>
          <a:p>
            <a:r>
              <a:rPr lang="en-US" altLang="zh-CN" sz="2800" dirty="0"/>
              <a:t>1. </a:t>
            </a:r>
            <a:r>
              <a:rPr lang="zh-CN" altLang="en-US" sz="2800" dirty="0"/>
              <a:t>设计原则：</a:t>
            </a:r>
            <a:r>
              <a:rPr lang="en-US" altLang="zh-CN" sz="2800" i="1" dirty="0"/>
              <a:t>looking and thinking twice</a:t>
            </a:r>
            <a:r>
              <a:rPr lang="en-US" altLang="zh-CN" sz="2800" dirty="0"/>
              <a:t> </a:t>
            </a:r>
            <a:br>
              <a:rPr lang="en-US" altLang="zh-CN" sz="2800" dirty="0"/>
            </a:br>
            <a:r>
              <a:rPr lang="en-US" altLang="zh-CN" sz="2800" dirty="0"/>
              <a:t>2. </a:t>
            </a:r>
            <a:r>
              <a:rPr lang="zh-CN" altLang="en-US" sz="2800" dirty="0"/>
              <a:t>创新点：</a:t>
            </a:r>
            <a:endParaRPr lang="en-US" altLang="zh-CN" sz="2800" dirty="0"/>
          </a:p>
          <a:p>
            <a:pPr lvl="1"/>
            <a:r>
              <a:rPr lang="zh-CN" altLang="en-US" sz="2800" dirty="0"/>
              <a:t>模型结构上：</a:t>
            </a:r>
            <a:r>
              <a:rPr lang="en-US" altLang="zh-CN" sz="2800" i="1" dirty="0"/>
              <a:t>Recursive Feature Pyramid</a:t>
            </a:r>
            <a:r>
              <a:rPr lang="en-US" altLang="zh-CN" sz="2800" dirty="0"/>
              <a:t> </a:t>
            </a:r>
          </a:p>
          <a:p>
            <a:pPr lvl="1"/>
            <a:r>
              <a:rPr lang="zh-CN" altLang="en-US" sz="2800" dirty="0"/>
              <a:t>卷积策略上：</a:t>
            </a:r>
            <a:r>
              <a:rPr lang="en-US" altLang="zh-CN" sz="2800" i="1" dirty="0"/>
              <a:t>Switchable </a:t>
            </a:r>
            <a:r>
              <a:rPr lang="en-US" altLang="zh-CN" sz="2800" i="1" dirty="0" err="1"/>
              <a:t>Atrous</a:t>
            </a:r>
            <a:r>
              <a:rPr lang="en-US" altLang="zh-CN" sz="2800" i="1" dirty="0"/>
              <a:t> Convolution</a:t>
            </a:r>
            <a:br>
              <a:rPr lang="en-US" altLang="zh-CN" sz="2800" dirty="0"/>
            </a:br>
            <a:r>
              <a:rPr lang="zh-CN" altLang="en-US" sz="2800" dirty="0"/>
              <a:t>通过切换方程设置卷积空洞率，然后将不同空洞率获得的</a:t>
            </a:r>
            <a:r>
              <a:rPr lang="en-US" altLang="zh-CN" sz="2800" dirty="0"/>
              <a:t>feature </a:t>
            </a:r>
            <a:r>
              <a:rPr lang="zh-CN" altLang="en-US" sz="2800" dirty="0"/>
              <a:t>结合</a:t>
            </a:r>
          </a:p>
        </p:txBody>
      </p:sp>
    </p:spTree>
    <p:extLst>
      <p:ext uri="{BB962C8B-B14F-4D97-AF65-F5344CB8AC3E}">
        <p14:creationId xmlns:p14="http://schemas.microsoft.com/office/powerpoint/2010/main" val="312577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6CA34F0-0845-453E-BB08-DA1796588D09}"/>
              </a:ext>
            </a:extLst>
          </p:cNvPr>
          <p:cNvPicPr>
            <a:picLocks noChangeAspect="1"/>
          </p:cNvPicPr>
          <p:nvPr/>
        </p:nvPicPr>
        <p:blipFill>
          <a:blip r:embed="rId2"/>
          <a:stretch>
            <a:fillRect/>
          </a:stretch>
        </p:blipFill>
        <p:spPr>
          <a:xfrm>
            <a:off x="2849548" y="3429000"/>
            <a:ext cx="6492904" cy="2838135"/>
          </a:xfrm>
          <a:prstGeom prst="rect">
            <a:avLst/>
          </a:prstGeom>
        </p:spPr>
      </p:pic>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0356D908-73CB-46A8-BF58-3057D1D5BDD2}"/>
              </a:ext>
            </a:extLst>
          </p:cNvPr>
          <p:cNvSpPr>
            <a:spLocks noGrp="1"/>
          </p:cNvSpPr>
          <p:nvPr>
            <p:ph idx="1"/>
          </p:nvPr>
        </p:nvSpPr>
        <p:spPr/>
        <p:txBody>
          <a:bodyPr>
            <a:normAutofit/>
          </a:bodyPr>
          <a:lstStyle/>
          <a:p>
            <a:r>
              <a:rPr lang="en-US" altLang="zh-CN" i="1" dirty="0">
                <a:latin typeface="微软雅黑" panose="020B0503020204020204" pitchFamily="34" charset="-122"/>
                <a:ea typeface="微软雅黑" panose="020B0503020204020204" pitchFamily="34" charset="-122"/>
              </a:rPr>
              <a:t>1. Recursive Feature Pyramid</a:t>
            </a:r>
            <a:r>
              <a:rPr lang="zh-CN" altLang="en-US" i="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的设计灵感来源：人类视觉选择性的通过反馈连接来传递高级语义信息来增强或者抑制神经元信号</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looking and thinking twice )</a:t>
            </a:r>
          </a:p>
          <a:p>
            <a:r>
              <a:rPr lang="en-US" altLang="zh-CN" i="1"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借鉴了</a:t>
            </a:r>
            <a:r>
              <a:rPr lang="en-US" altLang="zh-CN" dirty="0">
                <a:latin typeface="微软雅黑" panose="020B0503020204020204" pitchFamily="34" charset="-122"/>
                <a:ea typeface="微软雅黑" panose="020B0503020204020204" pitchFamily="34" charset="-122"/>
              </a:rPr>
              <a:t>Cascade R-CNN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HTC </a:t>
            </a:r>
            <a:r>
              <a:rPr lang="zh-CN" altLang="en-US" dirty="0">
                <a:latin typeface="微软雅黑" panose="020B0503020204020204" pitchFamily="34" charset="-122"/>
                <a:ea typeface="微软雅黑" panose="020B0503020204020204" pitchFamily="34" charset="-122"/>
              </a:rPr>
              <a:t>的多级检测器设计，在</a:t>
            </a:r>
            <a:r>
              <a:rPr lang="en-US" altLang="zh-CN" dirty="0">
                <a:latin typeface="微软雅黑" panose="020B0503020204020204" pitchFamily="34" charset="-122"/>
                <a:ea typeface="微软雅黑" panose="020B0503020204020204" pitchFamily="34" charset="-122"/>
              </a:rPr>
              <a:t>FPN</a:t>
            </a:r>
            <a:r>
              <a:rPr lang="zh-CN" altLang="en-US" dirty="0">
                <a:latin typeface="微软雅黑" panose="020B0503020204020204" pitchFamily="34" charset="-122"/>
                <a:ea typeface="微软雅黑" panose="020B0503020204020204" pitchFamily="34" charset="-122"/>
              </a:rPr>
              <a:t>骨架网络每层上添加了反馈连接，强化对特征的提取</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同时反馈连接可以直接让</a:t>
            </a:r>
            <a:r>
              <a:rPr lang="en-US" altLang="zh-CN" dirty="0">
                <a:latin typeface="微软雅黑" panose="020B0503020204020204" pitchFamily="34" charset="-122"/>
                <a:ea typeface="微软雅黑" panose="020B0503020204020204" pitchFamily="34" charset="-122"/>
              </a:rPr>
              <a:t>FPN </a:t>
            </a:r>
            <a:r>
              <a:rPr lang="zh-CN" altLang="en-US" dirty="0">
                <a:latin typeface="微软雅黑" panose="020B0503020204020204" pitchFamily="34" charset="-122"/>
                <a:ea typeface="微软雅黑" panose="020B0503020204020204" pitchFamily="34" charset="-122"/>
              </a:rPr>
              <a:t>结构中</a:t>
            </a:r>
            <a:r>
              <a:rPr lang="en-US" altLang="zh-CN" dirty="0">
                <a:latin typeface="微软雅黑" panose="020B0503020204020204" pitchFamily="34" charset="-122"/>
                <a:ea typeface="微软雅黑" panose="020B0503020204020204" pitchFamily="34" charset="-122"/>
              </a:rPr>
              <a:t>bottom-up</a:t>
            </a:r>
            <a:r>
              <a:rPr lang="zh-CN" altLang="en-US" dirty="0">
                <a:latin typeface="微软雅黑" panose="020B0503020204020204" pitchFamily="34" charset="-122"/>
                <a:ea typeface="微软雅黑" panose="020B0503020204020204" pitchFamily="34" charset="-122"/>
              </a:rPr>
              <a:t>阶段的网络层直接获得梯度信息，降低了运算量</a:t>
            </a:r>
            <a:br>
              <a:rPr lang="en-US" altLang="zh-CN" dirty="0"/>
            </a:br>
            <a:endParaRPr lang="zh-CN" altLang="en-US" dirty="0"/>
          </a:p>
        </p:txBody>
      </p:sp>
    </p:spTree>
    <p:extLst>
      <p:ext uri="{BB962C8B-B14F-4D97-AF65-F5344CB8AC3E}">
        <p14:creationId xmlns:p14="http://schemas.microsoft.com/office/powerpoint/2010/main" val="83874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26C9147-DF8E-45CF-A98A-423888673236}"/>
              </a:ext>
            </a:extLst>
          </p:cNvPr>
          <p:cNvPicPr>
            <a:picLocks noChangeAspect="1"/>
          </p:cNvPicPr>
          <p:nvPr/>
        </p:nvPicPr>
        <p:blipFill>
          <a:blip r:embed="rId3"/>
          <a:stretch>
            <a:fillRect/>
          </a:stretch>
        </p:blipFill>
        <p:spPr>
          <a:xfrm>
            <a:off x="2761015" y="3429000"/>
            <a:ext cx="6306785" cy="2828532"/>
          </a:xfrm>
          <a:prstGeom prst="rect">
            <a:avLst/>
          </a:prstGeom>
        </p:spPr>
      </p:pic>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0356D908-73CB-46A8-BF58-3057D1D5BDD2}"/>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可变换的空洞卷积（</a:t>
            </a:r>
            <a:r>
              <a:rPr lang="en-US" altLang="zh-CN" dirty="0">
                <a:latin typeface="微软雅黑" panose="020B0503020204020204" pitchFamily="34" charset="-122"/>
                <a:ea typeface="微软雅黑" panose="020B0503020204020204" pitchFamily="34" charset="-122"/>
              </a:rPr>
              <a:t>SAC</a:t>
            </a:r>
            <a:r>
              <a:rPr lang="zh-CN" altLang="en-US" dirty="0">
                <a:latin typeface="微软雅黑" panose="020B0503020204020204" pitchFamily="34" charset="-122"/>
                <a:ea typeface="微软雅黑" panose="020B0503020204020204" pitchFamily="34" charset="-122"/>
              </a:rPr>
              <a:t>）能够通过</a:t>
            </a:r>
            <a:r>
              <a:rPr lang="zh-CN" altLang="en-US" b="1" dirty="0">
                <a:latin typeface="微软雅黑" panose="020B0503020204020204" pitchFamily="34" charset="-122"/>
                <a:ea typeface="微软雅黑" panose="020B0503020204020204" pitchFamily="34" charset="-122"/>
              </a:rPr>
              <a:t>切换方程</a:t>
            </a:r>
            <a:r>
              <a:rPr lang="zh-CN" altLang="en-US" dirty="0">
                <a:latin typeface="微软雅黑" panose="020B0503020204020204" pitchFamily="34" charset="-122"/>
                <a:ea typeface="微软雅黑" panose="020B0503020204020204" pitchFamily="34" charset="-122"/>
              </a:rPr>
              <a:t>对不同空洞率的</a:t>
            </a:r>
            <a:r>
              <a:rPr lang="en-US" altLang="zh-CN" dirty="0">
                <a:latin typeface="微软雅黑" panose="020B0503020204020204" pitchFamily="34" charset="-122"/>
                <a:ea typeface="微软雅黑" panose="020B0503020204020204" pitchFamily="34" charset="-122"/>
              </a:rPr>
              <a:t>Feature</a:t>
            </a:r>
            <a:r>
              <a:rPr lang="zh-CN" altLang="en-US" dirty="0">
                <a:latin typeface="微软雅黑" panose="020B0503020204020204" pitchFamily="34" charset="-122"/>
                <a:ea typeface="微软雅黑" panose="020B0503020204020204" pitchFamily="34" charset="-122"/>
              </a:rPr>
              <a:t>进行卷积</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切换方程与图像特征的空间信息具有相关性，</a:t>
            </a:r>
            <a:r>
              <a:rPr lang="en-US" altLang="zh-CN" dirty="0">
                <a:latin typeface="微软雅黑" panose="020B0503020204020204" pitchFamily="34" charset="-122"/>
                <a:ea typeface="微软雅黑" panose="020B0503020204020204" pitchFamily="34" charset="-122"/>
              </a:rPr>
              <a:t>SAC</a:t>
            </a:r>
            <a:r>
              <a:rPr lang="zh-CN" altLang="en-US" dirty="0">
                <a:latin typeface="微软雅黑" panose="020B0503020204020204" pitchFamily="34" charset="-122"/>
                <a:ea typeface="微软雅黑" panose="020B0503020204020204" pitchFamily="34" charset="-122"/>
              </a:rPr>
              <a:t>能够特征图不同语义信息切换空洞率</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 SAC </a:t>
            </a:r>
            <a:r>
              <a:rPr lang="zh-CN" altLang="en-US" dirty="0">
                <a:latin typeface="微软雅黑" panose="020B0503020204020204" pitchFamily="34" charset="-122"/>
                <a:ea typeface="微软雅黑" panose="020B0503020204020204" pitchFamily="34" charset="-122"/>
              </a:rPr>
              <a:t>中含有一种权重锁定机制，能够保证不同空洞率的卷积具有相同的权重，同时支持即插即用。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本文将骨架网络中的 标准 </a:t>
            </a:r>
            <a:r>
              <a:rPr lang="en-US" altLang="zh-CN" dirty="0">
                <a:latin typeface="微软雅黑" panose="020B0503020204020204" pitchFamily="34" charset="-122"/>
                <a:ea typeface="微软雅黑" panose="020B0503020204020204" pitchFamily="34" charset="-122"/>
              </a:rPr>
              <a:t>3*3 </a:t>
            </a:r>
            <a:r>
              <a:rPr lang="zh-CN" altLang="en-US" dirty="0">
                <a:latin typeface="微软雅黑" panose="020B0503020204020204" pitchFamily="34" charset="-122"/>
                <a:ea typeface="微软雅黑" panose="020B0503020204020204" pitchFamily="34" charset="-122"/>
              </a:rPr>
              <a:t>卷积层 替换成了</a:t>
            </a:r>
            <a:r>
              <a:rPr lang="en-US" altLang="zh-CN" dirty="0">
                <a:latin typeface="微软雅黑" panose="020B0503020204020204" pitchFamily="34" charset="-122"/>
                <a:ea typeface="微软雅黑" panose="020B0503020204020204" pitchFamily="34" charset="-122"/>
              </a:rPr>
              <a:t>SAC </a:t>
            </a:r>
            <a:r>
              <a:rPr lang="zh-CN" altLang="en-US" dirty="0">
                <a:latin typeface="微软雅黑" panose="020B0503020204020204" pitchFamily="34" charset="-122"/>
                <a:ea typeface="微软雅黑" panose="020B0503020204020204" pitchFamily="34" charset="-122"/>
              </a:rPr>
              <a:t>，大幅度提升了结果</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13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CB7C-C22D-4019-862B-03593771D9F9}"/>
              </a:ext>
            </a:extLst>
          </p:cNvPr>
          <p:cNvSpPr>
            <a:spLocks noGrp="1"/>
          </p:cNvSpPr>
          <p:nvPr>
            <p:ph type="title"/>
          </p:nvPr>
        </p:nvSpPr>
        <p:spPr/>
        <p:txBody>
          <a:bodyPr/>
          <a:lstStyle/>
          <a:p>
            <a:r>
              <a:rPr lang="zh-CN" altLang="en-US" dirty="0"/>
              <a:t>具体实现 </a:t>
            </a:r>
            <a:r>
              <a:rPr lang="en-US" altLang="zh-CN" dirty="0"/>
              <a:t>- </a:t>
            </a:r>
            <a:r>
              <a:rPr lang="en-US" altLang="zh-CN" b="1" dirty="0"/>
              <a:t>Recursive Feature Pyramid</a:t>
            </a:r>
            <a:r>
              <a:rPr lang="en-US" altLang="zh-CN" dirty="0"/>
              <a:t> </a:t>
            </a:r>
            <a:endParaRPr lang="zh-CN" altLang="en-US" dirty="0"/>
          </a:p>
        </p:txBody>
      </p:sp>
      <p:pic>
        <p:nvPicPr>
          <p:cNvPr id="6" name="内容占位符 5">
            <a:extLst>
              <a:ext uri="{FF2B5EF4-FFF2-40B4-BE49-F238E27FC236}">
                <a16:creationId xmlns:a16="http://schemas.microsoft.com/office/drawing/2014/main" id="{16013C52-97B2-491C-BA53-C25730E068B5}"/>
              </a:ext>
            </a:extLst>
          </p:cNvPr>
          <p:cNvPicPr>
            <a:picLocks noGrp="1" noChangeAspect="1"/>
          </p:cNvPicPr>
          <p:nvPr>
            <p:ph idx="1"/>
          </p:nvPr>
        </p:nvPicPr>
        <p:blipFill>
          <a:blip r:embed="rId3"/>
          <a:stretch>
            <a:fillRect/>
          </a:stretch>
        </p:blipFill>
        <p:spPr>
          <a:xfrm>
            <a:off x="3152894" y="2308029"/>
            <a:ext cx="5886212" cy="2519956"/>
          </a:xfrm>
        </p:spPr>
      </p:pic>
      <p:pic>
        <p:nvPicPr>
          <p:cNvPr id="8" name="图片 7">
            <a:extLst>
              <a:ext uri="{FF2B5EF4-FFF2-40B4-BE49-F238E27FC236}">
                <a16:creationId xmlns:a16="http://schemas.microsoft.com/office/drawing/2014/main" id="{F6E2FB6C-C348-4283-A5FF-D3307550FDA3}"/>
              </a:ext>
            </a:extLst>
          </p:cNvPr>
          <p:cNvPicPr>
            <a:picLocks noChangeAspect="1"/>
          </p:cNvPicPr>
          <p:nvPr/>
        </p:nvPicPr>
        <p:blipFill>
          <a:blip r:embed="rId4"/>
          <a:stretch>
            <a:fillRect/>
          </a:stretch>
        </p:blipFill>
        <p:spPr>
          <a:xfrm>
            <a:off x="5231279" y="4418081"/>
            <a:ext cx="600000" cy="466667"/>
          </a:xfrm>
          <a:prstGeom prst="rect">
            <a:avLst/>
          </a:prstGeom>
        </p:spPr>
      </p:pic>
      <p:pic>
        <p:nvPicPr>
          <p:cNvPr id="10" name="图片 9">
            <a:extLst>
              <a:ext uri="{FF2B5EF4-FFF2-40B4-BE49-F238E27FC236}">
                <a16:creationId xmlns:a16="http://schemas.microsoft.com/office/drawing/2014/main" id="{7DEF1287-1DB6-4064-91C8-F61F00DBA3B9}"/>
              </a:ext>
            </a:extLst>
          </p:cNvPr>
          <p:cNvPicPr>
            <a:picLocks noChangeAspect="1"/>
          </p:cNvPicPr>
          <p:nvPr/>
        </p:nvPicPr>
        <p:blipFill>
          <a:blip r:embed="rId5"/>
          <a:stretch>
            <a:fillRect/>
          </a:stretch>
        </p:blipFill>
        <p:spPr>
          <a:xfrm>
            <a:off x="8703671" y="2689741"/>
            <a:ext cx="376243" cy="492700"/>
          </a:xfrm>
          <a:prstGeom prst="rect">
            <a:avLst/>
          </a:prstGeom>
        </p:spPr>
      </p:pic>
      <p:pic>
        <p:nvPicPr>
          <p:cNvPr id="12" name="图片 11">
            <a:extLst>
              <a:ext uri="{FF2B5EF4-FFF2-40B4-BE49-F238E27FC236}">
                <a16:creationId xmlns:a16="http://schemas.microsoft.com/office/drawing/2014/main" id="{93EBD95D-224D-4C8B-918A-F53CA4953638}"/>
              </a:ext>
            </a:extLst>
          </p:cNvPr>
          <p:cNvPicPr>
            <a:picLocks noChangeAspect="1"/>
          </p:cNvPicPr>
          <p:nvPr/>
        </p:nvPicPr>
        <p:blipFill>
          <a:blip r:embed="rId6"/>
          <a:stretch>
            <a:fillRect/>
          </a:stretch>
        </p:blipFill>
        <p:spPr>
          <a:xfrm>
            <a:off x="4250354" y="2194503"/>
            <a:ext cx="485714" cy="495238"/>
          </a:xfrm>
          <a:prstGeom prst="rect">
            <a:avLst/>
          </a:prstGeom>
        </p:spPr>
      </p:pic>
      <p:pic>
        <p:nvPicPr>
          <p:cNvPr id="14" name="图片 13">
            <a:extLst>
              <a:ext uri="{FF2B5EF4-FFF2-40B4-BE49-F238E27FC236}">
                <a16:creationId xmlns:a16="http://schemas.microsoft.com/office/drawing/2014/main" id="{188B8640-8BF9-4C03-9950-E0ECF04136FD}"/>
              </a:ext>
            </a:extLst>
          </p:cNvPr>
          <p:cNvPicPr>
            <a:picLocks noChangeAspect="1"/>
          </p:cNvPicPr>
          <p:nvPr/>
        </p:nvPicPr>
        <p:blipFill>
          <a:blip r:embed="rId7"/>
          <a:stretch>
            <a:fillRect/>
          </a:stretch>
        </p:blipFill>
        <p:spPr>
          <a:xfrm>
            <a:off x="1781714" y="4941511"/>
            <a:ext cx="8628571" cy="914286"/>
          </a:xfrm>
          <a:prstGeom prst="rect">
            <a:avLst/>
          </a:prstGeom>
        </p:spPr>
      </p:pic>
      <p:pic>
        <p:nvPicPr>
          <p:cNvPr id="16" name="图片 15">
            <a:extLst>
              <a:ext uri="{FF2B5EF4-FFF2-40B4-BE49-F238E27FC236}">
                <a16:creationId xmlns:a16="http://schemas.microsoft.com/office/drawing/2014/main" id="{985DCCBC-3AE5-456F-AAF6-4C2293A3A80A}"/>
              </a:ext>
            </a:extLst>
          </p:cNvPr>
          <p:cNvPicPr>
            <a:picLocks noChangeAspect="1"/>
          </p:cNvPicPr>
          <p:nvPr/>
        </p:nvPicPr>
        <p:blipFill>
          <a:blip r:embed="rId8"/>
          <a:stretch>
            <a:fillRect/>
          </a:stretch>
        </p:blipFill>
        <p:spPr>
          <a:xfrm>
            <a:off x="6666579" y="2194503"/>
            <a:ext cx="504762" cy="523810"/>
          </a:xfrm>
          <a:prstGeom prst="rect">
            <a:avLst/>
          </a:prstGeom>
        </p:spPr>
      </p:pic>
    </p:spTree>
    <p:extLst>
      <p:ext uri="{BB962C8B-B14F-4D97-AF65-F5344CB8AC3E}">
        <p14:creationId xmlns:p14="http://schemas.microsoft.com/office/powerpoint/2010/main" val="18152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06B7B-6569-4942-BA81-AA650ECCAD5A}"/>
              </a:ext>
            </a:extLst>
          </p:cNvPr>
          <p:cNvSpPr>
            <a:spLocks noGrp="1"/>
          </p:cNvSpPr>
          <p:nvPr>
            <p:ph type="title"/>
          </p:nvPr>
        </p:nvSpPr>
        <p:spPr/>
        <p:txBody>
          <a:bodyPr/>
          <a:lstStyle/>
          <a:p>
            <a:r>
              <a:rPr lang="zh-CN" altLang="en-US" dirty="0">
                <a:latin typeface="+mj-ea"/>
              </a:rPr>
              <a:t>具体实现 </a:t>
            </a:r>
            <a:r>
              <a:rPr lang="en-US" altLang="zh-CN" dirty="0">
                <a:latin typeface="+mj-ea"/>
              </a:rPr>
              <a:t>- </a:t>
            </a:r>
            <a:r>
              <a:rPr lang="en-US" altLang="zh-CN" b="1" dirty="0">
                <a:latin typeface="+mj-ea"/>
              </a:rPr>
              <a:t>Recursive Feature Pyramid</a:t>
            </a:r>
            <a:r>
              <a:rPr lang="en-US" altLang="zh-CN" dirty="0">
                <a:latin typeface="+mj-ea"/>
              </a:rPr>
              <a:t> </a:t>
            </a:r>
            <a:endParaRPr lang="zh-CN" altLang="en-US" dirty="0">
              <a:latin typeface="+mj-ea"/>
            </a:endParaRPr>
          </a:p>
        </p:txBody>
      </p:sp>
      <p:pic>
        <p:nvPicPr>
          <p:cNvPr id="5" name="内容占位符 4">
            <a:extLst>
              <a:ext uri="{FF2B5EF4-FFF2-40B4-BE49-F238E27FC236}">
                <a16:creationId xmlns:a16="http://schemas.microsoft.com/office/drawing/2014/main" id="{40D8E365-C078-440E-BBA7-8262C328C439}"/>
              </a:ext>
            </a:extLst>
          </p:cNvPr>
          <p:cNvPicPr>
            <a:picLocks noGrp="1" noChangeAspect="1"/>
          </p:cNvPicPr>
          <p:nvPr>
            <p:ph idx="1"/>
          </p:nvPr>
        </p:nvPicPr>
        <p:blipFill>
          <a:blip r:embed="rId3"/>
          <a:stretch>
            <a:fillRect/>
          </a:stretch>
        </p:blipFill>
        <p:spPr>
          <a:xfrm>
            <a:off x="1066800" y="2725507"/>
            <a:ext cx="10058400" cy="2395134"/>
          </a:xfrm>
        </p:spPr>
      </p:pic>
      <p:pic>
        <p:nvPicPr>
          <p:cNvPr id="7" name="图片 6">
            <a:extLst>
              <a:ext uri="{FF2B5EF4-FFF2-40B4-BE49-F238E27FC236}">
                <a16:creationId xmlns:a16="http://schemas.microsoft.com/office/drawing/2014/main" id="{B0157C6C-88E4-4628-8023-0E917FD0D340}"/>
              </a:ext>
            </a:extLst>
          </p:cNvPr>
          <p:cNvPicPr>
            <a:picLocks noChangeAspect="1"/>
          </p:cNvPicPr>
          <p:nvPr/>
        </p:nvPicPr>
        <p:blipFill>
          <a:blip r:embed="rId4"/>
          <a:stretch>
            <a:fillRect/>
          </a:stretch>
        </p:blipFill>
        <p:spPr>
          <a:xfrm>
            <a:off x="4998725" y="2600671"/>
            <a:ext cx="323810" cy="447619"/>
          </a:xfrm>
          <a:prstGeom prst="rect">
            <a:avLst/>
          </a:prstGeom>
        </p:spPr>
      </p:pic>
      <p:pic>
        <p:nvPicPr>
          <p:cNvPr id="9" name="图片 8">
            <a:extLst>
              <a:ext uri="{FF2B5EF4-FFF2-40B4-BE49-F238E27FC236}">
                <a16:creationId xmlns:a16="http://schemas.microsoft.com/office/drawing/2014/main" id="{C55D030E-9995-42D1-8760-D576671707A8}"/>
              </a:ext>
            </a:extLst>
          </p:cNvPr>
          <p:cNvPicPr>
            <a:picLocks noChangeAspect="1"/>
          </p:cNvPicPr>
          <p:nvPr/>
        </p:nvPicPr>
        <p:blipFill>
          <a:blip r:embed="rId5"/>
          <a:stretch>
            <a:fillRect/>
          </a:stretch>
        </p:blipFill>
        <p:spPr>
          <a:xfrm>
            <a:off x="4291992" y="2511221"/>
            <a:ext cx="438095" cy="438095"/>
          </a:xfrm>
          <a:prstGeom prst="rect">
            <a:avLst/>
          </a:prstGeom>
        </p:spPr>
      </p:pic>
      <p:pic>
        <p:nvPicPr>
          <p:cNvPr id="11" name="图片 10">
            <a:extLst>
              <a:ext uri="{FF2B5EF4-FFF2-40B4-BE49-F238E27FC236}">
                <a16:creationId xmlns:a16="http://schemas.microsoft.com/office/drawing/2014/main" id="{C8EC79D7-8A7B-4410-8E10-739C88FD4CA3}"/>
              </a:ext>
            </a:extLst>
          </p:cNvPr>
          <p:cNvPicPr>
            <a:picLocks noChangeAspect="1"/>
          </p:cNvPicPr>
          <p:nvPr/>
        </p:nvPicPr>
        <p:blipFill>
          <a:blip r:embed="rId6"/>
          <a:stretch>
            <a:fillRect/>
          </a:stretch>
        </p:blipFill>
        <p:spPr>
          <a:xfrm>
            <a:off x="2150289" y="2331488"/>
            <a:ext cx="495238" cy="457143"/>
          </a:xfrm>
          <a:prstGeom prst="rect">
            <a:avLst/>
          </a:prstGeom>
        </p:spPr>
      </p:pic>
      <p:pic>
        <p:nvPicPr>
          <p:cNvPr id="13" name="图片 12">
            <a:extLst>
              <a:ext uri="{FF2B5EF4-FFF2-40B4-BE49-F238E27FC236}">
                <a16:creationId xmlns:a16="http://schemas.microsoft.com/office/drawing/2014/main" id="{FA621368-F8E0-4F5F-B93E-A2269D58DCDD}"/>
              </a:ext>
            </a:extLst>
          </p:cNvPr>
          <p:cNvPicPr>
            <a:picLocks noChangeAspect="1"/>
          </p:cNvPicPr>
          <p:nvPr/>
        </p:nvPicPr>
        <p:blipFill>
          <a:blip r:embed="rId7"/>
          <a:stretch>
            <a:fillRect/>
          </a:stretch>
        </p:blipFill>
        <p:spPr>
          <a:xfrm>
            <a:off x="4916474" y="4205104"/>
            <a:ext cx="447619" cy="419048"/>
          </a:xfrm>
          <a:prstGeom prst="rect">
            <a:avLst/>
          </a:prstGeom>
        </p:spPr>
      </p:pic>
      <p:pic>
        <p:nvPicPr>
          <p:cNvPr id="19" name="图片 18">
            <a:extLst>
              <a:ext uri="{FF2B5EF4-FFF2-40B4-BE49-F238E27FC236}">
                <a16:creationId xmlns:a16="http://schemas.microsoft.com/office/drawing/2014/main" id="{68179D5D-8631-41BA-8EFC-952DF38C2BF2}"/>
              </a:ext>
            </a:extLst>
          </p:cNvPr>
          <p:cNvPicPr>
            <a:picLocks noChangeAspect="1"/>
          </p:cNvPicPr>
          <p:nvPr/>
        </p:nvPicPr>
        <p:blipFill>
          <a:blip r:embed="rId8"/>
          <a:stretch>
            <a:fillRect/>
          </a:stretch>
        </p:blipFill>
        <p:spPr>
          <a:xfrm>
            <a:off x="223971" y="3443718"/>
            <a:ext cx="761905" cy="400000"/>
          </a:xfrm>
          <a:prstGeom prst="rect">
            <a:avLst/>
          </a:prstGeom>
        </p:spPr>
      </p:pic>
      <p:cxnSp>
        <p:nvCxnSpPr>
          <p:cNvPr id="21" name="直接箭头连接符 20">
            <a:extLst>
              <a:ext uri="{FF2B5EF4-FFF2-40B4-BE49-F238E27FC236}">
                <a16:creationId xmlns:a16="http://schemas.microsoft.com/office/drawing/2014/main" id="{35AACDAB-A65C-4820-90DF-F4FEB5368A1E}"/>
              </a:ext>
            </a:extLst>
          </p:cNvPr>
          <p:cNvCxnSpPr>
            <a:cxnSpLocks/>
          </p:cNvCxnSpPr>
          <p:nvPr/>
        </p:nvCxnSpPr>
        <p:spPr>
          <a:xfrm flipV="1">
            <a:off x="1066800" y="3643718"/>
            <a:ext cx="442417" cy="23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CFDB212-DF05-446A-8B51-AA6186B9E909}"/>
              </a:ext>
            </a:extLst>
          </p:cNvPr>
          <p:cNvCxnSpPr/>
          <p:nvPr/>
        </p:nvCxnSpPr>
        <p:spPr>
          <a:xfrm>
            <a:off x="5139376" y="4062471"/>
            <a:ext cx="0" cy="27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B2BEC2A-4C70-4134-9E01-5E682444C86C}"/>
              </a:ext>
            </a:extLst>
          </p:cNvPr>
          <p:cNvCxnSpPr/>
          <p:nvPr/>
        </p:nvCxnSpPr>
        <p:spPr>
          <a:xfrm flipH="1" flipV="1">
            <a:off x="5486400" y="2511221"/>
            <a:ext cx="274320" cy="67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A2AACBA3-F965-4CD6-A303-03D457456C68}"/>
              </a:ext>
            </a:extLst>
          </p:cNvPr>
          <p:cNvPicPr>
            <a:picLocks noChangeAspect="1"/>
          </p:cNvPicPr>
          <p:nvPr/>
        </p:nvPicPr>
        <p:blipFill>
          <a:blip r:embed="rId9"/>
          <a:stretch>
            <a:fillRect/>
          </a:stretch>
        </p:blipFill>
        <p:spPr>
          <a:xfrm>
            <a:off x="5205447" y="1988738"/>
            <a:ext cx="561905" cy="504762"/>
          </a:xfrm>
          <a:prstGeom prst="rect">
            <a:avLst/>
          </a:prstGeom>
        </p:spPr>
      </p:pic>
      <p:pic>
        <p:nvPicPr>
          <p:cNvPr id="29" name="图片 28">
            <a:extLst>
              <a:ext uri="{FF2B5EF4-FFF2-40B4-BE49-F238E27FC236}">
                <a16:creationId xmlns:a16="http://schemas.microsoft.com/office/drawing/2014/main" id="{838CA3E9-7D58-41C1-B8ED-6D398D59F235}"/>
              </a:ext>
            </a:extLst>
          </p:cNvPr>
          <p:cNvPicPr>
            <a:picLocks noChangeAspect="1"/>
          </p:cNvPicPr>
          <p:nvPr/>
        </p:nvPicPr>
        <p:blipFill>
          <a:blip r:embed="rId10"/>
          <a:stretch>
            <a:fillRect/>
          </a:stretch>
        </p:blipFill>
        <p:spPr>
          <a:xfrm>
            <a:off x="9254460" y="2381480"/>
            <a:ext cx="676190" cy="419048"/>
          </a:xfrm>
          <a:prstGeom prst="rect">
            <a:avLst/>
          </a:prstGeom>
        </p:spPr>
      </p:pic>
      <p:pic>
        <p:nvPicPr>
          <p:cNvPr id="31" name="图片 30">
            <a:extLst>
              <a:ext uri="{FF2B5EF4-FFF2-40B4-BE49-F238E27FC236}">
                <a16:creationId xmlns:a16="http://schemas.microsoft.com/office/drawing/2014/main" id="{838ABBAA-C342-4ADF-AF0F-5E64D2324709}"/>
              </a:ext>
            </a:extLst>
          </p:cNvPr>
          <p:cNvPicPr>
            <a:picLocks noChangeAspect="1"/>
          </p:cNvPicPr>
          <p:nvPr/>
        </p:nvPicPr>
        <p:blipFill>
          <a:blip r:embed="rId11"/>
          <a:stretch>
            <a:fillRect/>
          </a:stretch>
        </p:blipFill>
        <p:spPr>
          <a:xfrm>
            <a:off x="2645527" y="5331835"/>
            <a:ext cx="6961905" cy="800000"/>
          </a:xfrm>
          <a:prstGeom prst="rect">
            <a:avLst/>
          </a:prstGeom>
        </p:spPr>
      </p:pic>
    </p:spTree>
    <p:extLst>
      <p:ext uri="{BB962C8B-B14F-4D97-AF65-F5344CB8AC3E}">
        <p14:creationId xmlns:p14="http://schemas.microsoft.com/office/powerpoint/2010/main" val="276324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FD42827-94BD-49C0-97AB-A0151323FA30}"/>
                  </a:ext>
                </a:extLst>
              </p:cNvPr>
              <p:cNvSpPr>
                <a:spLocks noGrp="1"/>
              </p:cNvSpPr>
              <p:nvPr>
                <p:ph type="title"/>
              </p:nvPr>
            </p:nvSpPr>
            <p:spPr/>
            <p:txBody>
              <a:bodyPr/>
              <a:lstStyle/>
              <a:p>
                <a:r>
                  <a:rPr lang="en-US" altLang="zh-CN" dirty="0"/>
                  <a:t>Backbone</a:t>
                </a:r>
                <a14:m>
                  <m:oMath xmlns:m="http://schemas.openxmlformats.org/officeDocument/2006/math">
                    <m:r>
                      <a:rPr lang="zh-CN" altLang="en-US" i="1" dirty="0">
                        <a:latin typeface="Cambria Math" panose="02040503050406030204" pitchFamily="18" charset="0"/>
                      </a:rPr>
                      <m:t>的</m:t>
                    </m:r>
                  </m:oMath>
                </a14:m>
                <a:r>
                  <a:rPr lang="zh-CN" altLang="en-US" b="0" dirty="0">
                    <a:latin typeface="+mj-ea"/>
                  </a:rPr>
                  <a:t>实现方式</a:t>
                </a:r>
                <a:endParaRPr lang="zh-CN" altLang="en-US" dirty="0">
                  <a:latin typeface="+mj-ea"/>
                </a:endParaRPr>
              </a:p>
            </p:txBody>
          </p:sp>
        </mc:Choice>
        <mc:Fallback xmlns="">
          <p:sp>
            <p:nvSpPr>
              <p:cNvPr id="2" name="标题 1">
                <a:extLst>
                  <a:ext uri="{FF2B5EF4-FFF2-40B4-BE49-F238E27FC236}">
                    <a16:creationId xmlns:a16="http://schemas.microsoft.com/office/drawing/2014/main" id="{3FD42827-94BD-49C0-97AB-A0151323FA30}"/>
                  </a:ext>
                </a:extLst>
              </p:cNvPr>
              <p:cNvSpPr>
                <a:spLocks noGrp="1" noRot="1" noChangeAspect="1" noMove="1" noResize="1" noEditPoints="1" noAdjustHandles="1" noChangeArrowheads="1" noChangeShapeType="1" noTextEdit="1"/>
              </p:cNvSpPr>
              <p:nvPr>
                <p:ph type="title"/>
              </p:nvPr>
            </p:nvSpPr>
            <p:spPr>
              <a:blipFill>
                <a:blip r:embed="rId2"/>
                <a:stretch>
                  <a:fillRect l="-2727" b="-2352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6DE18D7-4D01-4B72-AB9B-31ED46E015E3}"/>
              </a:ext>
            </a:extLst>
          </p:cNvPr>
          <p:cNvPicPr>
            <a:picLocks noChangeAspect="1"/>
          </p:cNvPicPr>
          <p:nvPr/>
        </p:nvPicPr>
        <p:blipFill>
          <a:blip r:embed="rId3"/>
          <a:stretch>
            <a:fillRect/>
          </a:stretch>
        </p:blipFill>
        <p:spPr>
          <a:xfrm>
            <a:off x="1431242" y="1881214"/>
            <a:ext cx="9390476" cy="3800000"/>
          </a:xfrm>
          <a:prstGeom prst="rect">
            <a:avLst/>
          </a:prstGeom>
        </p:spPr>
      </p:pic>
      <p:sp>
        <p:nvSpPr>
          <p:cNvPr id="6" name="文本框 5">
            <a:extLst>
              <a:ext uri="{FF2B5EF4-FFF2-40B4-BE49-F238E27FC236}">
                <a16:creationId xmlns:a16="http://schemas.microsoft.com/office/drawing/2014/main" id="{1110E4BE-EC88-4475-88E4-40DAC120BC62}"/>
              </a:ext>
            </a:extLst>
          </p:cNvPr>
          <p:cNvSpPr txBox="1"/>
          <p:nvPr/>
        </p:nvSpPr>
        <p:spPr>
          <a:xfrm>
            <a:off x="1558915" y="5699842"/>
            <a:ext cx="913512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图以</a:t>
            </a:r>
            <a:r>
              <a:rPr lang="en-US" altLang="zh-CN" dirty="0">
                <a:latin typeface="微软雅黑" panose="020B0503020204020204" pitchFamily="34" charset="-122"/>
                <a:ea typeface="微软雅黑" panose="020B0503020204020204" pitchFamily="34" charset="-122"/>
              </a:rPr>
              <a:t>Resnet </a:t>
            </a:r>
            <a:r>
              <a:rPr lang="zh-CN" altLang="en-US"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backbone</a:t>
            </a:r>
            <a:r>
              <a:rPr lang="zh-CN" altLang="en-US" dirty="0">
                <a:latin typeface="微软雅黑" panose="020B0503020204020204" pitchFamily="34" charset="-122"/>
                <a:ea typeface="微软雅黑" panose="020B0503020204020204" pitchFamily="34" charset="-122"/>
              </a:rPr>
              <a:t>，第一层输入时候的</a:t>
            </a:r>
            <a:r>
              <a:rPr lang="en-US" altLang="zh-CN" dirty="0">
                <a:latin typeface="微软雅黑" panose="020B0503020204020204" pitchFamily="34" charset="-122"/>
                <a:ea typeface="微软雅黑" panose="020B0503020204020204" pitchFamily="34" charset="-122"/>
              </a:rPr>
              <a:t>RFP Feature </a:t>
            </a:r>
            <a:r>
              <a:rPr lang="zh-CN" altLang="en-US" dirty="0">
                <a:latin typeface="微软雅黑" panose="020B0503020204020204" pitchFamily="34" charset="-122"/>
                <a:ea typeface="微软雅黑" panose="020B0503020204020204" pitchFamily="34" charset="-122"/>
              </a:rPr>
              <a:t>中的卷积核参数初始化为</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688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74D74-2D43-43D6-966D-C425276DBA59}"/>
              </a:ext>
            </a:extLst>
          </p:cNvPr>
          <p:cNvSpPr>
            <a:spLocks noGrp="1"/>
          </p:cNvSpPr>
          <p:nvPr>
            <p:ph type="title"/>
          </p:nvPr>
        </p:nvSpPr>
        <p:spPr/>
        <p:txBody>
          <a:bodyPr/>
          <a:lstStyle/>
          <a:p>
            <a:r>
              <a:rPr lang="en-US" altLang="zh-CN" dirty="0" err="1"/>
              <a:t>Fushion</a:t>
            </a:r>
            <a:r>
              <a:rPr lang="zh-CN" altLang="en-US" dirty="0"/>
              <a:t>模块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7E6315-0522-453B-87A5-F6B16F8AD18B}"/>
                  </a:ext>
                </a:extLst>
              </p:cNvPr>
              <p:cNvSpPr>
                <a:spLocks noGrp="1"/>
              </p:cNvSpPr>
              <p:nvPr>
                <p:ph idx="1"/>
              </p:nvPr>
            </p:nvSpPr>
            <p:spPr/>
            <p:txBody>
              <a:bodyPr/>
              <a:lstStyle/>
              <a:p>
                <a:r>
                  <a:rPr lang="zh-CN" altLang="en-US" dirty="0"/>
                  <a:t>与传统</a:t>
                </a:r>
                <a:r>
                  <a:rPr lang="en-US" altLang="zh-CN" dirty="0"/>
                  <a:t>RNN</a:t>
                </a:r>
                <a:r>
                  <a:rPr lang="zh-CN" altLang="en-US" dirty="0"/>
                  <a:t>中的融合模块类似，</a:t>
                </a:r>
                <a14:m>
                  <m:oMath xmlns:m="http://schemas.openxmlformats.org/officeDocument/2006/math">
                    <m:r>
                      <m:rPr>
                        <m:sty m:val="p"/>
                      </m:rPr>
                      <a:rPr lang="en-US" altLang="zh-CN" b="0" i="1" smtClean="0">
                        <a:latin typeface="Cambria Math" panose="02040503050406030204" pitchFamily="18" charset="0"/>
                      </a:rPr>
                      <m:t>ϕ</m:t>
                    </m:r>
                  </m:oMath>
                </a14:m>
                <a:r>
                  <a:rPr lang="en-US" altLang="zh-CN" b="0" dirty="0"/>
                  <a:t> </a:t>
                </a:r>
                <a:r>
                  <a:rPr lang="zh-CN" altLang="en-US" b="0" dirty="0"/>
                  <a:t>为激活函数</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4B7E6315-0522-453B-87A5-F6B16F8AD18B}"/>
                  </a:ext>
                </a:extLst>
              </p:cNvPr>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B257F18-A486-4A4E-B8B6-A458F07E93C0}"/>
              </a:ext>
            </a:extLst>
          </p:cNvPr>
          <p:cNvPicPr>
            <a:picLocks noChangeAspect="1"/>
          </p:cNvPicPr>
          <p:nvPr/>
        </p:nvPicPr>
        <p:blipFill>
          <a:blip r:embed="rId3"/>
          <a:stretch>
            <a:fillRect/>
          </a:stretch>
        </p:blipFill>
        <p:spPr>
          <a:xfrm>
            <a:off x="1263135" y="3016291"/>
            <a:ext cx="9153392" cy="1682245"/>
          </a:xfrm>
          <a:prstGeom prst="rect">
            <a:avLst/>
          </a:prstGeom>
        </p:spPr>
      </p:pic>
    </p:spTree>
    <p:extLst>
      <p:ext uri="{BB962C8B-B14F-4D97-AF65-F5344CB8AC3E}">
        <p14:creationId xmlns:p14="http://schemas.microsoft.com/office/powerpoint/2010/main" val="3146309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A03A6-9397-4216-BDC1-7FBB47F709E5}"/>
              </a:ext>
            </a:extLst>
          </p:cNvPr>
          <p:cNvSpPr>
            <a:spLocks noGrp="1"/>
          </p:cNvSpPr>
          <p:nvPr>
            <p:ph type="title"/>
          </p:nvPr>
        </p:nvSpPr>
        <p:spPr/>
        <p:txBody>
          <a:bodyPr/>
          <a:lstStyle/>
          <a:p>
            <a:r>
              <a:rPr lang="en-US" altLang="zh-CN" dirty="0" err="1">
                <a:latin typeface="+mj-ea"/>
              </a:rPr>
              <a:t>Atrous</a:t>
            </a:r>
            <a:r>
              <a:rPr lang="en-US" altLang="zh-CN" dirty="0">
                <a:latin typeface="+mj-ea"/>
              </a:rPr>
              <a:t> Spatial Pyramid Pooling (ASPP) </a:t>
            </a:r>
            <a:endParaRPr lang="zh-CN" altLang="en-US" dirty="0">
              <a:latin typeface="+mj-ea"/>
            </a:endParaRPr>
          </a:p>
        </p:txBody>
      </p:sp>
      <p:pic>
        <p:nvPicPr>
          <p:cNvPr id="5" name="图片 4">
            <a:extLst>
              <a:ext uri="{FF2B5EF4-FFF2-40B4-BE49-F238E27FC236}">
                <a16:creationId xmlns:a16="http://schemas.microsoft.com/office/drawing/2014/main" id="{E8441AC7-D17F-407B-95A9-704CE5E14144}"/>
              </a:ext>
            </a:extLst>
          </p:cNvPr>
          <p:cNvPicPr>
            <a:picLocks noChangeAspect="1"/>
          </p:cNvPicPr>
          <p:nvPr/>
        </p:nvPicPr>
        <p:blipFill>
          <a:blip r:embed="rId3"/>
          <a:stretch>
            <a:fillRect/>
          </a:stretch>
        </p:blipFill>
        <p:spPr>
          <a:xfrm>
            <a:off x="30480" y="1893279"/>
            <a:ext cx="12192000" cy="4199202"/>
          </a:xfrm>
          <a:prstGeom prst="rect">
            <a:avLst/>
          </a:prstGeom>
        </p:spPr>
      </p:pic>
    </p:spTree>
    <p:extLst>
      <p:ext uri="{BB962C8B-B14F-4D97-AF65-F5344CB8AC3E}">
        <p14:creationId xmlns:p14="http://schemas.microsoft.com/office/powerpoint/2010/main" val="1697740553"/>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TotalTime>
  <Words>623</Words>
  <Application>Microsoft Office PowerPoint</Application>
  <PresentationFormat>宽屏</PresentationFormat>
  <Paragraphs>50</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微软雅黑</vt:lpstr>
      <vt:lpstr>Calibri</vt:lpstr>
      <vt:lpstr>Calibri Light</vt:lpstr>
      <vt:lpstr>Cambria Math</vt:lpstr>
      <vt:lpstr>回顾</vt:lpstr>
      <vt:lpstr>Detecting Objects with Recursive Feature Pyramid and Switchable Atrous Convolution  </vt:lpstr>
      <vt:lpstr>摘要</vt:lpstr>
      <vt:lpstr>介绍</vt:lpstr>
      <vt:lpstr>介绍</vt:lpstr>
      <vt:lpstr>具体实现 - Recursive Feature Pyramid </vt:lpstr>
      <vt:lpstr>具体实现 - Recursive Feature Pyramid </vt:lpstr>
      <vt:lpstr>Backbone的实现方式</vt:lpstr>
      <vt:lpstr>Fushion模块</vt:lpstr>
      <vt:lpstr>Atrous Spatial Pyramid Pooling (ASPP) </vt:lpstr>
      <vt:lpstr>Dilated Convolutio</vt:lpstr>
      <vt:lpstr>卷积效果对比</vt:lpstr>
      <vt:lpstr>Switchable Atrous Convolution 实现</vt:lpstr>
      <vt:lpstr>消融实验</vt:lpstr>
      <vt:lpstr>Ablation study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Objects with Recursive Feature Pyramid and Switchable Atrous Convolution  </dc:title>
  <dc:creator>prosise</dc:creator>
  <cp:lastModifiedBy>prosise</cp:lastModifiedBy>
  <cp:revision>26</cp:revision>
  <dcterms:created xsi:type="dcterms:W3CDTF">2020-07-14T02:30:00Z</dcterms:created>
  <dcterms:modified xsi:type="dcterms:W3CDTF">2020-07-15T15:12:04Z</dcterms:modified>
</cp:coreProperties>
</file>