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E24A-1033-4F54-9FD1-1366608F124B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11F4-0488-4665-94A4-E9D55D2C7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暂时只提供了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版本的代码实现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11F4-0488-4665-94A4-E9D55D2C72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593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9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02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4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E708-33A1-49BF-BCE9-0588F76D1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5400" b="1" cap="none" dirty="0" err="1"/>
              <a:t>ResNeSt</a:t>
            </a:r>
            <a:r>
              <a:rPr lang="en-US" altLang="zh-CN" sz="5400" b="1" cap="none" dirty="0"/>
              <a:t>: Split-Attention Networks</a:t>
            </a:r>
            <a:r>
              <a:rPr lang="en-US" altLang="zh-CN" sz="5400" cap="none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2A8EF-4853-4E5B-AB78-A144849F0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Amazon, University of California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ResNeSt</a:t>
            </a:r>
            <a:r>
              <a:rPr lang="zh-CN" altLang="en-US" dirty="0" smtClean="0"/>
              <a:t>模块单元的具体实现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首先将输入</a:t>
            </a:r>
            <a:r>
              <a:rPr lang="en-US" altLang="zh-CN" sz="1400" dirty="0"/>
              <a:t>feature map</a:t>
            </a:r>
            <a:r>
              <a:rPr lang="zh-CN" altLang="en-US" sz="1400" dirty="0"/>
              <a:t>分为 </a:t>
            </a:r>
            <a:r>
              <a:rPr lang="en-US" altLang="zh-CN" sz="1400" dirty="0"/>
              <a:t>RK </a:t>
            </a:r>
            <a:r>
              <a:rPr lang="zh-CN" altLang="en-US" sz="1400" dirty="0" smtClean="0"/>
              <a:t>组</a:t>
            </a:r>
            <a:endParaRPr lang="en-US" altLang="zh-CN" sz="1400" dirty="0" smtClean="0"/>
          </a:p>
          <a:p>
            <a:r>
              <a:rPr lang="zh-CN" altLang="en-US" sz="1400" dirty="0" smtClean="0"/>
              <a:t>每个</a:t>
            </a:r>
            <a:r>
              <a:rPr lang="zh-CN" altLang="en-US" sz="1400" dirty="0"/>
              <a:t>组都有一个</a:t>
            </a:r>
            <a:r>
              <a:rPr lang="en-US" altLang="zh-CN" sz="1400" dirty="0"/>
              <a:t>cardinality-index</a:t>
            </a:r>
            <a:r>
              <a:rPr lang="zh-CN" altLang="en-US" sz="1400" dirty="0"/>
              <a:t>和</a:t>
            </a:r>
            <a:r>
              <a:rPr lang="en-US" altLang="zh-CN" sz="1400" dirty="0" smtClean="0"/>
              <a:t>radix-index</a:t>
            </a:r>
            <a:endParaRPr lang="en-US" altLang="zh-CN" sz="1400" dirty="0"/>
          </a:p>
          <a:p>
            <a:r>
              <a:rPr lang="zh-CN" altLang="en-US" sz="1400" dirty="0"/>
              <a:t>对不同的</a:t>
            </a:r>
            <a:r>
              <a:rPr lang="en-US" altLang="zh-CN" sz="1400" dirty="0"/>
              <a:t>splits</a:t>
            </a:r>
            <a:r>
              <a:rPr lang="zh-CN" altLang="en-US" sz="1400" dirty="0"/>
              <a:t>进行求和</a:t>
            </a:r>
            <a:r>
              <a:rPr lang="zh-CN" altLang="en-US" sz="1400" dirty="0" smtClean="0"/>
              <a:t>，将</a:t>
            </a:r>
            <a:r>
              <a:rPr lang="en-US" altLang="zh-CN" sz="1400" dirty="0"/>
              <a:t>cardinality-index</a:t>
            </a:r>
            <a:r>
              <a:rPr lang="zh-CN" altLang="en-US" sz="1400" dirty="0" smtClean="0"/>
              <a:t>相同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，</a:t>
            </a:r>
            <a:r>
              <a:rPr lang="zh-CN" altLang="en-US" sz="1400" dirty="0"/>
              <a:t>但</a:t>
            </a:r>
            <a:r>
              <a:rPr lang="en-US" altLang="zh-CN" sz="1400" dirty="0"/>
              <a:t>radix-index</a:t>
            </a:r>
            <a:r>
              <a:rPr lang="zh-CN" altLang="en-US" sz="1400" dirty="0"/>
              <a:t>不同的特征图组融合在</a:t>
            </a:r>
            <a:r>
              <a:rPr lang="zh-CN" altLang="en-US" sz="1400" dirty="0" smtClean="0"/>
              <a:t>一起</a:t>
            </a:r>
            <a:endParaRPr lang="en-US" altLang="zh-CN" sz="1400" dirty="0" smtClean="0"/>
          </a:p>
          <a:p>
            <a:r>
              <a:rPr lang="zh-CN" altLang="en-US" sz="1400" dirty="0" smtClean="0"/>
              <a:t>全局池</a:t>
            </a:r>
            <a:r>
              <a:rPr lang="zh-CN" altLang="en-US" sz="1400" dirty="0"/>
              <a:t>化层在空间维上聚合，同时保持通道维</a:t>
            </a:r>
            <a:r>
              <a:rPr lang="zh-CN" altLang="en-US" sz="1400" dirty="0" smtClean="0"/>
              <a:t>分离</a:t>
            </a:r>
            <a:endParaRPr lang="en-US" altLang="zh-CN" sz="1400" dirty="0" smtClean="0"/>
          </a:p>
          <a:p>
            <a:r>
              <a:rPr lang="zh-CN" altLang="en-US" sz="1400" dirty="0"/>
              <a:t>池化层之后添加两个连续的全</a:t>
            </a:r>
            <a:r>
              <a:rPr lang="zh-CN" altLang="en-US" sz="1400" dirty="0" smtClean="0"/>
              <a:t>连接</a:t>
            </a:r>
            <a:r>
              <a:rPr lang="zh-CN" altLang="en-US" sz="1400" dirty="0"/>
              <a:t>（</a:t>
            </a:r>
            <a:r>
              <a:rPr lang="en-US" altLang="zh-CN" sz="1400" dirty="0"/>
              <a:t>FC</a:t>
            </a:r>
            <a:r>
              <a:rPr lang="zh-CN" altLang="en-US" sz="1400" dirty="0"/>
              <a:t>）层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预测</a:t>
            </a:r>
            <a:r>
              <a:rPr lang="zh-CN" altLang="en-US" sz="1400" dirty="0"/>
              <a:t>每个</a:t>
            </a:r>
            <a:r>
              <a:rPr lang="en-US" altLang="zh-CN" sz="1400" dirty="0"/>
              <a:t>splits</a:t>
            </a:r>
            <a:r>
              <a:rPr lang="zh-CN" altLang="en-US" sz="1400" dirty="0"/>
              <a:t>的</a:t>
            </a:r>
            <a:r>
              <a:rPr lang="en-US" altLang="zh-CN" sz="1400" dirty="0"/>
              <a:t>attention</a:t>
            </a:r>
            <a:r>
              <a:rPr lang="zh-CN" altLang="en-US" sz="1400" dirty="0" smtClean="0"/>
              <a:t>权重</a:t>
            </a:r>
            <a:endParaRPr lang="en-US" altLang="zh-CN" sz="1400" dirty="0" smtClean="0"/>
          </a:p>
          <a:p>
            <a:r>
              <a:rPr lang="zh-CN" altLang="en-US" sz="1400" dirty="0"/>
              <a:t>最后一个</a:t>
            </a:r>
            <a:r>
              <a:rPr lang="en-US" altLang="zh-CN" sz="1400" dirty="0"/>
              <a:t>1</a:t>
            </a:r>
            <a:r>
              <a:rPr lang="zh-CN" altLang="en-US" sz="1400" dirty="0"/>
              <a:t>*</a:t>
            </a:r>
            <a:r>
              <a:rPr lang="en-US" altLang="zh-CN" sz="1400" dirty="0"/>
              <a:t>1 </a:t>
            </a:r>
            <a:r>
              <a:rPr lang="zh-CN" altLang="en-US" sz="1400" dirty="0"/>
              <a:t>卷积层类似于</a:t>
            </a:r>
            <a:r>
              <a:rPr lang="en-US" altLang="zh-CN" sz="1400" dirty="0"/>
              <a:t>Bottleneck</a:t>
            </a:r>
            <a:r>
              <a:rPr lang="zh-CN" altLang="en-US" sz="1400" dirty="0"/>
              <a:t>中的升维操作，提升精度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75" y="1248355"/>
            <a:ext cx="4619048" cy="5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07" y="1867068"/>
            <a:ext cx="7607993" cy="40003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COCO </a:t>
            </a:r>
            <a:r>
              <a:rPr lang="zh-CN" altLang="en-US" dirty="0" smtClean="0"/>
              <a:t>上不同</a:t>
            </a:r>
            <a:r>
              <a:rPr lang="en-US" altLang="zh-CN" dirty="0" smtClean="0"/>
              <a:t>backbone</a:t>
            </a:r>
          </a:p>
          <a:p>
            <a:pPr marL="0" indent="0">
              <a:buNone/>
            </a:pPr>
            <a:r>
              <a:rPr lang="zh-CN" altLang="en-US" dirty="0" smtClean="0"/>
              <a:t>性能指标对比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ImageNet </a:t>
            </a:r>
            <a:r>
              <a:rPr lang="zh-CN" altLang="en-US" dirty="0" smtClean="0"/>
              <a:t>上的不同网络指标对比</a:t>
            </a:r>
            <a:endParaRPr lang="zh-CN" altLang="en-US" dirty="0"/>
          </a:p>
        </p:txBody>
      </p:sp>
      <p:sp>
        <p:nvSpPr>
          <p:cNvPr id="5" name="AutoShape 2" descr="https://github.com/zhanghang1989/ResNeSt/raw/master/miscs/abstrac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81" y="1743366"/>
            <a:ext cx="5447619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参数数量与性能指标对比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不同网络的参数数量与性能指标对比，可以看到</a:t>
            </a:r>
            <a:r>
              <a:rPr lang="en-US" altLang="zh-CN" dirty="0" err="1" smtClean="0"/>
              <a:t>ResNeSt</a:t>
            </a:r>
            <a:r>
              <a:rPr lang="zh-CN" altLang="en-US" dirty="0" smtClean="0"/>
              <a:t>有较好的</a:t>
            </a:r>
            <a:r>
              <a:rPr lang="en-US" altLang="zh-CN" dirty="0" smtClean="0"/>
              <a:t>trade-off</a:t>
            </a:r>
            <a:endParaRPr lang="zh-CN" altLang="en-US" dirty="0"/>
          </a:p>
        </p:txBody>
      </p:sp>
      <p:sp>
        <p:nvSpPr>
          <p:cNvPr id="5" name="AutoShape 2" descr="https://github.com/zhanghang1989/ResNeSt/raw/master/miscs/abstrac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62" y="2798798"/>
            <a:ext cx="899047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ECDD9-1DCC-4978-BD47-AC63320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82D30-FA6F-45C6-BF07-8FE5E432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Resnet</a:t>
            </a:r>
            <a:r>
              <a:rPr lang="zh-CN" altLang="en-US" dirty="0"/>
              <a:t>的优化版本</a:t>
            </a:r>
            <a:endParaRPr lang="en-US" altLang="zh-CN" dirty="0"/>
          </a:p>
          <a:p>
            <a:r>
              <a:rPr lang="zh-CN" altLang="en-US" dirty="0"/>
              <a:t>增加了 </a:t>
            </a:r>
            <a:r>
              <a:rPr lang="en-US" altLang="zh-CN" i="1" dirty="0"/>
              <a:t>Split-Attention </a:t>
            </a:r>
            <a:r>
              <a:rPr lang="en-US" altLang="zh-CN" dirty="0"/>
              <a:t>block </a:t>
            </a:r>
            <a:r>
              <a:rPr lang="zh-CN" altLang="en-US" dirty="0"/>
              <a:t>，使模型能</a:t>
            </a:r>
            <a:r>
              <a:rPr lang="zh-CN" altLang="en-US" dirty="0" smtClean="0"/>
              <a:t>在组间的</a:t>
            </a:r>
            <a:r>
              <a:rPr lang="en-US" altLang="zh-CN" dirty="0" err="1"/>
              <a:t>FeatureMap</a:t>
            </a:r>
            <a:r>
              <a:rPr lang="en-US" altLang="zh-CN" dirty="0"/>
              <a:t> </a:t>
            </a:r>
            <a:r>
              <a:rPr lang="zh-CN" altLang="en-US" dirty="0"/>
              <a:t>中添加注意力机制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仅计算</a:t>
            </a:r>
            <a:r>
              <a:rPr lang="zh-CN" altLang="en-US" dirty="0"/>
              <a:t>复杂</a:t>
            </a:r>
            <a:r>
              <a:rPr lang="zh-CN" altLang="en-US" dirty="0" smtClean="0"/>
              <a:t>度与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近似的</a:t>
            </a:r>
            <a:r>
              <a:rPr lang="zh-CN" altLang="en-US" dirty="0"/>
              <a:t>情况下得到较好的结果</a:t>
            </a:r>
            <a:endParaRPr lang="en-US" altLang="zh-CN" dirty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在不同应用场景中获得指标</a:t>
            </a:r>
            <a:r>
              <a:rPr lang="zh-CN" altLang="en-US" dirty="0" smtClean="0"/>
              <a:t>提升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7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介于</a:t>
            </a:r>
            <a:r>
              <a:rPr lang="zh-CN" altLang="en-US" dirty="0"/>
              <a:t>普通</a:t>
            </a:r>
            <a:r>
              <a:rPr lang="zh-CN" altLang="en-US" dirty="0" smtClean="0"/>
              <a:t>卷积和深度</a:t>
            </a:r>
            <a:r>
              <a:rPr lang="zh-CN" altLang="en-US" dirty="0"/>
              <a:t>可分离卷积的这种策略：分组卷积</a:t>
            </a:r>
            <a:r>
              <a:rPr lang="zh-CN" altLang="en-US" dirty="0" smtClean="0"/>
              <a:t>，通过</a:t>
            </a:r>
            <a:r>
              <a:rPr lang="zh-CN" altLang="en-US" dirty="0"/>
              <a:t>控制分组的数量（基数）来达到两种策略的平衡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用一种平行堆叠相同拓扑结构的</a:t>
            </a:r>
            <a:r>
              <a:rPr lang="en-US" altLang="zh-CN" dirty="0"/>
              <a:t>blocks</a:t>
            </a:r>
            <a:r>
              <a:rPr lang="zh-CN" altLang="en-US" dirty="0"/>
              <a:t>代替原来 </a:t>
            </a:r>
            <a:r>
              <a:rPr lang="en-US" altLang="zh-CN" dirty="0" err="1"/>
              <a:t>ResNet</a:t>
            </a:r>
            <a:r>
              <a:rPr lang="en-US" altLang="zh-CN" dirty="0"/>
              <a:t> </a:t>
            </a:r>
            <a:r>
              <a:rPr lang="zh-CN" altLang="en-US" dirty="0"/>
              <a:t>的三层卷积的</a:t>
            </a:r>
            <a:r>
              <a:rPr lang="en-US" altLang="zh-CN" dirty="0" smtClean="0"/>
              <a:t>block</a:t>
            </a:r>
          </a:p>
          <a:p>
            <a:r>
              <a:rPr lang="zh-CN" altLang="en-US" dirty="0"/>
              <a:t>添加</a:t>
            </a:r>
            <a:r>
              <a:rPr lang="zh-CN" altLang="en-US" dirty="0" smtClean="0"/>
              <a:t>了基于基数</a:t>
            </a:r>
            <a:r>
              <a:rPr lang="zh-CN" altLang="en-US" dirty="0"/>
              <a:t>组</a:t>
            </a:r>
            <a:r>
              <a:rPr lang="en-US" altLang="zh-CN" dirty="0"/>
              <a:t>(cardinal </a:t>
            </a:r>
            <a:r>
              <a:rPr lang="en-US" altLang="zh-CN" dirty="0"/>
              <a:t>groups)</a:t>
            </a:r>
            <a:r>
              <a:rPr lang="zh-CN" altLang="en-US" dirty="0"/>
              <a:t>间的注意力操作</a:t>
            </a:r>
            <a:endParaRPr lang="en-US" altLang="zh-CN" dirty="0"/>
          </a:p>
          <a:p>
            <a:r>
              <a:rPr lang="zh-CN" altLang="en-US" dirty="0" smtClean="0"/>
              <a:t>减少</a:t>
            </a:r>
            <a:r>
              <a:rPr lang="zh-CN" altLang="en-US" dirty="0"/>
              <a:t>计算</a:t>
            </a:r>
            <a:r>
              <a:rPr lang="zh-CN" altLang="en-US" dirty="0" smtClean="0"/>
              <a:t>量的同时增加了模型精度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B0F0-22E3-4A9C-ABA7-DDA60AC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Tricks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split-transform-merge</a:t>
            </a:r>
            <a:r>
              <a:rPr lang="zh-CN" altLang="en-US" b="1" dirty="0" smtClean="0"/>
              <a:t>（</a:t>
            </a:r>
            <a:r>
              <a:rPr lang="en-US" altLang="zh-CN" dirty="0"/>
              <a:t> Inception </a:t>
            </a:r>
            <a:r>
              <a:rPr lang="en-US" altLang="zh-CN" dirty="0" smtClean="0"/>
              <a:t>- net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11579"/>
            <a:ext cx="7566025" cy="36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2.zhimg.com/80/v2-692eaa423d0eb506180cebda9b0f52cd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4153849"/>
            <a:ext cx="32194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split-transform-merge</a:t>
            </a:r>
            <a:r>
              <a:rPr lang="zh-CN" altLang="en-US" dirty="0" smtClean="0"/>
              <a:t>：</a:t>
            </a:r>
            <a:r>
              <a:rPr lang="zh-CN" altLang="en-US" dirty="0"/>
              <a:t>先将输入分配到多路，然后每一路进行转换，最后再把所有支路的结果</a:t>
            </a:r>
            <a:r>
              <a:rPr lang="zh-CN" altLang="en-US" dirty="0" smtClean="0"/>
              <a:t>融合，提升精度（</a:t>
            </a:r>
            <a:r>
              <a:rPr lang="zh-CN" altLang="en-US" dirty="0" smtClean="0"/>
              <a:t> </a:t>
            </a:r>
            <a:r>
              <a:rPr lang="en-US" altLang="zh-CN" dirty="0"/>
              <a:t>1*1</a:t>
            </a:r>
            <a:r>
              <a:rPr lang="zh-CN" altLang="en-US" dirty="0"/>
              <a:t>卷积只有一个参数，相当于对原始</a:t>
            </a:r>
            <a:r>
              <a:rPr lang="en-US" altLang="zh-CN" dirty="0"/>
              <a:t>feature map</a:t>
            </a:r>
            <a:r>
              <a:rPr lang="zh-CN" altLang="en-US" dirty="0"/>
              <a:t>做了一个</a:t>
            </a:r>
            <a:r>
              <a:rPr lang="en-US" altLang="zh-CN" dirty="0"/>
              <a:t>scale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3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Tricks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</a:t>
            </a:r>
            <a:r>
              <a:rPr lang="en-US" altLang="zh-CN" dirty="0" smtClean="0"/>
              <a:t>ottleneck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降维又升</a:t>
            </a:r>
            <a:r>
              <a:rPr lang="zh-CN" altLang="en-US" dirty="0" smtClean="0"/>
              <a:t>维去</a:t>
            </a:r>
            <a:r>
              <a:rPr lang="zh-CN" altLang="en-US" b="1" dirty="0" smtClean="0"/>
              <a:t>除</a:t>
            </a:r>
            <a:r>
              <a:rPr lang="zh-CN" altLang="en-US" b="1" dirty="0"/>
              <a:t>高频</a:t>
            </a:r>
            <a:r>
              <a:rPr lang="zh-CN" altLang="en-US" b="1" dirty="0" smtClean="0"/>
              <a:t>噪声</a:t>
            </a:r>
            <a:endParaRPr lang="en-US" altLang="zh-CN" dirty="0" smtClean="0"/>
          </a:p>
          <a:p>
            <a:r>
              <a:rPr lang="en-US" altLang="zh-CN" dirty="0" smtClean="0"/>
              <a:t>Bottleneck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4" y="1596788"/>
            <a:ext cx="5891071" cy="5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为什么分组卷积能降低计算量？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1786292"/>
            <a:ext cx="5819775" cy="2209800"/>
          </a:xfr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14617"/>
              </p:ext>
            </p:extLst>
          </p:nvPr>
        </p:nvGraphicFramePr>
        <p:xfrm>
          <a:off x="4972050" y="22701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2701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1371600" y="4230805"/>
                <a:ext cx="9601200" cy="2210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将输入特征图按照通道数分成</a:t>
                </a:r>
                <a:r>
                  <a:rPr lang="en-US" altLang="zh-CN" dirty="0"/>
                  <a:t>g</a:t>
                </a:r>
                <a:r>
                  <a:rPr lang="zh-CN" altLang="en-US" dirty="0" smtClean="0"/>
                  <a:t>组</a:t>
                </a:r>
                <a:r>
                  <a:rPr lang="en-US" altLang="zh-CN" dirty="0" smtClean="0"/>
                  <a:t>,</a:t>
                </a:r>
                <a:r>
                  <a:rPr lang="zh-CN" altLang="en-US" dirty="0"/>
                  <a:t>则每组输入特征图的尺寸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/>
                  <a:t>对应的卷积核尺寸为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/>
                  <a:t>每组输出特征图尺寸为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g</a:t>
                </a:r>
                <a:r>
                  <a:rPr lang="zh-CN" altLang="en-US" dirty="0"/>
                  <a:t>组结果拼接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concat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得到最终尺寸为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的输出特征图</m:t>
                    </m:r>
                  </m:oMath>
                </a14:m>
                <a:r>
                  <a:rPr lang="zh-CN" altLang="en-US" dirty="0"/>
                  <a:t>，分组卷积层的参数量</a:t>
                </a:r>
                <a:r>
                  <a:rPr lang="zh-CN" altLang="en-US" dirty="0" smtClean="0"/>
                  <a:t>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*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/>
                  <a:t>总参数量减少为原来的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zh-CN" altLang="en-US" u="sng" dirty="0"/>
              </a:p>
            </p:txBody>
          </p:sp>
        </mc:Choice>
        <mc:Fallback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30805"/>
                <a:ext cx="9601200" cy="2210937"/>
              </a:xfrm>
              <a:prstGeom prst="rect">
                <a:avLst/>
              </a:prstGeom>
              <a:blipFill>
                <a:blip r:embed="rId6"/>
                <a:stretch>
                  <a:fillRect l="-571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5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Tricks</a:t>
            </a:r>
            <a:r>
              <a:rPr lang="zh-CN" altLang="en-US" dirty="0"/>
              <a:t>：从</a:t>
            </a:r>
            <a:r>
              <a:rPr lang="en-US" altLang="zh-CN" dirty="0"/>
              <a:t>bottleneck</a:t>
            </a:r>
            <a:r>
              <a:rPr lang="zh-CN" altLang="en-US" dirty="0"/>
              <a:t>到</a:t>
            </a:r>
            <a:r>
              <a:rPr lang="en-US" altLang="zh-CN" b="1" dirty="0" err="1"/>
              <a:t>ResneSt</a:t>
            </a:r>
            <a:r>
              <a:rPr lang="en-US" altLang="zh-CN" b="1" dirty="0"/>
              <a:t> Block</a:t>
            </a:r>
            <a:r>
              <a:rPr lang="zh-CN" altLang="en-US" b="1" dirty="0"/>
              <a:t>的思路</a:t>
            </a:r>
            <a:r>
              <a:rPr lang="zh-CN" altLang="en-US" b="1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ResneSt</a:t>
            </a:r>
            <a:r>
              <a:rPr lang="en-US" altLang="zh-CN" dirty="0" smtClean="0"/>
              <a:t> block</a:t>
            </a: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增加</a:t>
            </a:r>
            <a:r>
              <a:rPr lang="en-US" altLang="zh-CN" dirty="0"/>
              <a:t>cardinal</a:t>
            </a:r>
            <a:r>
              <a:rPr lang="en-US" altLang="zh-CN" dirty="0"/>
              <a:t> </a:t>
            </a:r>
            <a:r>
              <a:rPr lang="en-US" altLang="zh-CN" dirty="0" smtClean="0"/>
              <a:t>block</a:t>
            </a:r>
          </a:p>
          <a:p>
            <a:pPr marL="0" indent="0">
              <a:buNone/>
            </a:pPr>
            <a:r>
              <a:rPr lang="zh-CN" altLang="en-US" dirty="0" smtClean="0"/>
              <a:t>能够获得进度提升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都将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图</a:t>
            </a:r>
            <a:r>
              <a:rPr lang="zh-CN" altLang="en-US" dirty="0"/>
              <a:t>分为几组（沿通道维数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和</a:t>
            </a:r>
            <a:r>
              <a:rPr lang="zh-CN" altLang="en-US" dirty="0"/>
              <a:t>更细粒度的子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每个</a:t>
            </a:r>
            <a:r>
              <a:rPr lang="en-US" altLang="zh-CN" dirty="0"/>
              <a:t>cardinal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所以计算量上升</a:t>
            </a:r>
            <a:r>
              <a:rPr lang="en-US" altLang="zh-CN" dirty="0" smtClean="0"/>
              <a:t>r</a:t>
            </a:r>
            <a:r>
              <a:rPr lang="zh-CN" altLang="en-US" dirty="0" smtClean="0"/>
              <a:t>倍，与</a:t>
            </a:r>
            <a:r>
              <a:rPr lang="en-US" altLang="zh-CN" dirty="0" err="1" smtClean="0"/>
              <a:t>resnet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复杂</a:t>
            </a:r>
            <a:r>
              <a:rPr lang="zh-CN" altLang="en-US" dirty="0" smtClean="0"/>
              <a:t>度近似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06" y="1595997"/>
            <a:ext cx="6845199" cy="50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Split Attention</a:t>
            </a:r>
            <a:r>
              <a:rPr lang="en-US" altLang="zh-CN" dirty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SE-net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基于通道的注意力机制，对通道赋予不同的权重以建模通道的重要</a:t>
            </a:r>
            <a:r>
              <a:rPr lang="zh-CN" altLang="en-US" dirty="0" smtClean="0"/>
              <a:t>程度</a:t>
            </a:r>
            <a:endParaRPr lang="en-US" altLang="zh-CN" dirty="0" smtClean="0"/>
          </a:p>
          <a:p>
            <a:r>
              <a:rPr lang="zh-CN" altLang="en-US" dirty="0"/>
              <a:t>借鉴</a:t>
            </a:r>
            <a:r>
              <a:rPr lang="zh-CN" altLang="en-US" dirty="0" smtClean="0"/>
              <a:t>了</a:t>
            </a:r>
            <a:r>
              <a:rPr lang="en-US" altLang="zh-CN" dirty="0" smtClean="0"/>
              <a:t>SK-net</a:t>
            </a:r>
            <a:r>
              <a:rPr lang="zh-CN" altLang="en-US" dirty="0" smtClean="0"/>
              <a:t>的思路</a:t>
            </a:r>
            <a:endParaRPr lang="zh-CN" altLang="en-US" dirty="0"/>
          </a:p>
        </p:txBody>
      </p:sp>
      <p:pic>
        <p:nvPicPr>
          <p:cNvPr id="3076" name="Picture 4" descr="http://img.mp.itc.cn/upload/20170802/247d198e8ef64a7fa040887b6f0ee0e0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20" y="2746982"/>
            <a:ext cx="6960842" cy="39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q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35" y="4992414"/>
            <a:ext cx="304122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q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35" y="6201313"/>
            <a:ext cx="2997528" cy="2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注意力机制在</a:t>
            </a:r>
            <a:r>
              <a:rPr lang="en-US" altLang="zh-CN" dirty="0" err="1" smtClean="0"/>
              <a:t>ResNeSt</a:t>
            </a:r>
            <a:r>
              <a:rPr lang="zh-CN" altLang="en-US" dirty="0" smtClean="0"/>
              <a:t>分组中的实现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该</a:t>
            </a:r>
            <a:r>
              <a:rPr lang="en-US" altLang="zh-CN" dirty="0"/>
              <a:t>cardinality group</a:t>
            </a:r>
            <a:r>
              <a:rPr lang="zh-CN" altLang="en-US" dirty="0"/>
              <a:t>的</a:t>
            </a:r>
            <a:r>
              <a:rPr lang="zh-CN" altLang="en-US" dirty="0" smtClean="0"/>
              <a:t>输入</a:t>
            </a:r>
            <a:r>
              <a:rPr lang="zh-CN" altLang="en-US" dirty="0"/>
              <a:t>分成</a:t>
            </a:r>
            <a:r>
              <a:rPr lang="en-US" altLang="zh-CN" dirty="0"/>
              <a:t>r</a:t>
            </a:r>
            <a:r>
              <a:rPr lang="zh-CN" altLang="en-US" dirty="0"/>
              <a:t>个</a:t>
            </a:r>
            <a:r>
              <a:rPr lang="en-US" altLang="zh-CN" dirty="0" smtClean="0"/>
              <a:t>split</a:t>
            </a:r>
          </a:p>
          <a:p>
            <a:r>
              <a:rPr lang="zh-CN" altLang="en-US" dirty="0"/>
              <a:t>先用</a:t>
            </a:r>
            <a:r>
              <a:rPr lang="en-US" altLang="zh-CN" dirty="0"/>
              <a:t>element-wise sum</a:t>
            </a:r>
            <a:r>
              <a:rPr lang="zh-CN" altLang="en-US" dirty="0"/>
              <a:t>的方式将特征图融合到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r>
              <a:rPr lang="zh-CN" altLang="en-US" dirty="0"/>
              <a:t>将融合后的</a:t>
            </a:r>
            <a:r>
              <a:rPr lang="en-US" altLang="zh-CN" dirty="0"/>
              <a:t>feature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进行图像</a:t>
            </a:r>
            <a:r>
              <a:rPr lang="zh-CN" altLang="en-US" dirty="0"/>
              <a:t>空间维度</a:t>
            </a:r>
            <a:r>
              <a:rPr lang="zh-CN" altLang="en-US" dirty="0" smtClean="0"/>
              <a:t>压缩（</a:t>
            </a:r>
            <a:r>
              <a:rPr lang="en-US" altLang="zh-CN" dirty="0" smtClean="0"/>
              <a:t>GAP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结合</a:t>
            </a:r>
            <a:r>
              <a:rPr lang="en-US" altLang="zh-CN" dirty="0" err="1"/>
              <a:t>softmax</a:t>
            </a:r>
            <a:r>
              <a:rPr lang="zh-CN" altLang="en-US" dirty="0"/>
              <a:t>计算出每个</a:t>
            </a:r>
            <a:r>
              <a:rPr lang="en-US" altLang="zh-CN" dirty="0"/>
              <a:t>split</a:t>
            </a:r>
            <a:r>
              <a:rPr lang="zh-CN" altLang="en-US" dirty="0"/>
              <a:t>的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r>
              <a:rPr lang="en-US" altLang="zh-CN" dirty="0"/>
              <a:t>dense 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代表两个全连接层</a:t>
            </a:r>
            <a:endParaRPr lang="en-US" altLang="zh-CN" dirty="0" smtClean="0"/>
          </a:p>
          <a:p>
            <a:r>
              <a:rPr lang="zh-CN" altLang="en-US" dirty="0" smtClean="0"/>
              <a:t>将模块</a:t>
            </a:r>
            <a:r>
              <a:rPr lang="zh-CN" altLang="en-US" dirty="0"/>
              <a:t>输入的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feature </a:t>
            </a:r>
            <a:r>
              <a:rPr lang="en-US" altLang="zh-CN" dirty="0"/>
              <a:t>map</a:t>
            </a:r>
            <a:r>
              <a:rPr lang="zh-CN" altLang="en-US" dirty="0" smtClean="0"/>
              <a:t>和每个</a:t>
            </a:r>
            <a:r>
              <a:rPr lang="en-US" altLang="zh-CN" dirty="0"/>
              <a:t>split</a:t>
            </a:r>
            <a:r>
              <a:rPr lang="zh-CN" altLang="en-US" dirty="0"/>
              <a:t>的权重</a:t>
            </a:r>
            <a:r>
              <a:rPr lang="zh-CN" altLang="en-US" dirty="0" smtClean="0"/>
              <a:t>相乘</a:t>
            </a:r>
            <a:endParaRPr lang="en-US" altLang="zh-CN" dirty="0" smtClean="0"/>
          </a:p>
          <a:p>
            <a:r>
              <a:rPr lang="zh-CN" altLang="en-US" dirty="0"/>
              <a:t>得到一个</a:t>
            </a:r>
            <a:r>
              <a:rPr lang="en-US" altLang="zh-CN" dirty="0"/>
              <a:t>cardinality group</a:t>
            </a:r>
            <a:r>
              <a:rPr lang="zh-CN" altLang="en-US" dirty="0" smtClean="0"/>
              <a:t>的注意力权重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391209"/>
            <a:ext cx="2980952" cy="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52" y="5414856"/>
            <a:ext cx="3700010" cy="9938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27" y="1428750"/>
            <a:ext cx="4018135" cy="47746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19" y="2724174"/>
            <a:ext cx="3047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3838</TotalTime>
  <Words>701</Words>
  <Application>Microsoft Office PowerPoint</Application>
  <PresentationFormat>宽屏</PresentationFormat>
  <Paragraphs>62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华文楷体</vt:lpstr>
      <vt:lpstr>Arial</vt:lpstr>
      <vt:lpstr>Cambria Math</vt:lpstr>
      <vt:lpstr>Franklin Gothic Book</vt:lpstr>
      <vt:lpstr>剪切</vt:lpstr>
      <vt:lpstr>MathType 7.0 Equation</vt:lpstr>
      <vt:lpstr> ResNeSt: Split-Attention Networks </vt:lpstr>
      <vt:lpstr>基本介绍</vt:lpstr>
      <vt:lpstr>创新点</vt:lpstr>
      <vt:lpstr>Tricks： split-transform-merge（ Inception - net）</vt:lpstr>
      <vt:lpstr>Tricks：Bottleneck</vt:lpstr>
      <vt:lpstr>为什么分组卷积能降低计算量？</vt:lpstr>
      <vt:lpstr>Tricks：从bottleneck到ResneSt Block的思路过程</vt:lpstr>
      <vt:lpstr>Split Attention block（SE-net） </vt:lpstr>
      <vt:lpstr>注意力机制在ResNeSt分组中的实现 </vt:lpstr>
      <vt:lpstr>ResNeSt模块单元的具体实现</vt:lpstr>
      <vt:lpstr>指标</vt:lpstr>
      <vt:lpstr>指标</vt:lpstr>
      <vt:lpstr>参数数量与性能指标对比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ResNeSt: Split-Attention Networks </dc:title>
  <dc:creator>Chris prosise</dc:creator>
  <cp:lastModifiedBy>Chris prosise</cp:lastModifiedBy>
  <cp:revision>28</cp:revision>
  <dcterms:created xsi:type="dcterms:W3CDTF">2020-05-27T03:28:04Z</dcterms:created>
  <dcterms:modified xsi:type="dcterms:W3CDTF">2020-06-11T09:10:05Z</dcterms:modified>
</cp:coreProperties>
</file>