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
      <p:font typeface="Nuni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f1794c23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f1794c23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f1794c23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f1794c23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0e69f990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0e69f990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0e69f99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0e69f99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0e69f990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0e69f990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0e69f990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0e69f990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0e69f990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0e69f990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0e69f990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0e69f990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0e69f990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0e69f990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0e69f990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0e69f990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0e69f990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0e69f990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0e69f990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0e69f990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0e69f990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0e69f990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0e69f990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0e69f990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f1794c23b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f1794c23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f1794c23b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f1794c23b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f1794c23b_0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f1794c23b_0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f1794c23b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f1794c23b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f1794c23b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f1794c23b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f1794c23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f1794c23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f1794c23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f1794c23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467950" y="221617"/>
            <a:ext cx="4255500" cy="604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latin typeface="Roboto Slab"/>
                <a:ea typeface="Roboto Slab"/>
                <a:cs typeface="Roboto Slab"/>
                <a:sym typeface="Roboto Slab"/>
              </a:rPr>
              <a:t> RAMAIAH INSTITUTE OF TECHNOLOGY</a:t>
            </a:r>
            <a:br>
              <a:rPr lang="en" sz="2400">
                <a:latin typeface="Roboto Slab"/>
                <a:ea typeface="Roboto Slab"/>
                <a:cs typeface="Roboto Slab"/>
                <a:sym typeface="Roboto Slab"/>
              </a:rPr>
            </a:br>
            <a:r>
              <a:rPr lang="en" sz="2400">
                <a:latin typeface="Roboto Slab"/>
                <a:ea typeface="Roboto Slab"/>
                <a:cs typeface="Roboto Slab"/>
                <a:sym typeface="Roboto Slab"/>
              </a:rPr>
              <a:t>(Autonomous Institute Affiliated to VTU) </a:t>
            </a:r>
            <a:endParaRPr sz="2400">
              <a:latin typeface="Roboto Slab"/>
              <a:ea typeface="Roboto Slab"/>
              <a:cs typeface="Roboto Slab"/>
              <a:sym typeface="Roboto Slab"/>
            </a:endParaRPr>
          </a:p>
          <a:p>
            <a:pPr indent="0" lvl="0" marL="0" rtl="0" algn="ctr">
              <a:spcBef>
                <a:spcPts val="0"/>
              </a:spcBef>
              <a:spcAft>
                <a:spcPts val="0"/>
              </a:spcAft>
              <a:buNone/>
            </a:pPr>
            <a:r>
              <a:t/>
            </a:r>
            <a:endParaRPr sz="2400">
              <a:latin typeface="Roboto Slab"/>
              <a:ea typeface="Roboto Slab"/>
              <a:cs typeface="Roboto Slab"/>
              <a:sym typeface="Roboto Slab"/>
            </a:endParaRPr>
          </a:p>
          <a:p>
            <a:pPr indent="0" lvl="0" marL="0" rtl="0" algn="ctr">
              <a:spcBef>
                <a:spcPts val="0"/>
              </a:spcBef>
              <a:spcAft>
                <a:spcPts val="0"/>
              </a:spcAft>
              <a:buNone/>
            </a:pPr>
            <a:r>
              <a:rPr lang="en" sz="2400">
                <a:latin typeface="Roboto Slab"/>
                <a:ea typeface="Roboto Slab"/>
                <a:cs typeface="Roboto Slab"/>
                <a:sym typeface="Roboto Slab"/>
              </a:rPr>
              <a:t>Department of Information Science and Engineering</a:t>
            </a:r>
            <a:br>
              <a:rPr lang="en" sz="2400">
                <a:latin typeface="Roboto Slab"/>
                <a:ea typeface="Roboto Slab"/>
                <a:cs typeface="Roboto Slab"/>
                <a:sym typeface="Roboto Slab"/>
              </a:rPr>
            </a:br>
            <a:br>
              <a:rPr lang="en" sz="2400">
                <a:latin typeface="Roboto Slab"/>
                <a:ea typeface="Roboto Slab"/>
                <a:cs typeface="Roboto Slab"/>
                <a:sym typeface="Roboto Slab"/>
              </a:rPr>
            </a:br>
            <a:br>
              <a:rPr lang="en" sz="2400">
                <a:latin typeface="Roboto Slab"/>
                <a:ea typeface="Roboto Slab"/>
                <a:cs typeface="Roboto Slab"/>
                <a:sym typeface="Roboto Slab"/>
              </a:rPr>
            </a:br>
            <a:br>
              <a:rPr lang="en" sz="2400">
                <a:latin typeface="Roboto Slab"/>
                <a:ea typeface="Roboto Slab"/>
                <a:cs typeface="Roboto Slab"/>
                <a:sym typeface="Roboto Slab"/>
              </a:rPr>
            </a:br>
            <a:br>
              <a:rPr lang="en" sz="2400">
                <a:latin typeface="Roboto Slab"/>
                <a:ea typeface="Roboto Slab"/>
                <a:cs typeface="Roboto Slab"/>
                <a:sym typeface="Roboto Slab"/>
              </a:rPr>
            </a:br>
            <a:br>
              <a:rPr lang="en" sz="2400">
                <a:latin typeface="Roboto Slab"/>
                <a:ea typeface="Roboto Slab"/>
                <a:cs typeface="Roboto Slab"/>
                <a:sym typeface="Roboto Slab"/>
              </a:rPr>
            </a:br>
            <a:endParaRPr/>
          </a:p>
        </p:txBody>
      </p:sp>
      <p:sp>
        <p:nvSpPr>
          <p:cNvPr id="65" name="Google Shape;65;p13"/>
          <p:cNvSpPr txBox="1"/>
          <p:nvPr/>
        </p:nvSpPr>
        <p:spPr>
          <a:xfrm>
            <a:off x="2423050" y="3983825"/>
            <a:ext cx="41148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Roboto Slab"/>
                <a:ea typeface="Roboto Slab"/>
                <a:cs typeface="Roboto Slab"/>
                <a:sym typeface="Roboto Slab"/>
              </a:rPr>
              <a:t>Topic : Object Detection and Measurement of its size</a:t>
            </a:r>
            <a:endParaRPr b="1" sz="1900">
              <a:solidFill>
                <a:schemeClr val="lt1"/>
              </a:solidFill>
              <a:latin typeface="Roboto Slab"/>
              <a:ea typeface="Roboto Slab"/>
              <a:cs typeface="Roboto Slab"/>
              <a:sym typeface="Roboto Slab"/>
            </a:endParaRPr>
          </a:p>
        </p:txBody>
      </p:sp>
      <p:sp>
        <p:nvSpPr>
          <p:cNvPr id="66" name="Google Shape;66;p13"/>
          <p:cNvSpPr txBox="1"/>
          <p:nvPr/>
        </p:nvSpPr>
        <p:spPr>
          <a:xfrm>
            <a:off x="2723750" y="4353125"/>
            <a:ext cx="700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67" name="Google Shape;67;p13"/>
          <p:cNvPicPr preferRelativeResize="0"/>
          <p:nvPr/>
        </p:nvPicPr>
        <p:blipFill>
          <a:blip r:embed="rId3">
            <a:alphaModFix/>
          </a:blip>
          <a:stretch>
            <a:fillRect/>
          </a:stretch>
        </p:blipFill>
        <p:spPr>
          <a:xfrm>
            <a:off x="5779375" y="1048225"/>
            <a:ext cx="2014900" cy="2628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2500"/>
              <a:t>IV</a:t>
            </a:r>
            <a:endParaRPr b="1" sz="12500"/>
          </a:p>
        </p:txBody>
      </p:sp>
      <p:sp>
        <p:nvSpPr>
          <p:cNvPr id="120" name="Google Shape;120;p22"/>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4000"/>
              <a:t>System Block Diagram</a:t>
            </a:r>
            <a:endParaRPr b="1" sz="4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Block Diagram:</a:t>
            </a:r>
            <a:endParaRPr b="1"/>
          </a:p>
        </p:txBody>
      </p:sp>
      <p:sp>
        <p:nvSpPr>
          <p:cNvPr id="126" name="Google Shape;126;p23"/>
          <p:cNvSpPr txBox="1"/>
          <p:nvPr/>
        </p:nvSpPr>
        <p:spPr>
          <a:xfrm>
            <a:off x="393875" y="1494400"/>
            <a:ext cx="834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7" name="Google Shape;127;p23"/>
          <p:cNvPicPr preferRelativeResize="0"/>
          <p:nvPr/>
        </p:nvPicPr>
        <p:blipFill>
          <a:blip r:embed="rId3">
            <a:alphaModFix/>
          </a:blip>
          <a:stretch>
            <a:fillRect/>
          </a:stretch>
        </p:blipFill>
        <p:spPr>
          <a:xfrm>
            <a:off x="1558300" y="1306450"/>
            <a:ext cx="6091575" cy="376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500"/>
              <a:t>V</a:t>
            </a:r>
            <a:endParaRPr sz="12500"/>
          </a:p>
        </p:txBody>
      </p:sp>
      <p:sp>
        <p:nvSpPr>
          <p:cNvPr id="133" name="Google Shape;133;p24"/>
          <p:cNvSpPr txBox="1"/>
          <p:nvPr>
            <p:ph idx="1" type="body"/>
          </p:nvPr>
        </p:nvSpPr>
        <p:spPr>
          <a:xfrm>
            <a:off x="4644675" y="500925"/>
            <a:ext cx="4166400" cy="40986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en" sz="4000"/>
              <a:t>Proposed Algorithm</a:t>
            </a:r>
            <a:endParaRPr b="1"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Algorithm</a:t>
            </a:r>
            <a:endParaRPr/>
          </a:p>
        </p:txBody>
      </p:sp>
      <p:sp>
        <p:nvSpPr>
          <p:cNvPr id="139" name="Google Shape;139;p25"/>
          <p:cNvSpPr txBox="1"/>
          <p:nvPr/>
        </p:nvSpPr>
        <p:spPr>
          <a:xfrm>
            <a:off x="495375" y="1630650"/>
            <a:ext cx="8337000" cy="3078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In the proposed system, firstly, we need to preprocess our image. The camera will capture a frame and the frame will convert to grayscale to increase quickness and accuracy.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Objects are detected via canny edge detector algorithm. It is used to detect only one object or multiple objects. By the help of canny edge detector, the converted image will be processed. The canny edge algorithm scans the entire image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After that, execute dilation and erosion algorithm to close holes among edges in the edge frame</a:t>
            </a:r>
            <a:endParaRPr sz="17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 </a:t>
            </a:r>
            <a:r>
              <a:rPr lang="en" sz="1700">
                <a:latin typeface="Roboto"/>
                <a:ea typeface="Roboto"/>
                <a:cs typeface="Roboto"/>
                <a:sym typeface="Roboto"/>
              </a:rPr>
              <a:t>We detect contours by using an OpenCV function that is cv2.findContours to find the shapes of the objects in the edge map. We arrange contours from left to right. The reference object in the frame is permanently the left one.</a:t>
            </a:r>
            <a:endParaRPr sz="17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nvSpPr>
        <p:spPr>
          <a:xfrm>
            <a:off x="632050" y="1656375"/>
            <a:ext cx="55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5" name="Google Shape;145;p26"/>
          <p:cNvSpPr txBox="1"/>
          <p:nvPr/>
        </p:nvSpPr>
        <p:spPr>
          <a:xfrm>
            <a:off x="305125" y="1612800"/>
            <a:ext cx="59172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By depending to the reference object, we calibrate the camera and set the value of parameter. Next, we scan every contours, begin looping above every individual contours.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After that, the rectangle around objects will be drawn in green. So, the points of the bounding box rectangle will draw in a small purple rounds. After that, we can get midpoints because the bounding box is ordered.</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Finally, we calculate pixels Per Metric variable through dependence on reference object. The height-distance in pixels will put on hD (height) variable and width distance will put on wD (width) variable. </a:t>
            </a:r>
            <a:endParaRPr sz="1600">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6222325" y="1547400"/>
            <a:ext cx="2468575" cy="330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00825" y="555400"/>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500"/>
              <a:t>VI</a:t>
            </a:r>
            <a:endParaRPr sz="12500"/>
          </a:p>
        </p:txBody>
      </p:sp>
      <p:sp>
        <p:nvSpPr>
          <p:cNvPr id="152" name="Google Shape;152;p27"/>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4000"/>
              <a:t>Results</a:t>
            </a:r>
            <a:endParaRPr b="1"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58" name="Google Shape;158;p28"/>
          <p:cNvSpPr txBox="1"/>
          <p:nvPr/>
        </p:nvSpPr>
        <p:spPr>
          <a:xfrm>
            <a:off x="425000" y="1612800"/>
            <a:ext cx="45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9" name="Google Shape;159;p28"/>
          <p:cNvSpPr txBox="1"/>
          <p:nvPr/>
        </p:nvSpPr>
        <p:spPr>
          <a:xfrm>
            <a:off x="599350" y="1743550"/>
            <a:ext cx="80532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highlight>
                  <a:srgbClr val="FFFFFF"/>
                </a:highlight>
              </a:rPr>
              <a:t>The main benefit of these markers is that a single marker provides enough correspondences (its four corners) to obtain the camera pose. Also, the inner binary codification makes them specially robust, allowing the possibility of applying error detection and correction techniques.</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We choose an aruco marker from </a:t>
            </a:r>
            <a:r>
              <a:rPr lang="en" sz="1800">
                <a:highlight>
                  <a:srgbClr val="FFFFFF"/>
                </a:highlight>
              </a:rPr>
              <a:t>the dictionary (5X5_50) and as we know its dimensions which is 5x5 (perimeter=20 cm) , we use it to find the measurement of the object.</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The aruco marker just need to be there with the object itself in the video and we get the required object measurement with a 96-98% accuracy.</a:t>
            </a:r>
            <a:endParaRPr sz="180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9"/>
          <p:cNvPicPr preferRelativeResize="0"/>
          <p:nvPr/>
        </p:nvPicPr>
        <p:blipFill>
          <a:blip r:embed="rId3">
            <a:alphaModFix/>
          </a:blip>
          <a:stretch>
            <a:fillRect/>
          </a:stretch>
        </p:blipFill>
        <p:spPr>
          <a:xfrm>
            <a:off x="174350" y="1329475"/>
            <a:ext cx="5001849" cy="3748650"/>
          </a:xfrm>
          <a:prstGeom prst="rect">
            <a:avLst/>
          </a:prstGeom>
          <a:noFill/>
          <a:ln>
            <a:noFill/>
          </a:ln>
        </p:spPr>
      </p:pic>
      <p:pic>
        <p:nvPicPr>
          <p:cNvPr id="165" name="Google Shape;165;p29"/>
          <p:cNvPicPr preferRelativeResize="0"/>
          <p:nvPr/>
        </p:nvPicPr>
        <p:blipFill>
          <a:blip r:embed="rId4">
            <a:alphaModFix/>
          </a:blip>
          <a:stretch>
            <a:fillRect/>
          </a:stretch>
        </p:blipFill>
        <p:spPr>
          <a:xfrm>
            <a:off x="5270625" y="1329475"/>
            <a:ext cx="3755250" cy="229357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500"/>
              <a:t>VII</a:t>
            </a:r>
            <a:endParaRPr sz="12500"/>
          </a:p>
        </p:txBody>
      </p:sp>
      <p:sp>
        <p:nvSpPr>
          <p:cNvPr id="171" name="Google Shape;171;p30"/>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4000"/>
              <a:t>Conclusion</a:t>
            </a:r>
            <a:endParaRPr b="1" sz="4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77" name="Google Shape;177;p31"/>
          <p:cNvSpPr txBox="1"/>
          <p:nvPr/>
        </p:nvSpPr>
        <p:spPr>
          <a:xfrm>
            <a:off x="512175" y="1591000"/>
            <a:ext cx="8194500" cy="281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Roboto"/>
              <a:buChar char="●"/>
            </a:pPr>
            <a:r>
              <a:rPr lang="en" sz="1900">
                <a:latin typeface="Roboto"/>
                <a:ea typeface="Roboto"/>
                <a:cs typeface="Roboto"/>
                <a:sym typeface="Roboto"/>
              </a:rPr>
              <a:t>The identification of an object is based on taking two images in the same scenario without and with the object present in an image.</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The identified objects is distinguished by the size of object area displayed and the co-ordinates. The output obtained from these images are taken as input data for the equations to calculate the size.</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Based on the tests conducted, by considering various heights and distances of an object, andusing various objects, it was found that the deviation of the measurement from original measurement is less than 7-10%. </a:t>
            </a:r>
            <a:endParaRPr sz="19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- 1</a:t>
            </a:r>
            <a:endParaRPr/>
          </a:p>
        </p:txBody>
      </p:sp>
      <p:sp>
        <p:nvSpPr>
          <p:cNvPr id="73" name="Google Shape;73;p14"/>
          <p:cNvSpPr txBox="1"/>
          <p:nvPr>
            <p:ph idx="1" type="subTitle"/>
          </p:nvPr>
        </p:nvSpPr>
        <p:spPr>
          <a:xfrm>
            <a:off x="311700" y="1683320"/>
            <a:ext cx="4532700" cy="10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Syed Adil Naqvi - 1MS19IS128</a:t>
            </a:r>
            <a:endParaRPr/>
          </a:p>
          <a:p>
            <a:pPr indent="0" lvl="0" marL="0" rtl="0" algn="l">
              <a:spcBef>
                <a:spcPts val="0"/>
              </a:spcBef>
              <a:spcAft>
                <a:spcPts val="0"/>
              </a:spcAft>
              <a:buNone/>
            </a:pPr>
            <a:r>
              <a:rPr lang="en"/>
              <a:t>Vedant Sharma - 1MS19IS137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25" y="500925"/>
            <a:ext cx="3706500" cy="250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500"/>
              <a:t>VIII</a:t>
            </a:r>
            <a:endParaRPr sz="12500"/>
          </a:p>
        </p:txBody>
      </p:sp>
      <p:sp>
        <p:nvSpPr>
          <p:cNvPr id="183" name="Google Shape;183;p32"/>
          <p:cNvSpPr txBox="1"/>
          <p:nvPr>
            <p:ph idx="1" type="body"/>
          </p:nvPr>
        </p:nvSpPr>
        <p:spPr>
          <a:xfrm>
            <a:off x="4644675" y="1973225"/>
            <a:ext cx="4166400" cy="262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t>References</a:t>
            </a:r>
            <a:endParaRPr b="1" sz="4000"/>
          </a:p>
          <a:p>
            <a:pPr indent="0" lvl="0" marL="0" rtl="0" algn="l">
              <a:spcBef>
                <a:spcPts val="1200"/>
              </a:spcBef>
              <a:spcAft>
                <a:spcPts val="1200"/>
              </a:spcAft>
              <a:buNone/>
            </a:pPr>
            <a:r>
              <a:t/>
            </a:r>
            <a:endParaRPr sz="12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89" name="Google Shape;189;p33"/>
          <p:cNvSpPr txBox="1"/>
          <p:nvPr/>
        </p:nvSpPr>
        <p:spPr>
          <a:xfrm>
            <a:off x="515275" y="1606375"/>
            <a:ext cx="78132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Muthukrishnan.R and M.Radha “Edge Detection Techniques for image Segmentation” International Journal of Computer Science &amp; Information Technology (IJCSIT) Vol3, No 6, Dec 2011.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Geng Xing, Chen ken , Hu Xiaoguang “An improved Canny edge detection algorithm for color image” IEEE TRANSACTION ,2012 978-1- 4673-0311-8/12/$31.00 ©2012 IEEE.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OpenCV, 2016. http://opencv.org/.[Accessed December 23, 2016]</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D. Webster, “A pulsed ultrasonic distance measurement system based upon phase digitizing,” IEEE Transaction on Instrumentation and Measurement, Vol. 43, No. 4, Aug. 1994, pp. 578-582.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nvSpPr>
        <p:spPr>
          <a:xfrm>
            <a:off x="505000" y="1786200"/>
            <a:ext cx="80520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Y. Jang, S. Shin, J. W. Lee, and S. Kim, “A preliminary study for portable walking distance measurement system using ultrasonic sensors,” Proceedings of the 29th Annual IEEE International Conference of the EMBS, France, Aug. 2007, pp. 5290-5293.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 Y. y. Zheng, J. l. Rao and L. Wu, "Edge detection methods in digital image processing," 2010 5th International Conference on Computer Science &amp; Education, Hefei, 2010, pp. 471-473.</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297150" y="1019525"/>
            <a:ext cx="3706500" cy="199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500"/>
              <a:t>I</a:t>
            </a:r>
            <a:endParaRPr b="1" sz="12500"/>
          </a:p>
        </p:txBody>
      </p:sp>
      <p:sp>
        <p:nvSpPr>
          <p:cNvPr id="79" name="Google Shape;79;p15"/>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4000"/>
              <a:t>Introduction</a:t>
            </a:r>
            <a:endParaRPr b="1"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Slab"/>
                <a:ea typeface="Roboto Slab"/>
                <a:cs typeface="Roboto Slab"/>
                <a:sym typeface="Roboto Slab"/>
              </a:rPr>
              <a:t>Introduction</a:t>
            </a:r>
            <a:endParaRPr sz="3000">
              <a:latin typeface="Roboto Slab"/>
              <a:ea typeface="Roboto Slab"/>
              <a:cs typeface="Roboto Slab"/>
              <a:sym typeface="Roboto Slab"/>
            </a:endParaRPr>
          </a:p>
        </p:txBody>
      </p:sp>
      <p:sp>
        <p:nvSpPr>
          <p:cNvPr id="85" name="Google Shape;85;p16"/>
          <p:cNvSpPr txBox="1"/>
          <p:nvPr/>
        </p:nvSpPr>
        <p:spPr>
          <a:xfrm>
            <a:off x="422925" y="1633375"/>
            <a:ext cx="8312700" cy="25551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In these days, real-time object detection and dimensioning of objects is an important issue from many areas of industry. </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This is a vital topic of computer vision problems. </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This study presents an enhanced technique for detecting objects and computing their measurements in from pictures.</a:t>
            </a:r>
            <a:endParaRPr sz="2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364600" y="1531300"/>
            <a:ext cx="8487600" cy="3140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Roboto"/>
              <a:buChar char="●"/>
            </a:pPr>
            <a:r>
              <a:rPr lang="en" sz="2400">
                <a:latin typeface="Roboto"/>
                <a:ea typeface="Roboto"/>
                <a:cs typeface="Roboto"/>
                <a:sym typeface="Roboto"/>
              </a:rPr>
              <a:t> The proposed system can be applied to an industrial quality control system. </a:t>
            </a:r>
            <a:endParaRPr sz="2400">
              <a:latin typeface="Roboto"/>
              <a:ea typeface="Roboto"/>
              <a:cs typeface="Roboto"/>
              <a:sym typeface="Roboto"/>
            </a:endParaRPr>
          </a:p>
          <a:p>
            <a:pPr indent="0" lvl="0" marL="457200" rtl="0" algn="l">
              <a:spcBef>
                <a:spcPts val="0"/>
              </a:spcBef>
              <a:spcAft>
                <a:spcPts val="0"/>
              </a:spcAft>
              <a:buNone/>
            </a:pPr>
            <a:r>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Likewise, it can be utilized for various industrial systems or for security purposes.</a:t>
            </a:r>
            <a:endParaRPr sz="2400">
              <a:latin typeface="Roboto"/>
              <a:ea typeface="Roboto"/>
              <a:cs typeface="Roboto"/>
              <a:sym typeface="Roboto"/>
            </a:endParaRPr>
          </a:p>
          <a:p>
            <a:pPr indent="0" lvl="0" marL="457200" rtl="0" algn="l">
              <a:spcBef>
                <a:spcPts val="0"/>
              </a:spcBef>
              <a:spcAft>
                <a:spcPts val="0"/>
              </a:spcAft>
              <a:buNone/>
            </a:pPr>
            <a:r>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Generally, it is identifying objects in public area and measure dimensions of each of them.</a:t>
            </a:r>
            <a:endParaRPr sz="2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en" sz="12500"/>
              <a:t>II</a:t>
            </a:r>
            <a:endParaRPr b="1" sz="12500"/>
          </a:p>
        </p:txBody>
      </p:sp>
      <p:sp>
        <p:nvSpPr>
          <p:cNvPr id="96" name="Google Shape;96;p18"/>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4000"/>
              <a:t>Literature Survey</a:t>
            </a:r>
            <a:endParaRPr b="1"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Literature </a:t>
            </a:r>
            <a:r>
              <a:rPr b="1" lang="en"/>
              <a:t>Survey</a:t>
            </a:r>
            <a:endParaRPr b="1"/>
          </a:p>
        </p:txBody>
      </p:sp>
      <p:sp>
        <p:nvSpPr>
          <p:cNvPr id="102" name="Google Shape;102;p19"/>
          <p:cNvSpPr txBox="1"/>
          <p:nvPr/>
        </p:nvSpPr>
        <p:spPr>
          <a:xfrm>
            <a:off x="306250" y="1516700"/>
            <a:ext cx="8520600" cy="35094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SzPts val="1800"/>
              <a:buFont typeface="Roboto Slab"/>
              <a:buChar char="●"/>
            </a:pPr>
            <a:r>
              <a:rPr lang="en" sz="1800">
                <a:highlight>
                  <a:srgbClr val="FFFFFF"/>
                </a:highlight>
              </a:rPr>
              <a:t>Survey by Rupesh Kumar (Department of Computer Science and Engineering National Institute of Technology Rourkela, Odisha – 769 008, India)</a:t>
            </a:r>
            <a:endParaRPr sz="1800">
              <a:highlight>
                <a:srgbClr val="FFFFFF"/>
              </a:highlight>
            </a:endParaRPr>
          </a:p>
          <a:p>
            <a:pPr indent="-342900" lvl="0" marL="457200" rtl="0" algn="l">
              <a:lnSpc>
                <a:spcPct val="100000"/>
              </a:lnSpc>
              <a:spcBef>
                <a:spcPts val="0"/>
              </a:spcBef>
              <a:spcAft>
                <a:spcPts val="0"/>
              </a:spcAft>
              <a:buSzPts val="1800"/>
              <a:buChar char="●"/>
            </a:pPr>
            <a:r>
              <a:rPr lang="en" sz="1800">
                <a:highlight>
                  <a:srgbClr val="FFFFFF"/>
                </a:highlight>
              </a:rPr>
              <a:t>Object detection and tracking are important and challenging task in many computer vision applications such as surveillance, vehicle navigation and autonomous robot navigation. Video surveillance in dynamic environment, especially for humans and vehicles, is one of the current challenging research topics in computer vision. </a:t>
            </a:r>
            <a:endParaRPr sz="1800">
              <a:highlight>
                <a:srgbClr val="FFFFFF"/>
              </a:highlight>
            </a:endParaRPr>
          </a:p>
          <a:p>
            <a:pPr indent="-342900" lvl="0" marL="457200" rtl="0" algn="l">
              <a:lnSpc>
                <a:spcPct val="100000"/>
              </a:lnSpc>
              <a:spcBef>
                <a:spcPts val="0"/>
              </a:spcBef>
              <a:spcAft>
                <a:spcPts val="0"/>
              </a:spcAft>
              <a:buSzPts val="1800"/>
              <a:buChar char="●"/>
            </a:pPr>
            <a:r>
              <a:rPr lang="en" sz="1800">
                <a:highlight>
                  <a:srgbClr val="FFFFFF"/>
                </a:highlight>
              </a:rPr>
              <a:t>It is a key technology to fight against terrorism, crime, public safety and for efficient management of traffic. The work involves designing of efficient video surveillance system in complex environments. In video surveillance, detection of moving objects from a video is important for object detection, target tracking, and behaviour understanding. </a:t>
            </a:r>
            <a:endParaRPr sz="18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2500"/>
              <a:t>III</a:t>
            </a:r>
            <a:endParaRPr b="1" sz="12500"/>
          </a:p>
        </p:txBody>
      </p:sp>
      <p:sp>
        <p:nvSpPr>
          <p:cNvPr id="108" name="Google Shape;108;p20"/>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4000"/>
              <a:t>Problem Statement</a:t>
            </a:r>
            <a:endParaRPr b="1" sz="4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Problem Statement</a:t>
            </a:r>
            <a:endParaRPr b="1">
              <a:latin typeface="Roboto Slab"/>
              <a:ea typeface="Roboto Slab"/>
              <a:cs typeface="Roboto Slab"/>
              <a:sym typeface="Roboto Slab"/>
            </a:endParaRPr>
          </a:p>
        </p:txBody>
      </p:sp>
      <p:sp>
        <p:nvSpPr>
          <p:cNvPr id="114" name="Google Shape;114;p21"/>
          <p:cNvSpPr txBox="1"/>
          <p:nvPr/>
        </p:nvSpPr>
        <p:spPr>
          <a:xfrm>
            <a:off x="359125" y="1529150"/>
            <a:ext cx="8473200" cy="2678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800">
                <a:latin typeface="Roboto"/>
                <a:ea typeface="Roboto"/>
                <a:cs typeface="Roboto"/>
                <a:sym typeface="Roboto"/>
              </a:rPr>
              <a:t>Object Detection and identification is become a more growing requirement in the society due to numerous reasons.</a:t>
            </a:r>
            <a:endParaRPr sz="1800">
              <a:latin typeface="Roboto"/>
              <a:ea typeface="Roboto"/>
              <a:cs typeface="Roboto"/>
              <a:sym typeface="Roboto"/>
            </a:endParaRPr>
          </a:p>
          <a:p>
            <a:pPr indent="-342900" lvl="0" marL="457200" rtl="0" algn="l">
              <a:spcBef>
                <a:spcPts val="0"/>
              </a:spcBef>
              <a:spcAft>
                <a:spcPts val="0"/>
              </a:spcAft>
              <a:buClr>
                <a:srgbClr val="202124"/>
              </a:buClr>
              <a:buSzPts val="1800"/>
              <a:buFont typeface="Roboto"/>
              <a:buChar char="●"/>
            </a:pPr>
            <a:r>
              <a:rPr lang="en" sz="1800">
                <a:solidFill>
                  <a:srgbClr val="202124"/>
                </a:solidFill>
                <a:highlight>
                  <a:schemeClr val="lt1"/>
                </a:highlight>
                <a:latin typeface="Roboto"/>
                <a:ea typeface="Roboto"/>
                <a:cs typeface="Roboto"/>
                <a:sym typeface="Roboto"/>
              </a:rPr>
              <a:t>The main purpose of object detection is </a:t>
            </a:r>
            <a:r>
              <a:rPr b="1" lang="en" sz="1800">
                <a:solidFill>
                  <a:srgbClr val="202124"/>
                </a:solidFill>
                <a:highlight>
                  <a:schemeClr val="lt1"/>
                </a:highlight>
                <a:latin typeface="Roboto"/>
                <a:ea typeface="Roboto"/>
                <a:cs typeface="Roboto"/>
                <a:sym typeface="Roboto"/>
              </a:rPr>
              <a:t>to identify and locate one or more effective targets from still image or video data</a:t>
            </a:r>
            <a:r>
              <a:rPr lang="en" sz="1800">
                <a:solidFill>
                  <a:srgbClr val="202124"/>
                </a:solidFill>
                <a:highlight>
                  <a:schemeClr val="lt1"/>
                </a:highlight>
                <a:latin typeface="Roboto"/>
                <a:ea typeface="Roboto"/>
                <a:cs typeface="Roboto"/>
                <a:sym typeface="Roboto"/>
              </a:rPr>
              <a:t>. </a:t>
            </a:r>
            <a:endParaRPr sz="1800">
              <a:solidFill>
                <a:srgbClr val="202124"/>
              </a:solidFill>
              <a:highlight>
                <a:schemeClr val="lt1"/>
              </a:highlight>
              <a:latin typeface="Roboto"/>
              <a:ea typeface="Roboto"/>
              <a:cs typeface="Roboto"/>
              <a:sym typeface="Roboto"/>
            </a:endParaRPr>
          </a:p>
          <a:p>
            <a:pPr indent="-342900" lvl="0" marL="457200" rtl="0" algn="l">
              <a:spcBef>
                <a:spcPts val="0"/>
              </a:spcBef>
              <a:spcAft>
                <a:spcPts val="0"/>
              </a:spcAft>
              <a:buClr>
                <a:srgbClr val="202124"/>
              </a:buClr>
              <a:buSzPts val="1800"/>
              <a:buFont typeface="Roboto"/>
              <a:buChar char="●"/>
            </a:pPr>
            <a:r>
              <a:rPr lang="en" sz="1800">
                <a:solidFill>
                  <a:srgbClr val="202124"/>
                </a:solidFill>
                <a:highlight>
                  <a:schemeClr val="lt1"/>
                </a:highlight>
                <a:latin typeface="Roboto"/>
                <a:ea typeface="Roboto"/>
                <a:cs typeface="Roboto"/>
                <a:sym typeface="Roboto"/>
              </a:rPr>
              <a:t>It comprehensively includes a variety of important techniques, such as image processing, pattern recognition, artificial intelligence and machine learning.</a:t>
            </a:r>
            <a:endParaRPr sz="1800">
              <a:solidFill>
                <a:srgbClr val="202124"/>
              </a:solidFill>
              <a:highlight>
                <a:schemeClr val="lt1"/>
              </a:highlight>
              <a:latin typeface="Roboto"/>
              <a:ea typeface="Roboto"/>
              <a:cs typeface="Roboto"/>
              <a:sym typeface="Roboto"/>
            </a:endParaRPr>
          </a:p>
          <a:p>
            <a:pPr indent="-342900" lvl="0" marL="457200" rtl="0" algn="l">
              <a:spcBef>
                <a:spcPts val="0"/>
              </a:spcBef>
              <a:spcAft>
                <a:spcPts val="0"/>
              </a:spcAft>
              <a:buClr>
                <a:srgbClr val="202124"/>
              </a:buClr>
              <a:buSzPts val="1800"/>
              <a:buFont typeface="Roboto"/>
              <a:buChar char="●"/>
            </a:pPr>
            <a:r>
              <a:rPr lang="en" sz="1800">
                <a:solidFill>
                  <a:srgbClr val="202124"/>
                </a:solidFill>
                <a:highlight>
                  <a:schemeClr val="lt1"/>
                </a:highlight>
                <a:latin typeface="Roboto"/>
                <a:ea typeface="Roboto"/>
                <a:cs typeface="Roboto"/>
                <a:sym typeface="Roboto"/>
              </a:rPr>
              <a:t>Specifically, object detection draws bounding boxes around these detected objects, which allow us to locate where said objects are in (or how they move through) a given scene.</a:t>
            </a:r>
            <a:endParaRPr sz="2400">
              <a:solidFill>
                <a:srgbClr val="202124"/>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