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68" r:id="rId3"/>
    <p:sldId id="258" r:id="rId4"/>
    <p:sldId id="262" r:id="rId5"/>
    <p:sldId id="260" r:id="rId6"/>
    <p:sldId id="259" r:id="rId7"/>
    <p:sldId id="277" r:id="rId8"/>
    <p:sldId id="263" r:id="rId9"/>
    <p:sldId id="274" r:id="rId10"/>
    <p:sldId id="276" r:id="rId11"/>
    <p:sldId id="269" r:id="rId12"/>
    <p:sldId id="275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ACC31-6D2F-4139-87FA-8A71965697C7}" v="124" dt="2022-09-30T08:55:42.613"/>
    <p1510:client id="{BA3A2739-0C38-4519-8151-DF34BB0EAED6}" v="705" dt="2022-09-30T08:49:00.969"/>
    <p1510:client id="{E1E7D588-6A3C-403B-AF51-0C01692AD58D}" v="1946" dt="2022-09-30T09:02:32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204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873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50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75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436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689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8790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3474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68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843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200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692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243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072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831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127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207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39AD69-3438-4B48-BD02-F038CCA4DF14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675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-zh.gamepedia.com/File:GitHub_Logo.svg" TargetMode="External"/><Relationship Id="rId7" Type="http://schemas.openxmlformats.org/officeDocument/2006/relationships/hyperlink" Target="https://schwabencode.com/blog/2019/10/18/Enable-CodeLens-in-Visual-Studio-2019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hyperlink" Target="https://fr.wikipedia.org/wiki/Microsoft_Teams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B3629-7ACA-50DC-C0E5-75E5A9D42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Partnerarbeit</a:t>
            </a:r>
            <a:br>
              <a:rPr lang="de-DE" dirty="0"/>
            </a:br>
            <a:r>
              <a:rPr lang="de-DE" dirty="0"/>
              <a:t>Chatbot</a:t>
            </a:r>
            <a:br>
              <a:rPr lang="de-DE" dirty="0"/>
            </a:br>
            <a:br>
              <a:rPr lang="de-DE" dirty="0"/>
            </a:br>
            <a:endParaRPr lang="de-CH" sz="2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45CF24-6087-2CF8-791A-8129B7D1B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784" y="4123724"/>
            <a:ext cx="9144000" cy="1307313"/>
          </a:xfrm>
        </p:spPr>
        <p:txBody>
          <a:bodyPr/>
          <a:lstStyle/>
          <a:p>
            <a:pPr algn="ctr"/>
            <a:r>
              <a:rPr lang="de-DE" dirty="0"/>
              <a:t>FRANZBOT</a:t>
            </a:r>
          </a:p>
          <a:p>
            <a:pPr algn="ctr"/>
            <a:r>
              <a:rPr lang="de-DE" dirty="0"/>
              <a:t>David, SASA, </a:t>
            </a:r>
            <a:r>
              <a:rPr lang="de-DE" dirty="0" err="1"/>
              <a:t>SimON</a:t>
            </a:r>
            <a:r>
              <a:rPr lang="de-DE" dirty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363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>
                <a:ea typeface="+mj-lt"/>
                <a:cs typeface="+mj-lt"/>
              </a:rPr>
              <a:t>Einblicke in den Code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5893C424-F239-3EDA-3532-3E229257E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24" y="2483831"/>
            <a:ext cx="6128873" cy="406283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D4637F1-0E89-E323-31B0-22BA2C88DF38}"/>
              </a:ext>
            </a:extLst>
          </p:cNvPr>
          <p:cNvSpPr txBox="1"/>
          <p:nvPr/>
        </p:nvSpPr>
        <p:spPr>
          <a:xfrm>
            <a:off x="665255" y="3817855"/>
            <a:ext cx="24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.</a:t>
            </a:r>
            <a:r>
              <a:rPr lang="de-DE" b="1" u="sng" dirty="0" err="1"/>
              <a:t>xml</a:t>
            </a:r>
            <a:r>
              <a:rPr lang="de-DE" b="1" u="sng" dirty="0"/>
              <a:t> einlesen</a:t>
            </a:r>
            <a:endParaRPr lang="de-CH" b="1" u="sng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DEBEDA7-2E67-AC05-4A38-1DA87D840075}"/>
              </a:ext>
            </a:extLst>
          </p:cNvPr>
          <p:cNvSpPr/>
          <p:nvPr/>
        </p:nvSpPr>
        <p:spPr>
          <a:xfrm>
            <a:off x="2498103" y="3894113"/>
            <a:ext cx="499621" cy="216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2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>
                <a:ea typeface="+mj-lt"/>
                <a:cs typeface="+mj-lt"/>
              </a:rPr>
              <a:t>Einblicke in den Code</a:t>
            </a: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50E093F8-BD35-37CD-90A0-96733DB0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95" y="2454837"/>
            <a:ext cx="5664302" cy="42885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5ECAFBB-1537-9725-CEE0-39CFFDF17635}"/>
              </a:ext>
            </a:extLst>
          </p:cNvPr>
          <p:cNvSpPr txBox="1"/>
          <p:nvPr/>
        </p:nvSpPr>
        <p:spPr>
          <a:xfrm>
            <a:off x="665255" y="3817855"/>
            <a:ext cx="24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Verbindung zur SQL</a:t>
            </a:r>
            <a:endParaRPr lang="de-CH" b="1" u="sng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AA757D7A-F5E0-EB63-4F5D-D7B98FEA12A3}"/>
              </a:ext>
            </a:extLst>
          </p:cNvPr>
          <p:cNvSpPr/>
          <p:nvPr/>
        </p:nvSpPr>
        <p:spPr>
          <a:xfrm>
            <a:off x="3264967" y="3918523"/>
            <a:ext cx="499621" cy="216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5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>
                <a:ea typeface="+mj-lt"/>
                <a:cs typeface="+mj-lt"/>
              </a:rPr>
              <a:t>Einblicke in den Code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6F635D2-43C2-19A4-3866-D95EA71889CC}"/>
              </a:ext>
            </a:extLst>
          </p:cNvPr>
          <p:cNvSpPr txBox="1"/>
          <p:nvPr/>
        </p:nvSpPr>
        <p:spPr>
          <a:xfrm>
            <a:off x="537328" y="2413261"/>
            <a:ext cx="24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Rest Verbindung</a:t>
            </a:r>
            <a:endParaRPr lang="de-CH" b="1" u="sng" dirty="0"/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5072739C-BC0A-D2F2-B975-3C744B42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58" y="2951431"/>
            <a:ext cx="5122984" cy="2631960"/>
          </a:xfrm>
          <a:prstGeom prst="rect">
            <a:avLst/>
          </a:prstGeom>
        </p:spPr>
      </p:pic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88AE2787-80D4-5B1D-9770-D318C619F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39" y="3955240"/>
            <a:ext cx="5615353" cy="25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2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5FD26-2FDE-4DC6-84EB-FADE7393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Live Demo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8EFF7B-57F1-CCA8-2C1A-45A03FD79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602" y="2389077"/>
            <a:ext cx="3804615" cy="380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2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5E756-F170-18B3-1EE0-0C4C83A4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Probleme (Error) / Lösung </a:t>
            </a:r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9FFA1F0-594D-FA31-710C-568619AA93F7}"/>
              </a:ext>
            </a:extLst>
          </p:cNvPr>
          <p:cNvSpPr txBox="1"/>
          <p:nvPr/>
        </p:nvSpPr>
        <p:spPr>
          <a:xfrm>
            <a:off x="4687901" y="2999537"/>
            <a:ext cx="4777153" cy="2139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de-DE" dirty="0"/>
              <a:t>- </a:t>
            </a:r>
            <a:r>
              <a:rPr lang="de-DE" dirty="0" err="1"/>
              <a:t>XmlReader</a:t>
            </a:r>
            <a:endParaRPr lang="de-DE" dirty="0"/>
          </a:p>
          <a:p>
            <a:pPr>
              <a:spcBef>
                <a:spcPts val="600"/>
              </a:spcBef>
            </a:pPr>
            <a:r>
              <a:rPr lang="de-DE" dirty="0"/>
              <a:t>- Testen von </a:t>
            </a:r>
            <a:r>
              <a:rPr lang="de-DE" dirty="0" err="1"/>
              <a:t>Void</a:t>
            </a:r>
            <a:r>
              <a:rPr lang="de-DE" dirty="0"/>
              <a:t> Methoden</a:t>
            </a:r>
          </a:p>
          <a:p>
            <a:pPr>
              <a:spcBef>
                <a:spcPts val="600"/>
              </a:spcBef>
            </a:pPr>
            <a:r>
              <a:rPr lang="de-DE" dirty="0"/>
              <a:t>- </a:t>
            </a:r>
            <a:r>
              <a:rPr lang="de-DE" dirty="0" err="1"/>
              <a:t>Json</a:t>
            </a:r>
            <a:r>
              <a:rPr lang="de-DE" dirty="0"/>
              <a:t> String</a:t>
            </a:r>
          </a:p>
          <a:p>
            <a:pPr>
              <a:spcBef>
                <a:spcPts val="600"/>
              </a:spcBef>
            </a:pPr>
            <a:r>
              <a:rPr lang="de-DE" dirty="0"/>
              <a:t>- Klassen übergreifende Variablen</a:t>
            </a:r>
          </a:p>
          <a:p>
            <a:pPr>
              <a:spcBef>
                <a:spcPts val="600"/>
              </a:spcBef>
            </a:pPr>
            <a:r>
              <a:rPr lang="de-DE" dirty="0"/>
              <a:t>- GitHub</a:t>
            </a:r>
          </a:p>
          <a:p>
            <a:pPr>
              <a:spcBef>
                <a:spcPts val="600"/>
              </a:spcBef>
            </a:pPr>
            <a:r>
              <a:rPr lang="de-DE" dirty="0"/>
              <a:t>- Variabel überschrieben</a:t>
            </a:r>
          </a:p>
        </p:txBody>
      </p:sp>
      <p:pic>
        <p:nvPicPr>
          <p:cNvPr id="5" name="Grafik 4" descr="Fragezeichen Silhouette">
            <a:extLst>
              <a:ext uri="{FF2B5EF4-FFF2-40B4-BE49-F238E27FC236}">
                <a16:creationId xmlns:a16="http://schemas.microsoft.com/office/drawing/2014/main" id="{6375BB39-071F-512A-3E12-43C35B5D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397" y="2676034"/>
            <a:ext cx="1505932" cy="1505932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682A283-0D7F-5A70-319D-FA40C99AA44D}"/>
              </a:ext>
            </a:extLst>
          </p:cNvPr>
          <p:cNvCxnSpPr/>
          <p:nvPr/>
        </p:nvCxnSpPr>
        <p:spPr>
          <a:xfrm flipH="1">
            <a:off x="1338606" y="2894029"/>
            <a:ext cx="1574276" cy="2092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fik 10" descr="Ausrufezeichen Silhouette">
            <a:extLst>
              <a:ext uri="{FF2B5EF4-FFF2-40B4-BE49-F238E27FC236}">
                <a16:creationId xmlns:a16="http://schemas.microsoft.com/office/drawing/2014/main" id="{0B785542-D3C1-A72B-C177-E11D27D94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2409" y="3837243"/>
            <a:ext cx="1207606" cy="12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53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D5B16-789F-85D9-963C-2B5EE148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857084D-03E2-80D5-8724-40B9BA62CDC3}"/>
              </a:ext>
            </a:extLst>
          </p:cNvPr>
          <p:cNvSpPr txBox="1"/>
          <p:nvPr/>
        </p:nvSpPr>
        <p:spPr>
          <a:xfrm>
            <a:off x="5353549" y="2628292"/>
            <a:ext cx="7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Zeil erreicht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BFF5C0C-7778-8874-FAC3-F61EB401A7EA}"/>
              </a:ext>
            </a:extLst>
          </p:cNvPr>
          <p:cNvSpPr txBox="1"/>
          <p:nvPr/>
        </p:nvSpPr>
        <p:spPr>
          <a:xfrm>
            <a:off x="5353549" y="379888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Einige Nerven gekostet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32A4E74-2630-6965-93DF-CA7CEBD5DBFA}"/>
              </a:ext>
            </a:extLst>
          </p:cNvPr>
          <p:cNvSpPr txBox="1"/>
          <p:nvPr/>
        </p:nvSpPr>
        <p:spPr>
          <a:xfrm>
            <a:off x="5355029" y="496947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Zeitintensiv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3C1C59-556C-CC17-B7EB-68387260CA3D}"/>
              </a:ext>
            </a:extLst>
          </p:cNvPr>
          <p:cNvSpPr txBox="1"/>
          <p:nvPr/>
        </p:nvSpPr>
        <p:spPr>
          <a:xfrm>
            <a:off x="5353549" y="61400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Viel gelernt</a:t>
            </a:r>
          </a:p>
        </p:txBody>
      </p:sp>
      <p:pic>
        <p:nvPicPr>
          <p:cNvPr id="8" name="Grafik 7" descr="Volltreffer Silhouette">
            <a:extLst>
              <a:ext uri="{FF2B5EF4-FFF2-40B4-BE49-F238E27FC236}">
                <a16:creationId xmlns:a16="http://schemas.microsoft.com/office/drawing/2014/main" id="{A6F22862-5D9F-B719-0BBE-A28FFBA6E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3774" y="2327722"/>
            <a:ext cx="914400" cy="914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A09277E-95FC-BFED-82B6-B8C4070B47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81" y="3351332"/>
            <a:ext cx="1023585" cy="1023585"/>
          </a:xfrm>
          <a:prstGeom prst="rect">
            <a:avLst/>
          </a:prstGeom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517A378-AB6B-2CF0-84E1-F5D93A74F872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28" y="4781706"/>
            <a:ext cx="751489" cy="751489"/>
          </a:xfrm>
          <a:prstGeom prst="rect">
            <a:avLst/>
          </a:prstGeom>
        </p:spPr>
      </p:pic>
      <p:pic>
        <p:nvPicPr>
          <p:cNvPr id="11" name="Grafik 10" descr="Diplomrolle Silhouette">
            <a:extLst>
              <a:ext uri="{FF2B5EF4-FFF2-40B4-BE49-F238E27FC236}">
                <a16:creationId xmlns:a16="http://schemas.microsoft.com/office/drawing/2014/main" id="{29335F86-C0AB-AAC3-8256-722AE37DD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3774" y="58675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8A49B-ACBF-C18F-8428-4B57BA2A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Schlusswort </a:t>
            </a:r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E7C3C38-FB7A-463B-2608-CD9CD24761EF}"/>
              </a:ext>
            </a:extLst>
          </p:cNvPr>
          <p:cNvSpPr txBox="1"/>
          <p:nvPr/>
        </p:nvSpPr>
        <p:spPr>
          <a:xfrm>
            <a:off x="1384970" y="2459063"/>
            <a:ext cx="559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err="1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endParaRPr lang="de-DE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557364-6BE7-42F6-D4C3-854D11B6D21D}"/>
              </a:ext>
            </a:extLst>
          </p:cNvPr>
          <p:cNvSpPr txBox="1"/>
          <p:nvPr/>
        </p:nvSpPr>
        <p:spPr>
          <a:xfrm>
            <a:off x="4508188" y="3429000"/>
            <a:ext cx="3985363" cy="28469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de-DE"/>
              <a:t>- GitHub</a:t>
            </a:r>
          </a:p>
          <a:p>
            <a:pPr>
              <a:spcBef>
                <a:spcPts val="600"/>
              </a:spcBef>
            </a:pPr>
            <a:r>
              <a:rPr lang="de-DE"/>
              <a:t>- Zeiteinplanung</a:t>
            </a:r>
          </a:p>
          <a:p>
            <a:pPr>
              <a:spcBef>
                <a:spcPts val="600"/>
              </a:spcBef>
            </a:pPr>
            <a:r>
              <a:rPr lang="de-DE"/>
              <a:t>- Arbeitsteilung</a:t>
            </a:r>
          </a:p>
          <a:p>
            <a:pPr>
              <a:spcBef>
                <a:spcPts val="600"/>
              </a:spcBef>
            </a:pPr>
            <a:r>
              <a:rPr lang="de-DE"/>
              <a:t>- Lösungen für ein Problem </a:t>
            </a:r>
            <a:r>
              <a:rPr lang="de-DE">
                <a:ea typeface="+mn-lt"/>
                <a:cs typeface="+mn-lt"/>
              </a:rPr>
              <a:t>suchen</a:t>
            </a:r>
          </a:p>
          <a:p>
            <a:pPr>
              <a:spcBef>
                <a:spcPts val="600"/>
              </a:spcBef>
            </a:pPr>
            <a:r>
              <a:rPr lang="de-DE"/>
              <a:t>- C# machst </a:t>
            </a:r>
            <a:r>
              <a:rPr lang="de-DE" err="1"/>
              <a:t>spass</a:t>
            </a:r>
            <a:r>
              <a:rPr lang="de-DE"/>
              <a:t>!</a:t>
            </a:r>
          </a:p>
          <a:p>
            <a:pPr>
              <a:spcBef>
                <a:spcPts val="600"/>
              </a:spcBef>
            </a:pPr>
            <a:endParaRPr lang="de-DE"/>
          </a:p>
          <a:p>
            <a:pPr>
              <a:spcBef>
                <a:spcPts val="600"/>
              </a:spcBef>
            </a:pPr>
            <a:endParaRPr lang="de-DE"/>
          </a:p>
          <a:p>
            <a:pPr>
              <a:spcBef>
                <a:spcPts val="600"/>
              </a:spcBef>
            </a:pPr>
            <a:endParaRPr lang="de-DE"/>
          </a:p>
        </p:txBody>
      </p:sp>
      <p:pic>
        <p:nvPicPr>
          <p:cNvPr id="7" name="Grafik 6" descr="Glühlampe Silhouette">
            <a:extLst>
              <a:ext uri="{FF2B5EF4-FFF2-40B4-BE49-F238E27FC236}">
                <a16:creationId xmlns:a16="http://schemas.microsoft.com/office/drawing/2014/main" id="{E38DD485-97E6-5181-EDF4-9D150800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2599" y="3429000"/>
            <a:ext cx="1723534" cy="17235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AFCA15-8ED5-29FD-92D7-CF1715E7609C}"/>
              </a:ext>
            </a:extLst>
          </p:cNvPr>
          <p:cNvSpPr txBox="1"/>
          <p:nvPr/>
        </p:nvSpPr>
        <p:spPr>
          <a:xfrm>
            <a:off x="6904891" y="6424245"/>
            <a:ext cx="49881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/>
              <a:t>Besuchen Sie uns unter: </a:t>
            </a:r>
            <a:r>
              <a:rPr lang="de-DE" sz="1200" dirty="0">
                <a:ea typeface="+mn-lt"/>
                <a:cs typeface="+mn-lt"/>
              </a:rPr>
              <a:t>https://github.com/Irasil/ChatBotFranz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729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4FBB1-6921-6053-6ED2-0AACD3C1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CD23C9-7939-3CDB-CDB5-E12C3979970D}"/>
              </a:ext>
            </a:extLst>
          </p:cNvPr>
          <p:cNvSpPr txBox="1"/>
          <p:nvPr/>
        </p:nvSpPr>
        <p:spPr>
          <a:xfrm>
            <a:off x="3339214" y="2479250"/>
            <a:ext cx="4392891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Vorgehen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Verwendete Tools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Proof </a:t>
            </a:r>
            <a:r>
              <a:rPr lang="de-DE" dirty="0" err="1">
                <a:latin typeface="Arial"/>
                <a:cs typeface="Arial"/>
              </a:rPr>
              <a:t>of</a:t>
            </a:r>
            <a:r>
              <a:rPr lang="de-DE" dirty="0">
                <a:latin typeface="Arial"/>
                <a:cs typeface="Arial"/>
              </a:rPr>
              <a:t> Concept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Grundgerüst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UML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Designe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Einblicke in den Code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Live Demo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Probleme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Fazit / Schlusswort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CH" dirty="0"/>
          </a:p>
        </p:txBody>
      </p:sp>
      <p:pic>
        <p:nvPicPr>
          <p:cNvPr id="5" name="Grafik 4" descr="Prüfliste mit einfarbiger Füllung">
            <a:extLst>
              <a:ext uri="{FF2B5EF4-FFF2-40B4-BE49-F238E27FC236}">
                <a16:creationId xmlns:a16="http://schemas.microsoft.com/office/drawing/2014/main" id="{CE04AC76-BF66-7C3B-FF3F-A68E4BA75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5747" y="2907033"/>
            <a:ext cx="2977299" cy="29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76B2B-FDAC-F40B-EFC5-C4B1F7B9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Vorgehen</a:t>
            </a:r>
            <a:endParaRPr lang="de-CH"/>
          </a:p>
        </p:txBody>
      </p:sp>
      <p:pic>
        <p:nvPicPr>
          <p:cNvPr id="4" name="Grafik 3" descr="Gute Idee Silhouette">
            <a:extLst>
              <a:ext uri="{FF2B5EF4-FFF2-40B4-BE49-F238E27FC236}">
                <a16:creationId xmlns:a16="http://schemas.microsoft.com/office/drawing/2014/main" id="{2925BF2A-F675-FB23-4DAA-D1DCF8D70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852" y="2932060"/>
            <a:ext cx="1153052" cy="115305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FC02E73-D5D4-0370-EE01-945E3B932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91" y="2878602"/>
            <a:ext cx="1153052" cy="1153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749D008-2507-B379-6628-3199B0F5F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30" y="3051390"/>
            <a:ext cx="990294" cy="99029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7ABD979-A745-B208-7DCF-6620CEA1181B}"/>
              </a:ext>
            </a:extLst>
          </p:cNvPr>
          <p:cNvSpPr txBox="1"/>
          <p:nvPr/>
        </p:nvSpPr>
        <p:spPr>
          <a:xfrm>
            <a:off x="3193797" y="4202540"/>
            <a:ext cx="1282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Concept </a:t>
            </a:r>
            <a:endParaRPr lang="de-CH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A0EEA0E-BEAF-3484-FAD7-2AE832233714}"/>
              </a:ext>
            </a:extLst>
          </p:cNvPr>
          <p:cNvSpPr txBox="1"/>
          <p:nvPr/>
        </p:nvSpPr>
        <p:spPr>
          <a:xfrm>
            <a:off x="1328481" y="4171932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Ideen</a:t>
            </a:r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BE7D5F5-1A62-10E1-D19B-8A288226D664}"/>
              </a:ext>
            </a:extLst>
          </p:cNvPr>
          <p:cNvSpPr txBox="1"/>
          <p:nvPr/>
        </p:nvSpPr>
        <p:spPr>
          <a:xfrm>
            <a:off x="5348310" y="4202540"/>
            <a:ext cx="204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Realisieren </a:t>
            </a:r>
            <a:endParaRPr lang="de-CH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FB7E33B-96E3-3F16-8114-FE61777CA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90" y="2888118"/>
            <a:ext cx="1153052" cy="1153052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445BDAF-2F4D-25A9-8415-F1DB185A9620}"/>
              </a:ext>
            </a:extLst>
          </p:cNvPr>
          <p:cNvSpPr txBox="1"/>
          <p:nvPr/>
        </p:nvSpPr>
        <p:spPr>
          <a:xfrm>
            <a:off x="7773690" y="4202540"/>
            <a:ext cx="940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Logik </a:t>
            </a:r>
            <a:endParaRPr lang="de-CH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0D796E2-0BBC-FE1E-D166-D8456BE38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852" y="3018678"/>
            <a:ext cx="1012976" cy="1012976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CA30CA91-649C-0232-FDA5-1E652E42E35F}"/>
              </a:ext>
            </a:extLst>
          </p:cNvPr>
          <p:cNvSpPr txBox="1"/>
          <p:nvPr/>
        </p:nvSpPr>
        <p:spPr>
          <a:xfrm>
            <a:off x="9809852" y="4202540"/>
            <a:ext cx="940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Testen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459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6963F8-E37D-B6B7-8890-1A1006915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20099" y="2714927"/>
            <a:ext cx="1221543" cy="12215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FD84E4-8AE8-7336-FD2E-053780599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50781" y="2687745"/>
            <a:ext cx="1155939" cy="1075023"/>
          </a:xfrm>
          <a:prstGeom prst="rect">
            <a:avLst/>
          </a:prstGeom>
        </p:spPr>
      </p:pic>
      <p:sp>
        <p:nvSpPr>
          <p:cNvPr id="18" name="Titel 17">
            <a:extLst>
              <a:ext uri="{FF2B5EF4-FFF2-40B4-BE49-F238E27FC236}">
                <a16:creationId xmlns:a16="http://schemas.microsoft.com/office/drawing/2014/main" id="{C8E14476-1A5D-37BC-15B2-BD8BAE3A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Tools</a:t>
            </a:r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8AFD10E-C54A-789A-EDE0-E1682EDC8664}"/>
              </a:ext>
            </a:extLst>
          </p:cNvPr>
          <p:cNvSpPr txBox="1"/>
          <p:nvPr/>
        </p:nvSpPr>
        <p:spPr>
          <a:xfrm>
            <a:off x="1630376" y="5787662"/>
            <a:ext cx="194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Kommunikation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E345FBB-A158-5513-C160-FEEC77AFE765}"/>
              </a:ext>
            </a:extLst>
          </p:cNvPr>
          <p:cNvSpPr txBox="1"/>
          <p:nvPr/>
        </p:nvSpPr>
        <p:spPr>
          <a:xfrm>
            <a:off x="4704577" y="5787662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i="0" dirty="0">
                <a:effectLst/>
                <a:latin typeface="arial" panose="020B0604020202020204" pitchFamily="34" charset="0"/>
              </a:rPr>
              <a:t>Versionsverwaltung</a:t>
            </a:r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DD15626-E6F0-88ED-ABA2-DD75FF11B221}"/>
              </a:ext>
            </a:extLst>
          </p:cNvPr>
          <p:cNvSpPr txBox="1"/>
          <p:nvPr/>
        </p:nvSpPr>
        <p:spPr>
          <a:xfrm>
            <a:off x="8156455" y="5788953"/>
            <a:ext cx="212148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>
                <a:latin typeface="arial"/>
                <a:cs typeface="arial"/>
              </a:rPr>
              <a:t>Visual Studio 2022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BE315E-B9C9-BF5E-E3F3-A300A783A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64166" y="2573077"/>
            <a:ext cx="1301292" cy="130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7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EC0C5-5FD9-A8F8-90D5-8DD46D45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Concept</a:t>
            </a:r>
            <a:endParaRPr lang="de-CH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2C0E7393-0BB2-B501-3079-15F5051A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541" y="2486880"/>
            <a:ext cx="4043334" cy="391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8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2BC08-5EE7-B5CA-F11A-52B25C6C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Proof </a:t>
            </a:r>
            <a:r>
              <a:rPr lang="de-DE" err="1"/>
              <a:t>of</a:t>
            </a:r>
            <a:r>
              <a:rPr lang="de-DE"/>
              <a:t> Concept Grundgerüst  </a:t>
            </a:r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188F86-F209-F90C-16FB-37CD870A0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719" y="3779165"/>
            <a:ext cx="2958453" cy="2868040"/>
          </a:xfrm>
          <a:prstGeom prst="rect">
            <a:avLst/>
          </a:prstGeom>
        </p:spPr>
      </p:pic>
      <p:pic>
        <p:nvPicPr>
          <p:cNvPr id="7" name="Grafik 7" descr="Ein Bild, das Tisch enthält.&#10;&#10;Beschreibung automatisch generiert.">
            <a:extLst>
              <a:ext uri="{FF2B5EF4-FFF2-40B4-BE49-F238E27FC236}">
                <a16:creationId xmlns:a16="http://schemas.microsoft.com/office/drawing/2014/main" id="{F0E954FF-0C9D-48C7-C793-0F34A70F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641" y="3845536"/>
            <a:ext cx="1381370" cy="891198"/>
          </a:xfrm>
          <a:prstGeom prst="rect">
            <a:avLst/>
          </a:prstGeom>
        </p:spPr>
      </p:pic>
      <p:pic>
        <p:nvPicPr>
          <p:cNvPr id="9" name="Grafik 9" descr="Ein Bild, das Text enthält.&#10;&#10;Beschreibung automatisch generiert.">
            <a:extLst>
              <a:ext uri="{FF2B5EF4-FFF2-40B4-BE49-F238E27FC236}">
                <a16:creationId xmlns:a16="http://schemas.microsoft.com/office/drawing/2014/main" id="{6AE5A211-88AD-FCEF-FEE6-81AD3BBC1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99" y="2557963"/>
            <a:ext cx="2743200" cy="1595535"/>
          </a:xfrm>
          <a:prstGeom prst="rect">
            <a:avLst/>
          </a:prstGeom>
        </p:spPr>
      </p:pic>
      <p:pic>
        <p:nvPicPr>
          <p:cNvPr id="10" name="Grafik 10" descr="Ein Bild, das Text enthält.&#10;&#10;Beschreibung automatisch generiert.">
            <a:extLst>
              <a:ext uri="{FF2B5EF4-FFF2-40B4-BE49-F238E27FC236}">
                <a16:creationId xmlns:a16="http://schemas.microsoft.com/office/drawing/2014/main" id="{6785BA96-EFA9-BB26-51C2-A1F8EFAD6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9" y="5056032"/>
            <a:ext cx="2743200" cy="1591475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D57A934-B45A-D6F6-EDDE-469BA3667A9D}"/>
              </a:ext>
            </a:extLst>
          </p:cNvPr>
          <p:cNvCxnSpPr>
            <a:cxnSpLocks/>
          </p:cNvCxnSpPr>
          <p:nvPr/>
        </p:nvCxnSpPr>
        <p:spPr>
          <a:xfrm flipH="1" flipV="1">
            <a:off x="2915709" y="3431951"/>
            <a:ext cx="1275752" cy="688806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3979FE6-6D3D-B7FC-22FC-849ACC516B81}"/>
              </a:ext>
            </a:extLst>
          </p:cNvPr>
          <p:cNvCxnSpPr>
            <a:cxnSpLocks/>
          </p:cNvCxnSpPr>
          <p:nvPr/>
        </p:nvCxnSpPr>
        <p:spPr>
          <a:xfrm flipH="1">
            <a:off x="3062246" y="4272180"/>
            <a:ext cx="1129215" cy="991501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3">
            <a:extLst>
              <a:ext uri="{FF2B5EF4-FFF2-40B4-BE49-F238E27FC236}">
                <a16:creationId xmlns:a16="http://schemas.microsoft.com/office/drawing/2014/main" id="{C7D38B4D-27D9-1D67-848C-20788A2E7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1438" y="3692972"/>
            <a:ext cx="2743200" cy="1123055"/>
          </a:xfrm>
          <a:prstGeom prst="rect">
            <a:avLst/>
          </a:prstGeom>
        </p:spPr>
      </p:pic>
      <p:pic>
        <p:nvPicPr>
          <p:cNvPr id="14" name="Grafik 14" descr="Ein Bild, das Text enthält.&#10;&#10;Beschreibung automatisch generiert.">
            <a:extLst>
              <a:ext uri="{FF2B5EF4-FFF2-40B4-BE49-F238E27FC236}">
                <a16:creationId xmlns:a16="http://schemas.microsoft.com/office/drawing/2014/main" id="{9A58D6AD-3204-B050-9053-5AB62DDCB7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2708" y="1878167"/>
            <a:ext cx="2743200" cy="1587436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AAC5107-61D8-EF64-6080-86948312DA3E}"/>
              </a:ext>
            </a:extLst>
          </p:cNvPr>
          <p:cNvCxnSpPr>
            <a:cxnSpLocks/>
          </p:cNvCxnSpPr>
          <p:nvPr/>
        </p:nvCxnSpPr>
        <p:spPr>
          <a:xfrm flipH="1">
            <a:off x="5147978" y="3871642"/>
            <a:ext cx="440484" cy="78078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2E8E901-6776-773C-A776-7C4E77AD224C}"/>
              </a:ext>
            </a:extLst>
          </p:cNvPr>
          <p:cNvCxnSpPr>
            <a:cxnSpLocks/>
          </p:cNvCxnSpPr>
          <p:nvPr/>
        </p:nvCxnSpPr>
        <p:spPr>
          <a:xfrm flipH="1">
            <a:off x="5753670" y="3256280"/>
            <a:ext cx="6284" cy="56644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FCF21DD-7330-34AD-FFA1-4B3B261012F9}"/>
              </a:ext>
            </a:extLst>
          </p:cNvPr>
          <p:cNvCxnSpPr>
            <a:cxnSpLocks/>
          </p:cNvCxnSpPr>
          <p:nvPr/>
        </p:nvCxnSpPr>
        <p:spPr>
          <a:xfrm flipH="1" flipV="1">
            <a:off x="5963706" y="3881334"/>
            <a:ext cx="3068407" cy="302921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91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D981C-8021-B79D-FEB8-59D6E0E2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53496D-667E-A777-BA56-57E86616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3" y="2447270"/>
            <a:ext cx="11796074" cy="42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1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B514E-D666-E2E0-4BBB-7A58546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/>
              <a:t>Window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AA0F82-607B-D016-6CD9-F2E98015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5" y="2449464"/>
            <a:ext cx="7446544" cy="3994761"/>
          </a:xfrm>
          <a:prstGeom prst="rect">
            <a:avLst/>
          </a:prstGeom>
        </p:spPr>
      </p:pic>
      <p:pic>
        <p:nvPicPr>
          <p:cNvPr id="11" name="Grafik 10" descr="Ein Bild, das Licht enthält.&#10;&#10;Automatisch generierte Beschreibung">
            <a:extLst>
              <a:ext uri="{FF2B5EF4-FFF2-40B4-BE49-F238E27FC236}">
                <a16:creationId xmlns:a16="http://schemas.microsoft.com/office/drawing/2014/main" id="{6101691C-B82B-6E6C-6119-45F1535D7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728" y="2875961"/>
            <a:ext cx="2549010" cy="25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Einblicke</a:t>
            </a:r>
            <a:r>
              <a:rPr lang="de-DE" dirty="0"/>
              <a:t> </a:t>
            </a:r>
            <a:r>
              <a:rPr lang="de-DE"/>
              <a:t>in den</a:t>
            </a:r>
            <a:r>
              <a:rPr lang="de-DE" dirty="0"/>
              <a:t> Code</a:t>
            </a:r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E0D2171-8833-5A5B-18CF-4FB7699C315E}"/>
              </a:ext>
            </a:extLst>
          </p:cNvPr>
          <p:cNvSpPr txBox="1"/>
          <p:nvPr/>
        </p:nvSpPr>
        <p:spPr>
          <a:xfrm>
            <a:off x="665255" y="3817855"/>
            <a:ext cx="24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.</a:t>
            </a:r>
            <a:r>
              <a:rPr lang="de-DE" b="1" u="sng" dirty="0" err="1"/>
              <a:t>csv</a:t>
            </a:r>
            <a:r>
              <a:rPr lang="de-DE" b="1" u="sng" dirty="0"/>
              <a:t> / .</a:t>
            </a:r>
            <a:r>
              <a:rPr lang="de-DE" b="1" u="sng" dirty="0" err="1"/>
              <a:t>text</a:t>
            </a:r>
            <a:r>
              <a:rPr lang="de-DE" b="1" u="sng" dirty="0"/>
              <a:t> einlesen  </a:t>
            </a:r>
            <a:endParaRPr lang="de-CH" b="1" u="sng" dirty="0"/>
          </a:p>
        </p:txBody>
      </p:sp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93ADB654-AFE1-FAA9-AE78-B0FD9B704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751" y="2498103"/>
            <a:ext cx="5670082" cy="411951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BA16B000-02ED-70EE-ED81-465C04822749}"/>
              </a:ext>
            </a:extLst>
          </p:cNvPr>
          <p:cNvSpPr/>
          <p:nvPr/>
        </p:nvSpPr>
        <p:spPr>
          <a:xfrm>
            <a:off x="3129699" y="3912124"/>
            <a:ext cx="499621" cy="216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67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155</Words>
  <Application>Microsoft Office PowerPoint</Application>
  <PresentationFormat>Breitbild</PresentationFormat>
  <Paragraphs>60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Arial</vt:lpstr>
      <vt:lpstr>Century Gothic</vt:lpstr>
      <vt:lpstr>Wingdings 3</vt:lpstr>
      <vt:lpstr>Ion-Sitzungssaal</vt:lpstr>
      <vt:lpstr>Partnerarbeit Chatbot  </vt:lpstr>
      <vt:lpstr>Inhalt</vt:lpstr>
      <vt:lpstr>Vorgehen</vt:lpstr>
      <vt:lpstr>Tools</vt:lpstr>
      <vt:lpstr>Proof of Concept</vt:lpstr>
      <vt:lpstr>Proof of Concept Grundgerüst  </vt:lpstr>
      <vt:lpstr>UML</vt:lpstr>
      <vt:lpstr>Main Window</vt:lpstr>
      <vt:lpstr>Einblicke in den Code</vt:lpstr>
      <vt:lpstr>Einblicke in den Code</vt:lpstr>
      <vt:lpstr>Einblicke in den Code</vt:lpstr>
      <vt:lpstr>Einblicke in den Code</vt:lpstr>
      <vt:lpstr>Live Demo</vt:lpstr>
      <vt:lpstr>Probleme (Error) / Lösung </vt:lpstr>
      <vt:lpstr>Fazit</vt:lpstr>
      <vt:lpstr>Schlusswort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Mangold</dc:creator>
  <cp:lastModifiedBy>David Mangold</cp:lastModifiedBy>
  <cp:revision>2</cp:revision>
  <dcterms:created xsi:type="dcterms:W3CDTF">2022-08-19T08:37:50Z</dcterms:created>
  <dcterms:modified xsi:type="dcterms:W3CDTF">2022-09-30T09:02:32Z</dcterms:modified>
</cp:coreProperties>
</file>