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7" r:id="rId7"/>
    <p:sldId id="25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2474-193A-4F5F-97C6-EE0C13160222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FC0A-1273-4CB8-8CF2-078F366D9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29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2474-193A-4F5F-97C6-EE0C13160222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FC0A-1273-4CB8-8CF2-078F366D9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39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2474-193A-4F5F-97C6-EE0C13160222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FC0A-1273-4CB8-8CF2-078F366D9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82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2474-193A-4F5F-97C6-EE0C13160222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FC0A-1273-4CB8-8CF2-078F366D9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98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2474-193A-4F5F-97C6-EE0C13160222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FC0A-1273-4CB8-8CF2-078F366D9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18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2474-193A-4F5F-97C6-EE0C13160222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FC0A-1273-4CB8-8CF2-078F366D9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89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2474-193A-4F5F-97C6-EE0C13160222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FC0A-1273-4CB8-8CF2-078F366D9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32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2474-193A-4F5F-97C6-EE0C13160222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FC0A-1273-4CB8-8CF2-078F366D9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53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2474-193A-4F5F-97C6-EE0C13160222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FC0A-1273-4CB8-8CF2-078F366D9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97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2474-193A-4F5F-97C6-EE0C13160222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FC0A-1273-4CB8-8CF2-078F366D9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56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2474-193A-4F5F-97C6-EE0C13160222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FC0A-1273-4CB8-8CF2-078F366D9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0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2474-193A-4F5F-97C6-EE0C13160222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FC0A-1273-4CB8-8CF2-078F366D9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53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31034" y="406370"/>
            <a:ext cx="9144000" cy="9134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Информационный процесс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505819"/>
            <a:ext cx="9144000" cy="1655762"/>
          </a:xfrm>
        </p:spPr>
        <p:txBody>
          <a:bodyPr/>
          <a:lstStyle/>
          <a:p>
            <a:r>
              <a:rPr lang="ru-RU" dirty="0" smtClean="0"/>
              <a:t>Группа операций по преобразованию данных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58928" y="2514992"/>
            <a:ext cx="63019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Формирование и подготовка данных</a:t>
            </a:r>
          </a:p>
          <a:p>
            <a:r>
              <a:rPr lang="ru-RU" dirty="0" smtClean="0"/>
              <a:t>Передача данных</a:t>
            </a:r>
          </a:p>
          <a:p>
            <a:r>
              <a:rPr lang="ru-RU" dirty="0" smtClean="0"/>
              <a:t>Смысловая обработка данных (для выделения новых данных)</a:t>
            </a:r>
          </a:p>
          <a:p>
            <a:r>
              <a:rPr lang="ru-RU" dirty="0" smtClean="0"/>
              <a:t>Хранение данных</a:t>
            </a:r>
          </a:p>
          <a:p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328468" y="2656936"/>
            <a:ext cx="862641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2432649" y="3001992"/>
            <a:ext cx="2976113" cy="159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293962" y="3444486"/>
            <a:ext cx="1298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Ресурсы</a:t>
            </a:r>
          </a:p>
          <a:p>
            <a:r>
              <a:rPr lang="ru-RU" sz="1200" dirty="0" smtClean="0"/>
              <a:t>(людские</a:t>
            </a:r>
          </a:p>
          <a:p>
            <a:r>
              <a:rPr lang="ru-RU" sz="1200" dirty="0" smtClean="0"/>
              <a:t>Вычислительные</a:t>
            </a:r>
          </a:p>
          <a:p>
            <a:r>
              <a:rPr lang="ru-RU" sz="1200" dirty="0" smtClean="0"/>
              <a:t>энергетические)</a:t>
            </a:r>
            <a:endParaRPr lang="ru-RU" sz="1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64770" y="2897120"/>
            <a:ext cx="66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Цель</a:t>
            </a:r>
            <a:endParaRPr lang="ru-RU" dirty="0" smtClean="0"/>
          </a:p>
        </p:txBody>
      </p:sp>
      <p:sp>
        <p:nvSpPr>
          <p:cNvPr id="11" name="Стрелка вправо 10"/>
          <p:cNvSpPr/>
          <p:nvPr/>
        </p:nvSpPr>
        <p:spPr>
          <a:xfrm rot="5400000">
            <a:off x="7153657" y="1948011"/>
            <a:ext cx="601286" cy="532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44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Парадигмы разработки 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Объектно-</a:t>
            </a:r>
            <a:r>
              <a:rPr lang="ru-RU" dirty="0" err="1" smtClean="0"/>
              <a:t>ориент</a:t>
            </a:r>
            <a:r>
              <a:rPr lang="ru-RU" dirty="0" smtClean="0"/>
              <a:t>. анализ </a:t>
            </a:r>
            <a:r>
              <a:rPr lang="ru-RU" dirty="0" err="1" smtClean="0"/>
              <a:t>предм.обл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Объектно-</a:t>
            </a:r>
            <a:r>
              <a:rPr lang="ru-RU" dirty="0" err="1" smtClean="0"/>
              <a:t>ориент</a:t>
            </a:r>
            <a:r>
              <a:rPr lang="ru-RU" dirty="0" smtClean="0"/>
              <a:t>. технология разработки ПО</a:t>
            </a:r>
          </a:p>
          <a:p>
            <a:r>
              <a:rPr lang="ru-RU" dirty="0" smtClean="0"/>
              <a:t>Визуальная технология разработки ПП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70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Скругленный прямоугольник 35"/>
          <p:cNvSpPr/>
          <p:nvPr/>
        </p:nvSpPr>
        <p:spPr>
          <a:xfrm>
            <a:off x="1787556" y="3461659"/>
            <a:ext cx="6773712" cy="1462766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87556" y="1790022"/>
            <a:ext cx="6773712" cy="167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 err="1" smtClean="0"/>
              <a:t>Предмет.обл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14622" y="2184894"/>
            <a:ext cx="1086928" cy="1048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Объектная технология</a:t>
            </a:r>
            <a:br>
              <a:rPr lang="ru-RU" dirty="0" smtClean="0"/>
            </a:br>
            <a:r>
              <a:rPr lang="ru-RU" dirty="0" smtClean="0"/>
              <a:t>Объектно-</a:t>
            </a:r>
            <a:r>
              <a:rPr lang="ru-RU" dirty="0" err="1" smtClean="0"/>
              <a:t>ориент</a:t>
            </a:r>
            <a:r>
              <a:rPr lang="ru-RU" dirty="0" smtClean="0"/>
              <a:t>. анализ </a:t>
            </a:r>
            <a:r>
              <a:rPr lang="ru-RU" dirty="0" err="1" smtClean="0"/>
              <a:t>предм.обл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17321" y="2122098"/>
            <a:ext cx="1086928" cy="1007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Класс…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8" name="Прямая со стрелкой 7"/>
          <p:cNvCxnSpPr>
            <a:stCxn id="5" idx="1"/>
          </p:cNvCxnSpPr>
          <p:nvPr/>
        </p:nvCxnSpPr>
        <p:spPr>
          <a:xfrm flipH="1" flipV="1">
            <a:off x="1423359" y="2587925"/>
            <a:ext cx="1293962" cy="379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1770" y="2357091"/>
            <a:ext cx="103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Абстрактные структуры</a:t>
            </a:r>
            <a:endParaRPr lang="ru-RU" sz="1200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838988" y="2781256"/>
            <a:ext cx="66675" cy="2349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4221723" y="2822689"/>
            <a:ext cx="66675" cy="2349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05663" y="2709355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Атрибуты</a:t>
            </a:r>
          </a:p>
          <a:p>
            <a:r>
              <a:rPr lang="ru-RU" sz="1200" dirty="0" smtClean="0"/>
              <a:t>Операции </a:t>
            </a:r>
            <a:r>
              <a:rPr lang="ru-RU" sz="1200" dirty="0" err="1" smtClean="0"/>
              <a:t>обраб</a:t>
            </a:r>
            <a:endParaRPr lang="ru-RU" sz="12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3775762" y="2606883"/>
            <a:ext cx="1398650" cy="61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89788" y="2386198"/>
            <a:ext cx="31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Экземпляр…</a:t>
            </a:r>
            <a:endParaRPr lang="ru-RU" sz="1200" dirty="0"/>
          </a:p>
        </p:txBody>
      </p:sp>
      <p:sp>
        <p:nvSpPr>
          <p:cNvPr id="18" name="Стрелка вправо 17"/>
          <p:cNvSpPr/>
          <p:nvPr/>
        </p:nvSpPr>
        <p:spPr>
          <a:xfrm>
            <a:off x="8548580" y="3951412"/>
            <a:ext cx="971550" cy="340384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9520130" y="3726701"/>
            <a:ext cx="1033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ПО</a:t>
            </a:r>
            <a:endParaRPr lang="ru-RU" sz="36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3846715" y="2773294"/>
            <a:ext cx="1205813" cy="42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 rot="18401435">
            <a:off x="4735094" y="2556703"/>
            <a:ext cx="1301550" cy="3870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коллекция</a:t>
            </a:r>
            <a:endParaRPr lang="ru-RU" dirty="0"/>
          </a:p>
        </p:txBody>
      </p:sp>
      <p:sp>
        <p:nvSpPr>
          <p:cNvPr id="26" name="Стрелка вправо 25"/>
          <p:cNvSpPr/>
          <p:nvPr/>
        </p:nvSpPr>
        <p:spPr>
          <a:xfrm rot="5400000">
            <a:off x="4110330" y="3039753"/>
            <a:ext cx="1093496" cy="34038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4188385" y="3726701"/>
            <a:ext cx="1207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Объект…</a:t>
            </a:r>
            <a:endParaRPr lang="ru-RU" sz="2000" dirty="0"/>
          </a:p>
        </p:txBody>
      </p:sp>
      <p:sp>
        <p:nvSpPr>
          <p:cNvPr id="28" name="Левая фигурная скобка 27"/>
          <p:cNvSpPr/>
          <p:nvPr/>
        </p:nvSpPr>
        <p:spPr>
          <a:xfrm>
            <a:off x="3998814" y="4201541"/>
            <a:ext cx="66675" cy="2349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авая фигурная скобка 28"/>
          <p:cNvSpPr/>
          <p:nvPr/>
        </p:nvSpPr>
        <p:spPr>
          <a:xfrm>
            <a:off x="5071502" y="4201541"/>
            <a:ext cx="66675" cy="2349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082157" y="4088205"/>
            <a:ext cx="802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Атрибуты</a:t>
            </a:r>
          </a:p>
          <a:p>
            <a:r>
              <a:rPr lang="ru-RU" sz="1200" dirty="0" smtClean="0"/>
              <a:t>Методы</a:t>
            </a:r>
            <a:endParaRPr lang="ru-RU" sz="1200" dirty="0"/>
          </a:p>
        </p:txBody>
      </p:sp>
      <p:sp>
        <p:nvSpPr>
          <p:cNvPr id="34" name="Стрелка вправо 33"/>
          <p:cNvSpPr/>
          <p:nvPr/>
        </p:nvSpPr>
        <p:spPr>
          <a:xfrm>
            <a:off x="5260554" y="4148845"/>
            <a:ext cx="971550" cy="340384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354481" y="3995871"/>
            <a:ext cx="213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операция</a:t>
            </a:r>
            <a:endParaRPr lang="ru-RU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6354481" y="4489229"/>
            <a:ext cx="197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событие</a:t>
            </a:r>
            <a:endParaRPr lang="ru-RU" sz="1200" dirty="0"/>
          </a:p>
        </p:txBody>
      </p:sp>
      <p:cxnSp>
        <p:nvCxnSpPr>
          <p:cNvPr id="40" name="Соединительная линия уступом 39"/>
          <p:cNvCxnSpPr>
            <a:stCxn id="30" idx="2"/>
          </p:cNvCxnSpPr>
          <p:nvPr/>
        </p:nvCxnSpPr>
        <p:spPr>
          <a:xfrm rot="16200000" flipH="1">
            <a:off x="5372833" y="3660554"/>
            <a:ext cx="92332" cy="1870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86149" y="3793316"/>
            <a:ext cx="70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связь</a:t>
            </a:r>
            <a:endParaRPr lang="ru-RU" sz="1200" i="1" dirty="0"/>
          </a:p>
        </p:txBody>
      </p:sp>
      <p:cxnSp>
        <p:nvCxnSpPr>
          <p:cNvPr id="43" name="Соединительная линия уступом 42"/>
          <p:cNvCxnSpPr>
            <a:stCxn id="30" idx="2"/>
            <a:endCxn id="41" idx="2"/>
          </p:cNvCxnSpPr>
          <p:nvPr/>
        </p:nvCxnSpPr>
        <p:spPr>
          <a:xfrm rot="5400000" flipH="1">
            <a:off x="3920614" y="3986968"/>
            <a:ext cx="479555" cy="646250"/>
          </a:xfrm>
          <a:prstGeom prst="bentConnector3">
            <a:avLst>
              <a:gd name="adj1" fmla="val -47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27" idx="1"/>
          </p:cNvCxnSpPr>
          <p:nvPr/>
        </p:nvCxnSpPr>
        <p:spPr>
          <a:xfrm flipH="1">
            <a:off x="3998814" y="3926756"/>
            <a:ext cx="189571" cy="2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06653" y="4697471"/>
            <a:ext cx="197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вызов</a:t>
            </a:r>
            <a:endParaRPr lang="ru-RU" sz="1200" i="1" dirty="0"/>
          </a:p>
        </p:txBody>
      </p:sp>
      <p:sp>
        <p:nvSpPr>
          <p:cNvPr id="47" name="Стрелка вправо 46"/>
          <p:cNvSpPr/>
          <p:nvPr/>
        </p:nvSpPr>
        <p:spPr>
          <a:xfrm>
            <a:off x="8531544" y="4413260"/>
            <a:ext cx="971550" cy="340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8456752" y="4750751"/>
            <a:ext cx="197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Модель </a:t>
            </a:r>
            <a:r>
              <a:rPr lang="ru-RU" sz="2000" dirty="0" err="1" smtClean="0"/>
              <a:t>предмет.обл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689788" y="2578129"/>
            <a:ext cx="1033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solidFill>
                  <a:srgbClr val="00B0F0"/>
                </a:solidFill>
              </a:rPr>
              <a:t>получение</a:t>
            </a:r>
            <a:endParaRPr lang="ru-RU" sz="1200" i="1" dirty="0">
              <a:solidFill>
                <a:srgbClr val="00B0F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71518" y="3236441"/>
            <a:ext cx="1033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создание</a:t>
            </a:r>
            <a:endParaRPr lang="ru-RU" sz="1200" i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702830" y="2529421"/>
            <a:ext cx="288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Окна</a:t>
            </a:r>
            <a:r>
              <a:rPr lang="ru-RU" dirty="0"/>
              <a:t>,</a:t>
            </a:r>
            <a:r>
              <a:rPr lang="ru-RU" dirty="0" smtClean="0"/>
              <a:t> элементы диалога,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94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Объектно-</a:t>
            </a:r>
            <a:r>
              <a:rPr lang="ru-RU" dirty="0" err="1" smtClean="0"/>
              <a:t>ориент</a:t>
            </a:r>
            <a:r>
              <a:rPr lang="ru-RU" dirty="0" smtClean="0"/>
              <a:t>. технология разработки ПО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Использование </a:t>
            </a:r>
            <a:r>
              <a:rPr lang="ru-RU" dirty="0" smtClean="0">
                <a:solidFill>
                  <a:srgbClr val="0070C0"/>
                </a:solidFill>
              </a:rPr>
              <a:t>мех-в</a:t>
            </a:r>
            <a:r>
              <a:rPr lang="ru-RU" dirty="0" smtClean="0"/>
              <a:t> </a:t>
            </a:r>
            <a:r>
              <a:rPr lang="ru-RU" dirty="0" err="1" smtClean="0"/>
              <a:t>взаим</a:t>
            </a:r>
            <a:r>
              <a:rPr lang="ru-RU" dirty="0" smtClean="0"/>
              <a:t>. м/у классами и их построения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Наследование – способность одного класса передавать свои атрибуты и операции другому</a:t>
            </a: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857375" y="2795588"/>
            <a:ext cx="2124075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638175" y="3681412"/>
            <a:ext cx="2124075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086100" y="3698875"/>
            <a:ext cx="2124075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71475" y="4576762"/>
            <a:ext cx="2124075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подготовка 7"/>
          <p:cNvSpPr/>
          <p:nvPr/>
        </p:nvSpPr>
        <p:spPr>
          <a:xfrm>
            <a:off x="2514600" y="2904332"/>
            <a:ext cx="371475" cy="27781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>
            <a:off x="3048000" y="2902746"/>
            <a:ext cx="257175" cy="24765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/>
          <p:cNvSpPr/>
          <p:nvPr/>
        </p:nvSpPr>
        <p:spPr>
          <a:xfrm>
            <a:off x="3495675" y="3789364"/>
            <a:ext cx="257175" cy="24765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>
            <a:off x="3943350" y="3776665"/>
            <a:ext cx="257175" cy="24765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подготовка 11"/>
          <p:cNvSpPr/>
          <p:nvPr/>
        </p:nvSpPr>
        <p:spPr>
          <a:xfrm>
            <a:off x="1062037" y="3807619"/>
            <a:ext cx="371475" cy="27781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подготовка 12"/>
          <p:cNvSpPr/>
          <p:nvPr/>
        </p:nvSpPr>
        <p:spPr>
          <a:xfrm>
            <a:off x="1519237" y="3802461"/>
            <a:ext cx="371475" cy="27781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подготовка 13"/>
          <p:cNvSpPr/>
          <p:nvPr/>
        </p:nvSpPr>
        <p:spPr>
          <a:xfrm>
            <a:off x="4333874" y="3778453"/>
            <a:ext cx="371475" cy="27781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подготовка 14"/>
          <p:cNvSpPr/>
          <p:nvPr/>
        </p:nvSpPr>
        <p:spPr>
          <a:xfrm>
            <a:off x="719137" y="4714875"/>
            <a:ext cx="371475" cy="27781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/>
          <p:cNvSpPr/>
          <p:nvPr/>
        </p:nvSpPr>
        <p:spPr>
          <a:xfrm>
            <a:off x="1223962" y="4693443"/>
            <a:ext cx="257175" cy="24765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/>
          <p:cNvSpPr/>
          <p:nvPr/>
        </p:nvSpPr>
        <p:spPr>
          <a:xfrm>
            <a:off x="1664493" y="4693443"/>
            <a:ext cx="257175" cy="24765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авнобедренный треугольник 17"/>
          <p:cNvSpPr/>
          <p:nvPr/>
        </p:nvSpPr>
        <p:spPr>
          <a:xfrm>
            <a:off x="1969293" y="3817542"/>
            <a:ext cx="257175" cy="24765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5" idx="0"/>
          </p:cNvCxnSpPr>
          <p:nvPr/>
        </p:nvCxnSpPr>
        <p:spPr>
          <a:xfrm flipV="1">
            <a:off x="1700213" y="3290888"/>
            <a:ext cx="1000124" cy="39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7" idx="0"/>
          </p:cNvCxnSpPr>
          <p:nvPr/>
        </p:nvCxnSpPr>
        <p:spPr>
          <a:xfrm flipV="1">
            <a:off x="1433513" y="4211639"/>
            <a:ext cx="85724" cy="36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 flipV="1">
            <a:off x="3176587" y="3299620"/>
            <a:ext cx="895350" cy="3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77909" y="24246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247774" y="32489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4262437" y="33271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976997" y="417079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32" name="Блок-схема: подготовка 31"/>
          <p:cNvSpPr/>
          <p:nvPr/>
        </p:nvSpPr>
        <p:spPr>
          <a:xfrm>
            <a:off x="5524500" y="2105025"/>
            <a:ext cx="371475" cy="27781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Равнобедренный треугольник 32"/>
          <p:cNvSpPr/>
          <p:nvPr/>
        </p:nvSpPr>
        <p:spPr>
          <a:xfrm>
            <a:off x="8782050" y="2063145"/>
            <a:ext cx="257175" cy="24765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/>
          <p:nvPr/>
        </p:nvCxnSpPr>
        <p:spPr>
          <a:xfrm flipV="1">
            <a:off x="5348288" y="2683252"/>
            <a:ext cx="966787" cy="2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48288" y="28585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5316321" y="33033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365642" y="37873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686842" y="37854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035366" y="2055338"/>
            <a:ext cx="165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Атрибут класса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9239250" y="2000242"/>
            <a:ext cx="184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операции класса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6515100" y="2489240"/>
            <a:ext cx="251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Указание на суперкласс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5683358" y="2880717"/>
            <a:ext cx="164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Общий предок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683358" y="3336274"/>
            <a:ext cx="101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потомок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096000" y="3791831"/>
            <a:ext cx="187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Листовые классы</a:t>
            </a:r>
            <a:endParaRPr lang="ru-RU" dirty="0"/>
          </a:p>
        </p:txBody>
      </p:sp>
      <p:cxnSp>
        <p:nvCxnSpPr>
          <p:cNvPr id="47" name="Прямая со стрелкой 46"/>
          <p:cNvCxnSpPr/>
          <p:nvPr/>
        </p:nvCxnSpPr>
        <p:spPr>
          <a:xfrm flipH="1">
            <a:off x="3305175" y="1590675"/>
            <a:ext cx="447675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08293" y="3382440"/>
            <a:ext cx="11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передача</a:t>
            </a:r>
            <a:endParaRPr lang="ru-RU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3105150" y="2433669"/>
            <a:ext cx="11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Объект-источник</a:t>
            </a:r>
            <a:endParaRPr lang="ru-RU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326375" y="4197899"/>
            <a:ext cx="11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подклассы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64838" y="4257477"/>
            <a:ext cx="700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Инкапсуляция – процесс накопления атрибутов и операций в классах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537193" y="5332972"/>
            <a:ext cx="10193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полиморфизм – </a:t>
            </a:r>
            <a:r>
              <a:rPr lang="ru-RU" dirty="0" err="1" smtClean="0"/>
              <a:t>св-ва</a:t>
            </a:r>
            <a:r>
              <a:rPr lang="ru-RU" dirty="0" smtClean="0"/>
              <a:t> объектов содержать одноименные методы, но выполняющие разные действия</a:t>
            </a:r>
          </a:p>
          <a:p>
            <a:r>
              <a:rPr lang="ru-RU" i="1" u="sng" dirty="0" smtClean="0"/>
              <a:t>Вызов полиморфных методов</a:t>
            </a:r>
            <a:r>
              <a:rPr lang="en-US" i="1" u="sng" dirty="0" smtClean="0"/>
              <a:t>:</a:t>
            </a:r>
            <a:endParaRPr lang="ru-RU" i="1" u="sng" dirty="0" smtClean="0"/>
          </a:p>
          <a:p>
            <a:r>
              <a:rPr lang="ru-RU" i="1" dirty="0" err="1" smtClean="0"/>
              <a:t>КлассА.операция</a:t>
            </a:r>
            <a:r>
              <a:rPr lang="en-US" i="1" dirty="0" smtClean="0"/>
              <a:t>F();</a:t>
            </a:r>
          </a:p>
          <a:p>
            <a:r>
              <a:rPr lang="ru-RU" i="1" dirty="0" smtClean="0"/>
              <a:t>Класс</a:t>
            </a:r>
            <a:r>
              <a:rPr lang="en-US" i="1" dirty="0" smtClean="0"/>
              <a:t>B</a:t>
            </a:r>
            <a:r>
              <a:rPr lang="ru-RU" i="1" dirty="0" smtClean="0"/>
              <a:t>.операция</a:t>
            </a:r>
            <a:r>
              <a:rPr lang="en-US" i="1" dirty="0" smtClean="0"/>
              <a:t>F();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950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Визуальная технология разработки ПП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Разработчик					</a:t>
            </a:r>
            <a:r>
              <a:rPr lang="ru-RU" sz="1600" dirty="0" smtClean="0"/>
              <a:t>элементы интерфейса системы</a:t>
            </a:r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86100" y="1933575"/>
            <a:ext cx="3686175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Режим дизайнера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733425" y="2333625"/>
            <a:ext cx="2362200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3"/>
          </p:cNvCxnSpPr>
          <p:nvPr/>
        </p:nvCxnSpPr>
        <p:spPr>
          <a:xfrm flipV="1">
            <a:off x="6772275" y="2190750"/>
            <a:ext cx="2743200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трелка вниз 9"/>
          <p:cNvSpPr/>
          <p:nvPr/>
        </p:nvSpPr>
        <p:spPr>
          <a:xfrm>
            <a:off x="9620250" y="2190750"/>
            <a:ext cx="323850" cy="657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257440" y="2847975"/>
            <a:ext cx="309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Экземпляры типовых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97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05049"/>
            <a:ext cx="10515600" cy="1369803"/>
          </a:xfrm>
        </p:spPr>
        <p:txBody>
          <a:bodyPr>
            <a:normAutofit fontScale="90000"/>
          </a:bodyPr>
          <a:lstStyle/>
          <a:p>
            <a:r>
              <a:rPr lang="ru-RU" dirty="0"/>
              <a:t>ГОСТ 34.601-90. Информационная технология. Комплекс стандартов на автоматизированные системы. Автоматизированные системы стадии создания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528867"/>
            <a:ext cx="10515600" cy="1648095"/>
          </a:xfrm>
        </p:spPr>
        <p:txBody>
          <a:bodyPr/>
          <a:lstStyle/>
          <a:p>
            <a:r>
              <a:rPr lang="en-US" dirty="0" smtClean="0"/>
              <a:t>http://www.consultant.ru/cons/cgi/online.cgi?req=doc&amp;base=STR&amp;n=11486&amp;dst=0&amp;profile=0&amp;mb=LAW&amp;div=STR&amp;BASENODE=&amp;SORTTYPE=0&amp;rnd=235642.359810039&amp;ts=144837693609616525131256073&amp;SEARCHPLUS=%C3%CE%D1%D2%2034.601-90&amp;SRD=true#0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081702"/>
            <a:ext cx="51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Определить этапы канонического проектирования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975" y="285363"/>
            <a:ext cx="7580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Методика канонического проектирования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1466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Создание технического задания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ГОСТ 34.602-89. Информационная технология. Комплекс стандартов на автоматизированные системы. Техническое задание на создание автоматизированной системы</a:t>
            </a:r>
            <a:endParaRPr lang="ru-RU" dirty="0" smtClean="0"/>
          </a:p>
          <a:p>
            <a:r>
              <a:rPr lang="en-US" dirty="0" smtClean="0"/>
              <a:t>http://www.consultant.ru/cons/cgi/online.cgi?req=doc;base=STR;n=11589#0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0784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229</Words>
  <Application>Microsoft Office PowerPoint</Application>
  <PresentationFormat>Широкоэкранный</PresentationFormat>
  <Paragraphs>72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Информационный процесс</vt:lpstr>
      <vt:lpstr>Парадигмы разработки ИС</vt:lpstr>
      <vt:lpstr>Объектная технология Объектно-ориент. анализ предм.обл. </vt:lpstr>
      <vt:lpstr>Объектно-ориент. технология разработки ПО </vt:lpstr>
      <vt:lpstr>Визуальная технология разработки ПП </vt:lpstr>
      <vt:lpstr>ГОСТ 34.601-90. Информационная технология. Комплекс стандартов на автоматизированные системы. Автоматизированные системы стадии создания</vt:lpstr>
      <vt:lpstr>Создание технического задания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технического задания</dc:title>
  <dc:creator>alksu</dc:creator>
  <cp:lastModifiedBy>alksu</cp:lastModifiedBy>
  <cp:revision>10</cp:revision>
  <dcterms:created xsi:type="dcterms:W3CDTF">2016-12-09T22:25:52Z</dcterms:created>
  <dcterms:modified xsi:type="dcterms:W3CDTF">2016-12-09T23:38:02Z</dcterms:modified>
</cp:coreProperties>
</file>