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8564-D270-4FF0-8CA5-C6DC44AFFEE9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171-7CA1-4281-B7A5-8EF8B0377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05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8564-D270-4FF0-8CA5-C6DC44AFFEE9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171-7CA1-4281-B7A5-8EF8B0377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9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8564-D270-4FF0-8CA5-C6DC44AFFEE9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171-7CA1-4281-B7A5-8EF8B0377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8564-D270-4FF0-8CA5-C6DC44AFFEE9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171-7CA1-4281-B7A5-8EF8B0377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36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8564-D270-4FF0-8CA5-C6DC44AFFEE9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171-7CA1-4281-B7A5-8EF8B0377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53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8564-D270-4FF0-8CA5-C6DC44AFFEE9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171-7CA1-4281-B7A5-8EF8B0377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90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8564-D270-4FF0-8CA5-C6DC44AFFEE9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171-7CA1-4281-B7A5-8EF8B0377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51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8564-D270-4FF0-8CA5-C6DC44AFFEE9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171-7CA1-4281-B7A5-8EF8B0377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89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8564-D270-4FF0-8CA5-C6DC44AFFEE9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171-7CA1-4281-B7A5-8EF8B0377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97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8564-D270-4FF0-8CA5-C6DC44AFFEE9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171-7CA1-4281-B7A5-8EF8B0377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3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8564-D270-4FF0-8CA5-C6DC44AFFEE9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F171-7CA1-4281-B7A5-8EF8B0377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42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48564-D270-4FF0-8CA5-C6DC44AFFEE9}" type="datetimeFigureOut">
              <a:rPr lang="ru-RU" smtClean="0"/>
              <a:t>23.09.2016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9F171-7CA1-4281-B7A5-8EF8B0377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4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магнитный диск 3"/>
          <p:cNvSpPr/>
          <p:nvPr/>
        </p:nvSpPr>
        <p:spPr>
          <a:xfrm>
            <a:off x="118334" y="1760930"/>
            <a:ext cx="1301676" cy="1344706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Единое хранилище данных</a:t>
            </a:r>
            <a:endParaRPr lang="ru-RU" sz="1400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18334" y="75378"/>
            <a:ext cx="12192000" cy="39803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ИС дистанционного образования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8334" y="602428"/>
            <a:ext cx="1850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Ф-форма</a:t>
            </a:r>
          </a:p>
          <a:p>
            <a:r>
              <a:rPr lang="ru-RU" sz="1400" dirty="0" smtClean="0"/>
              <a:t>Т-Таблица</a:t>
            </a:r>
          </a:p>
          <a:p>
            <a:r>
              <a:rPr lang="ru-RU" sz="1400" dirty="0" smtClean="0"/>
              <a:t>К1-Администраторы</a:t>
            </a:r>
          </a:p>
          <a:p>
            <a:r>
              <a:rPr lang="ru-RU" sz="1400" dirty="0" smtClean="0"/>
              <a:t>К2-Преподаватели</a:t>
            </a:r>
          </a:p>
          <a:p>
            <a:r>
              <a:rPr lang="ru-RU" sz="1400" dirty="0" smtClean="0"/>
              <a:t>К3-Студенты</a:t>
            </a:r>
            <a:endParaRPr lang="ru-RU" sz="1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79699" y="3012141"/>
            <a:ext cx="0" cy="3302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90456" y="3646842"/>
            <a:ext cx="279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92248" y="4208033"/>
            <a:ext cx="279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279698" y="4701092"/>
            <a:ext cx="279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79698" y="5230009"/>
            <a:ext cx="279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90456" y="5757135"/>
            <a:ext cx="279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79698" y="6305774"/>
            <a:ext cx="279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9397" y="3505018"/>
            <a:ext cx="120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Т1. Студенты</a:t>
            </a:r>
            <a:endParaRPr lang="ru-RU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70154" y="4069533"/>
            <a:ext cx="150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Т2. Преподаватели</a:t>
            </a:r>
            <a:endParaRPr lang="ru-RU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70153" y="4561060"/>
            <a:ext cx="130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Т3. Предметная</a:t>
            </a:r>
            <a:endParaRPr lang="ru-RU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0154" y="5088185"/>
            <a:ext cx="120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Т4. Группы </a:t>
            </a:r>
            <a:endParaRPr lang="ru-RU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80910" y="5618635"/>
            <a:ext cx="138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Т5. Учебный план</a:t>
            </a:r>
            <a:endParaRPr lang="ru-RU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9396" y="6167274"/>
            <a:ext cx="1828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Т6. Электронный журнал</a:t>
            </a:r>
            <a:endParaRPr lang="ru-RU" sz="1200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3205779" y="583601"/>
            <a:ext cx="7657652" cy="14522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Коммуникативный компонент</a:t>
            </a:r>
          </a:p>
          <a:p>
            <a:r>
              <a:rPr lang="ru-RU" sz="1600" b="1" dirty="0" smtClean="0">
                <a:solidFill>
                  <a:schemeClr val="tx1"/>
                </a:solidFill>
              </a:rPr>
              <a:t>БЛОК 1. Взаимодействия со студентами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Web-</a:t>
            </a:r>
            <a:r>
              <a:rPr lang="ru-RU" sz="1600" dirty="0" smtClean="0">
                <a:solidFill>
                  <a:schemeClr val="tx1"/>
                </a:solidFill>
              </a:rPr>
              <a:t>представительство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E-mail, </a:t>
            </a:r>
            <a:r>
              <a:rPr lang="ru-RU" sz="1600" dirty="0" smtClean="0">
                <a:solidFill>
                  <a:schemeClr val="tx1"/>
                </a:solidFill>
              </a:rPr>
              <a:t>чат, итоги, посещаемость, календарь, форум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3205780" y="2092361"/>
            <a:ext cx="7657652" cy="14522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Организационно-управленческий компонент</a:t>
            </a:r>
          </a:p>
          <a:p>
            <a:r>
              <a:rPr lang="ru-RU" sz="1600" b="1" dirty="0" smtClean="0">
                <a:solidFill>
                  <a:schemeClr val="tx1"/>
                </a:solidFill>
              </a:rPr>
              <a:t>БЛОК 2. Авторизация </a:t>
            </a:r>
            <a:r>
              <a:rPr lang="en-US" sz="1600" b="1" dirty="0" smtClean="0">
                <a:solidFill>
                  <a:schemeClr val="tx1"/>
                </a:solidFill>
              </a:rPr>
              <a:t>/</a:t>
            </a:r>
            <a:r>
              <a:rPr lang="ru-RU" sz="1600" b="1" dirty="0" smtClean="0">
                <a:solidFill>
                  <a:schemeClr val="tx1"/>
                </a:solidFill>
              </a:rPr>
              <a:t> Регистрация</a:t>
            </a:r>
          </a:p>
          <a:p>
            <a:endParaRPr lang="ru-RU" sz="1600" b="1" dirty="0" smtClean="0">
              <a:solidFill>
                <a:schemeClr val="tx1"/>
              </a:solidFill>
            </a:endParaRPr>
          </a:p>
          <a:p>
            <a:r>
              <a:rPr lang="ru-RU" sz="1600" b="1" dirty="0" smtClean="0">
                <a:solidFill>
                  <a:schemeClr val="tx1"/>
                </a:solidFill>
              </a:rPr>
              <a:t>БЛОК 3. Информационно-справочная система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205778" y="3620390"/>
            <a:ext cx="7657652" cy="14522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Учебный компонент</a:t>
            </a:r>
          </a:p>
          <a:p>
            <a:r>
              <a:rPr lang="ru-RU" sz="1600" b="1" dirty="0" smtClean="0">
                <a:solidFill>
                  <a:schemeClr val="tx1"/>
                </a:solidFill>
              </a:rPr>
              <a:t>БЛОК 4. Обновление данных</a:t>
            </a:r>
          </a:p>
          <a:p>
            <a:r>
              <a:rPr lang="ru-RU" sz="1600" b="1" dirty="0" smtClean="0">
                <a:solidFill>
                  <a:schemeClr val="tx1"/>
                </a:solidFill>
              </a:rPr>
              <a:t>БЛОК 5. Поиск данных</a:t>
            </a:r>
          </a:p>
          <a:p>
            <a:r>
              <a:rPr lang="ru-RU" sz="1600" b="1" dirty="0" smtClean="0">
                <a:solidFill>
                  <a:schemeClr val="tx1"/>
                </a:solidFill>
              </a:rPr>
              <a:t>БЛОК 6. Демонстрация ЭОР</a:t>
            </a:r>
            <a:endParaRPr lang="ru-RU" sz="1600" b="1" dirty="0" smtClean="0">
              <a:solidFill>
                <a:schemeClr val="tx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227292" y="5171546"/>
            <a:ext cx="7657652" cy="14522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Компонент контроля успеваемости</a:t>
            </a:r>
          </a:p>
          <a:p>
            <a:r>
              <a:rPr lang="ru-RU" sz="1600" b="1" dirty="0" smtClean="0">
                <a:solidFill>
                  <a:schemeClr val="tx1"/>
                </a:solidFill>
              </a:rPr>
              <a:t>БЛОК 7. Система контроля знаний</a:t>
            </a:r>
          </a:p>
          <a:p>
            <a:endParaRPr lang="ru-RU" sz="1600" b="1" dirty="0" smtClean="0">
              <a:solidFill>
                <a:schemeClr val="tx1"/>
              </a:solidFill>
            </a:endParaRPr>
          </a:p>
          <a:p>
            <a:r>
              <a:rPr lang="ru-RU" sz="1600" b="1" dirty="0" smtClean="0">
                <a:solidFill>
                  <a:schemeClr val="tx1"/>
                </a:solidFill>
              </a:rPr>
              <a:t>БЛОК 8. Аналитическая система обучения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10863430" y="4663440"/>
            <a:ext cx="73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11596744" y="4663440"/>
            <a:ext cx="0" cy="1093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10884944" y="5757134"/>
            <a:ext cx="71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934525" y="3641463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К 1,2,3</a:t>
            </a:r>
            <a:endParaRPr lang="ru-RU" sz="1600" dirty="0"/>
          </a:p>
        </p:txBody>
      </p:sp>
      <p:cxnSp>
        <p:nvCxnSpPr>
          <p:cNvPr id="41" name="Прямая соединительная линия 40"/>
          <p:cNvCxnSpPr>
            <a:stCxn id="30" idx="3"/>
          </p:cNvCxnSpPr>
          <p:nvPr/>
        </p:nvCxnSpPr>
        <p:spPr>
          <a:xfrm>
            <a:off x="10863432" y="2818503"/>
            <a:ext cx="899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11762592" y="2828136"/>
            <a:ext cx="0" cy="1379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10863430" y="4208032"/>
            <a:ext cx="899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129" y="2108810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К 1,2,3</a:t>
            </a:r>
            <a:endParaRPr lang="ru-RU" sz="1600" dirty="0"/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>
            <a:off x="10863430" y="2581835"/>
            <a:ext cx="899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V="1">
            <a:off x="11762592" y="1559859"/>
            <a:ext cx="0" cy="1011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10884944" y="1581374"/>
            <a:ext cx="877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75444" y="308722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Ф1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10186288" y="46515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Ф2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10190170" y="620498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Ф3</a:t>
            </a:r>
            <a:endParaRPr lang="ru-RU" dirty="0"/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2495771" y="2581835"/>
            <a:ext cx="710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2495771" y="2581835"/>
            <a:ext cx="3" cy="2119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1839556" y="3620390"/>
            <a:ext cx="656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endCxn id="23" idx="3"/>
          </p:cNvCxnSpPr>
          <p:nvPr/>
        </p:nvCxnSpPr>
        <p:spPr>
          <a:xfrm flipH="1">
            <a:off x="2076225" y="4208032"/>
            <a:ext cx="4195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 flipV="1">
            <a:off x="1839556" y="4699560"/>
            <a:ext cx="656217" cy="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2775473" y="4075461"/>
            <a:ext cx="0" cy="1681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>
            <a:off x="2775473" y="4077152"/>
            <a:ext cx="4303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endCxn id="31" idx="1"/>
          </p:cNvCxnSpPr>
          <p:nvPr/>
        </p:nvCxnSpPr>
        <p:spPr>
          <a:xfrm>
            <a:off x="2775473" y="4346532"/>
            <a:ext cx="4303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>
          <a:xfrm flipH="1">
            <a:off x="2076225" y="5757134"/>
            <a:ext cx="699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flipH="1">
            <a:off x="1839556" y="4785624"/>
            <a:ext cx="935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/>
          <p:nvPr/>
        </p:nvCxnSpPr>
        <p:spPr>
          <a:xfrm>
            <a:off x="2775473" y="4561060"/>
            <a:ext cx="430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>
            <a:stCxn id="32" idx="1"/>
          </p:cNvCxnSpPr>
          <p:nvPr/>
        </p:nvCxnSpPr>
        <p:spPr>
          <a:xfrm flipH="1" flipV="1">
            <a:off x="2700169" y="5895634"/>
            <a:ext cx="527123" cy="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>
            <a:off x="2689412" y="5895634"/>
            <a:ext cx="0" cy="410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endCxn id="27" idx="3"/>
          </p:cNvCxnSpPr>
          <p:nvPr/>
        </p:nvCxnSpPr>
        <p:spPr>
          <a:xfrm flipH="1" flipV="1">
            <a:off x="2388197" y="6305774"/>
            <a:ext cx="311972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3307975" y="2413969"/>
            <a:ext cx="4215655" cy="290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 113"/>
          <p:cNvSpPr/>
          <p:nvPr/>
        </p:nvSpPr>
        <p:spPr>
          <a:xfrm>
            <a:off x="3293182" y="2887423"/>
            <a:ext cx="4215655" cy="290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 114"/>
          <p:cNvSpPr/>
          <p:nvPr/>
        </p:nvSpPr>
        <p:spPr>
          <a:xfrm>
            <a:off x="3307976" y="3962182"/>
            <a:ext cx="4196245" cy="237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 115"/>
          <p:cNvSpPr/>
          <p:nvPr/>
        </p:nvSpPr>
        <p:spPr>
          <a:xfrm>
            <a:off x="3299010" y="4223048"/>
            <a:ext cx="4209827" cy="209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 117"/>
          <p:cNvSpPr/>
          <p:nvPr/>
        </p:nvSpPr>
        <p:spPr>
          <a:xfrm>
            <a:off x="3300799" y="4461510"/>
            <a:ext cx="4209827" cy="209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Прямоугольник 118"/>
          <p:cNvSpPr/>
          <p:nvPr/>
        </p:nvSpPr>
        <p:spPr>
          <a:xfrm>
            <a:off x="3307976" y="5464225"/>
            <a:ext cx="4215655" cy="290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 119"/>
          <p:cNvSpPr/>
          <p:nvPr/>
        </p:nvSpPr>
        <p:spPr>
          <a:xfrm>
            <a:off x="3307976" y="5955476"/>
            <a:ext cx="4215655" cy="290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/>
          <p:cNvSpPr/>
          <p:nvPr/>
        </p:nvSpPr>
        <p:spPr>
          <a:xfrm>
            <a:off x="3307976" y="901979"/>
            <a:ext cx="4215655" cy="290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TextBox 121"/>
          <p:cNvSpPr txBox="1"/>
          <p:nvPr/>
        </p:nvSpPr>
        <p:spPr>
          <a:xfrm>
            <a:off x="7634664" y="5464225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К 1,2,3</a:t>
            </a:r>
            <a:endParaRPr lang="ru-RU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638375" y="5926181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К 1,2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184496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109</Words>
  <Application>Microsoft Office PowerPoint</Application>
  <PresentationFormat>Широкоэкранный</PresentationFormat>
  <Paragraphs>36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Структура ИС дистанционного образования</vt:lpstr>
    </vt:vector>
  </TitlesOfParts>
  <Company>SPBT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ИС дистанционного образования</dc:title>
  <dc:creator>Белотелова Оксана Геннадьевна</dc:creator>
  <cp:lastModifiedBy>Белотелова Оксана Геннадьевна</cp:lastModifiedBy>
  <cp:revision>12</cp:revision>
  <dcterms:created xsi:type="dcterms:W3CDTF">2016-09-23T10:52:29Z</dcterms:created>
  <dcterms:modified xsi:type="dcterms:W3CDTF">2016-09-23T11:59:43Z</dcterms:modified>
</cp:coreProperties>
</file>