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Nunito" panose="020F05020202040302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5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36" y="72"/>
      </p:cViewPr>
      <p:guideLst>
        <p:guide orient="horz" pos="25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d43484f67_1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d43484f67_1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43484f67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d43484f67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c55b95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c55b95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43484f67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43484f67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43484f67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d43484f67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43484f6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d43484f6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c55b95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c55b95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c55b959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5c55b959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cb179da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6cb179da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597875" y="1289375"/>
            <a:ext cx="7853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 b="1">
                <a:latin typeface="Arial"/>
                <a:ea typeface="Arial"/>
                <a:cs typeface="Arial"/>
                <a:sym typeface="Arial"/>
              </a:rPr>
              <a:t>A Holistic Analysis of Eniac's Discounting 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294967295"/>
          </p:nvPr>
        </p:nvSpPr>
        <p:spPr>
          <a:xfrm>
            <a:off x="4709575" y="2571750"/>
            <a:ext cx="2816400" cy="16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Analysts: Hanne Prüfer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Helene Rebelo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Irene da Cruz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Roberto Cavotti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4294967295"/>
          </p:nvPr>
        </p:nvSpPr>
        <p:spPr>
          <a:xfrm>
            <a:off x="3857550" y="4473325"/>
            <a:ext cx="11241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14/12/2023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929750" y="348425"/>
            <a:ext cx="7146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>
                <a:solidFill>
                  <a:schemeClr val="lt1"/>
                </a:solidFill>
              </a:rPr>
              <a:t>Impact of top products on revenue</a:t>
            </a:r>
            <a:endParaRPr sz="2300" b="1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00" y="1568150"/>
            <a:ext cx="6012775" cy="2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4478975" y="1096275"/>
            <a:ext cx="133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2"/>
                </a:solidFill>
              </a:rPr>
              <a:t>Low Price 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913200" y="1103925"/>
            <a:ext cx="165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Higher Prices </a:t>
            </a:r>
            <a:endParaRPr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671000" y="1455825"/>
            <a:ext cx="7384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</a:rPr>
              <a:t>The discount strategy has a positive impact on the revenue 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12200" y="3093300"/>
            <a:ext cx="7575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</a:rPr>
              <a:t>but distribution on categories and months should be reviewed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1155CC"/>
                </a:solidFill>
              </a:rPr>
              <a:t>ENIAC</a:t>
            </a:r>
            <a:endParaRPr sz="2000" b="1">
              <a:solidFill>
                <a:srgbClr val="1155CC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85650" y="66050"/>
            <a:ext cx="864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</a:rPr>
              <a:t>How does monthly revenue and the average discount rate impact on sales performance from 2017 to 2018 ?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998899" y="804961"/>
            <a:ext cx="6423380" cy="4156284"/>
            <a:chOff x="1077372" y="859200"/>
            <a:chExt cx="6491541" cy="4254565"/>
          </a:xfrm>
        </p:grpSpPr>
        <p:sp>
          <p:nvSpPr>
            <p:cNvPr id="147" name="Google Shape;147;p15"/>
            <p:cNvSpPr txBox="1"/>
            <p:nvPr/>
          </p:nvSpPr>
          <p:spPr>
            <a:xfrm rot="-5400000">
              <a:off x="6178563" y="2478065"/>
              <a:ext cx="24075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% Average discount</a:t>
              </a:r>
              <a:endParaRPr sz="1200"/>
            </a:p>
          </p:txBody>
        </p:sp>
        <p:sp>
          <p:nvSpPr>
            <p:cNvPr id="148" name="Google Shape;148;p15"/>
            <p:cNvSpPr txBox="1"/>
            <p:nvPr/>
          </p:nvSpPr>
          <p:spPr>
            <a:xfrm rot="-5399496">
              <a:off x="240972" y="2424665"/>
              <a:ext cx="2046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unit total price in K</a:t>
              </a:r>
              <a:endParaRPr sz="1200"/>
            </a:p>
          </p:txBody>
        </p:sp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/>
            </a:blip>
            <a:srcRect l="4734" b="2761"/>
            <a:stretch/>
          </p:blipFill>
          <p:spPr>
            <a:xfrm>
              <a:off x="1415750" y="859200"/>
              <a:ext cx="5874848" cy="3945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 txBox="1"/>
            <p:nvPr/>
          </p:nvSpPr>
          <p:spPr>
            <a:xfrm>
              <a:off x="3302363" y="4735765"/>
              <a:ext cx="24075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years-month</a:t>
              </a:r>
              <a:endParaRPr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t="2543"/>
          <a:stretch/>
        </p:blipFill>
        <p:spPr>
          <a:xfrm>
            <a:off x="886125" y="1003825"/>
            <a:ext cx="7077624" cy="350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72550" y="289575"/>
            <a:ext cx="886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</a:rPr>
              <a:t>How do discounts influence sales during seasonal shifts and special events?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853525" y="1062900"/>
            <a:ext cx="1952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A sample of 4,090 orders, equally divided between those with  and without discounts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300175" y="960625"/>
            <a:ext cx="1297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Black Friday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785275" y="1773300"/>
            <a:ext cx="8883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Christmas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79325" y="473175"/>
            <a:ext cx="630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</a:rPr>
              <a:t>How do discounts vary with the pricing and quantity of different product categories?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909913" y="4206775"/>
            <a:ext cx="29637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2"/>
                </a:solidFill>
              </a:rPr>
              <a:t>Lower price higher discount</a:t>
            </a:r>
            <a:endParaRPr sz="1300" b="1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346500" y="4206775"/>
            <a:ext cx="4257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2"/>
                </a:solidFill>
              </a:rPr>
              <a:t>Higher the quantity of product, higher the discount</a:t>
            </a:r>
            <a:endParaRPr sz="1300" b="1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767050" y="45256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1449050"/>
            <a:ext cx="4199951" cy="2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575" y="0"/>
            <a:ext cx="2546800" cy="15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500" y="1469950"/>
            <a:ext cx="4257599" cy="279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668013" y="780875"/>
            <a:ext cx="777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Sample:</a:t>
            </a:r>
            <a:r>
              <a:rPr lang="es" sz="1500" b="1">
                <a:solidFill>
                  <a:schemeClr val="dk2"/>
                </a:solidFill>
              </a:rPr>
              <a:t> 11.982 orders </a:t>
            </a:r>
            <a:r>
              <a:rPr lang="es" sz="1500">
                <a:solidFill>
                  <a:schemeClr val="dk2"/>
                </a:solidFill>
              </a:rPr>
              <a:t>from products</a:t>
            </a:r>
            <a:r>
              <a:rPr lang="es" sz="1500" b="1">
                <a:solidFill>
                  <a:schemeClr val="dk2"/>
                </a:solidFill>
              </a:rPr>
              <a:t> </a:t>
            </a:r>
            <a:r>
              <a:rPr lang="es" sz="1500">
                <a:solidFill>
                  <a:schemeClr val="dk2"/>
                </a:solidFill>
              </a:rPr>
              <a:t>that have been sold</a:t>
            </a:r>
            <a:r>
              <a:rPr lang="es" sz="1500" b="1">
                <a:solidFill>
                  <a:schemeClr val="dk2"/>
                </a:solidFill>
              </a:rPr>
              <a:t> with </a:t>
            </a:r>
            <a:r>
              <a:rPr lang="es" sz="1500">
                <a:solidFill>
                  <a:schemeClr val="dk2"/>
                </a:solidFill>
              </a:rPr>
              <a:t>and </a:t>
            </a:r>
            <a:r>
              <a:rPr lang="es" sz="1500" b="1">
                <a:solidFill>
                  <a:schemeClr val="dk2"/>
                </a:solidFill>
              </a:rPr>
              <a:t>without discount - </a:t>
            </a:r>
            <a:r>
              <a:rPr lang="es" sz="1500">
                <a:solidFill>
                  <a:schemeClr val="dk2"/>
                </a:solidFill>
              </a:rPr>
              <a:t>Jan - Oct 2017 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52576" y="218650"/>
            <a:ext cx="879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</a:rPr>
              <a:t>Discounts have an effect on the revenue per day, but depending on category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r="911" b="1826"/>
          <a:stretch/>
        </p:blipFill>
        <p:spPr>
          <a:xfrm>
            <a:off x="252575" y="1527900"/>
            <a:ext cx="8603275" cy="3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7708200" y="45017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956100" y="2037950"/>
            <a:ext cx="226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categories with the highest discounts and most sold products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134025" y="2936425"/>
            <a:ext cx="266700" cy="35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943125" y="2936425"/>
            <a:ext cx="266700" cy="35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/>
        </p:nvSpPr>
        <p:spPr>
          <a:xfrm>
            <a:off x="317650" y="1150750"/>
            <a:ext cx="8465700" cy="2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Corrupted Database: </a:t>
            </a:r>
            <a:r>
              <a:rPr lang="es" sz="1600">
                <a:solidFill>
                  <a:schemeClr val="lt1"/>
                </a:solidFill>
              </a:rPr>
              <a:t>which affected the overall integrity of the database.</a:t>
            </a:r>
            <a:endParaRPr sz="1600">
              <a:solidFill>
                <a:schemeClr val="lt1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Incongruent Data: </a:t>
            </a:r>
            <a:r>
              <a:rPr lang="es" sz="1600">
                <a:solidFill>
                  <a:schemeClr val="lt1"/>
                </a:solidFill>
              </a:rPr>
              <a:t>Identified inconsistencies, mismatched and/or duplicate data.</a:t>
            </a:r>
            <a:endParaRPr sz="1600">
              <a:solidFill>
                <a:schemeClr val="lt1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Double Dots Numbers: </a:t>
            </a:r>
            <a:r>
              <a:rPr lang="es" sz="1600">
                <a:solidFill>
                  <a:schemeClr val="lt1"/>
                </a:solidFill>
              </a:rPr>
              <a:t>Anomalies in numerical values, duplicated or irregular decimal points.</a:t>
            </a:r>
            <a:endParaRPr sz="1600">
              <a:solidFill>
                <a:schemeClr val="lt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Data Quality Concerns: </a:t>
            </a:r>
            <a:r>
              <a:rPr lang="es" sz="1600">
                <a:solidFill>
                  <a:schemeClr val="lt1"/>
                </a:solidFill>
              </a:rPr>
              <a:t>Addressing issues affecting the reliability and completeness of the dataset.</a:t>
            </a:r>
            <a:endParaRPr sz="2400">
              <a:solidFill>
                <a:srgbClr val="E69138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1155CC"/>
                </a:solidFill>
              </a:rPr>
              <a:t>ENIAC</a:t>
            </a:r>
            <a:endParaRPr sz="2000" b="1">
              <a:solidFill>
                <a:srgbClr val="1155CC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18950" y="2931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chemeClr val="lt1"/>
                </a:solidFill>
              </a:rPr>
              <a:t>Cleaning the data</a:t>
            </a:r>
            <a:endParaRPr sz="2200" b="1"/>
          </a:p>
        </p:txBody>
      </p:sp>
      <p:sp>
        <p:nvSpPr>
          <p:cNvPr id="190" name="Google Shape;190;p19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476475" y="268775"/>
            <a:ext cx="706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chemeClr val="lt1"/>
                </a:solidFill>
                <a:highlight>
                  <a:schemeClr val="dk1"/>
                </a:highlight>
              </a:rPr>
              <a:t>How to improve data?</a:t>
            </a:r>
            <a:endParaRPr sz="2200"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1155CC"/>
                </a:solidFill>
              </a:rPr>
              <a:t>ENIAC</a:t>
            </a:r>
            <a:endParaRPr sz="2000" b="1">
              <a:solidFill>
                <a:srgbClr val="1155CC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49775" y="1163075"/>
            <a:ext cx="8343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Standardize how to write values in currency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Avoid missing data - blank columns and rows</a:t>
            </a:r>
            <a:endParaRPr sz="16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Include customer data to assess </a:t>
            </a:r>
            <a:endParaRPr sz="16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Include new columns with product costs, delivery values, and taxes to calculate profit</a:t>
            </a:r>
            <a:endParaRPr sz="16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1155CC"/>
                </a:solidFill>
              </a:rPr>
              <a:t>ENIAC</a:t>
            </a:r>
            <a:endParaRPr sz="2000" b="1">
              <a:solidFill>
                <a:srgbClr val="1155CC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C9DAF8"/>
                </a:solidFill>
              </a:rPr>
              <a:t>ENIAC</a:t>
            </a:r>
            <a:endParaRPr sz="2000" b="1">
              <a:solidFill>
                <a:srgbClr val="C9DAF8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95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(16:9)</PresentationFormat>
  <Paragraphs>54</Paragraphs>
  <Slides>10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Nunito</vt:lpstr>
      <vt:lpstr>Arial</vt:lpstr>
      <vt:lpstr>Calibri</vt:lpstr>
      <vt:lpstr>Shift</vt:lpstr>
      <vt:lpstr>A Holistic Analysis of Eniac's Discounting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Holistic Analysis of Eniac's Discounting </dc:title>
  <cp:lastModifiedBy>Irene da Cruz</cp:lastModifiedBy>
  <cp:revision>1</cp:revision>
  <dcterms:modified xsi:type="dcterms:W3CDTF">2024-01-22T05:54:20Z</dcterms:modified>
</cp:coreProperties>
</file>