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sldIdLst>
    <p:sldId id="298" r:id="rId5"/>
    <p:sldId id="301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05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73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9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631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594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41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04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0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4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100" dirty="0" err="1">
                <a:solidFill>
                  <a:schemeClr val="tx1"/>
                </a:solidFill>
              </a:rPr>
              <a:t>Expens</a:t>
            </a:r>
            <a:r>
              <a:rPr lang="pl-PL" sz="3100" dirty="0">
                <a:solidFill>
                  <a:schemeClr val="tx1"/>
                </a:solidFill>
              </a:rPr>
              <a:t>e</a:t>
            </a:r>
            <a:r>
              <a:rPr lang="en-US" sz="3100" dirty="0">
                <a:solidFill>
                  <a:schemeClr val="tx1"/>
                </a:solidFill>
              </a:rPr>
              <a:t>s of Polish municipalities budgets on education and upbringing in 2016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Ireneusz</a:t>
            </a:r>
            <a:r>
              <a:rPr lang="en-US" sz="1600" dirty="0"/>
              <a:t> </a:t>
            </a:r>
            <a:r>
              <a:rPr lang="pl-PL" sz="1600" dirty="0"/>
              <a:t>K</a:t>
            </a:r>
            <a:r>
              <a:rPr lang="en-US" sz="1600" dirty="0" err="1"/>
              <a:t>orpusik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c00265954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EFF9-0E53-4F22-8BB9-7B420E88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capita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00A17-20D7-4133-99FF-C870A96FC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531" y="1451296"/>
            <a:ext cx="4742269" cy="4590730"/>
          </a:xfrm>
        </p:spPr>
      </p:pic>
    </p:spTree>
    <p:extLst>
      <p:ext uri="{BB962C8B-B14F-4D97-AF65-F5344CB8AC3E}">
        <p14:creationId xmlns:p14="http://schemas.microsoft.com/office/powerpoint/2010/main" val="3477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BF91-A15C-4AA7-8FD6-48CB7412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>
            <a:normAutofit/>
          </a:bodyPr>
          <a:lstStyle/>
          <a:p>
            <a:pPr algn="just"/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distributions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municipality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55E74-49F7-410D-895B-6EB6EFED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067" y="2281806"/>
            <a:ext cx="7548837" cy="1913957"/>
          </a:xfrm>
        </p:spPr>
      </p:pic>
    </p:spTree>
    <p:extLst>
      <p:ext uri="{BB962C8B-B14F-4D97-AF65-F5344CB8AC3E}">
        <p14:creationId xmlns:p14="http://schemas.microsoft.com/office/powerpoint/2010/main" val="276434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396D-F23A-41E7-B870-FB56B94F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of all measures are similar in both provinces, the biggest differences concern only asymmetry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Mazowieckie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0C9C8-9134-401C-98EF-18972DD39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530" y="1673606"/>
            <a:ext cx="4470604" cy="4368420"/>
          </a:xfrm>
        </p:spPr>
      </p:pic>
    </p:spTree>
    <p:extLst>
      <p:ext uri="{BB962C8B-B14F-4D97-AF65-F5344CB8AC3E}">
        <p14:creationId xmlns:p14="http://schemas.microsoft.com/office/powerpoint/2010/main" val="284850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AF88-C6F1-4D18-9F9C-9CDF5B84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Rural municipalities are significantly different from urban and urban-rural municipalities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big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urban-rural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D3207-2A82-487E-B9FC-22EED8512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028" y="1379514"/>
            <a:ext cx="4644008" cy="4662511"/>
          </a:xfrm>
        </p:spPr>
      </p:pic>
    </p:spTree>
    <p:extLst>
      <p:ext uri="{BB962C8B-B14F-4D97-AF65-F5344CB8AC3E}">
        <p14:creationId xmlns:p14="http://schemas.microsoft.com/office/powerpoint/2010/main" val="130389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4F54-B6FA-4F0F-A450-92BDA90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 of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relationalship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0DC1F-4294-432A-B293-E8141DFFB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28" y="1384210"/>
            <a:ext cx="4776776" cy="4657815"/>
          </a:xfrm>
        </p:spPr>
      </p:pic>
    </p:spTree>
    <p:extLst>
      <p:ext uri="{BB962C8B-B14F-4D97-AF65-F5344CB8AC3E}">
        <p14:creationId xmlns:p14="http://schemas.microsoft.com/office/powerpoint/2010/main" val="118847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F0959A-60ED-484D-AAB2-401A7B84C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861085"/>
              </p:ext>
            </p:extLst>
          </p:nvPr>
        </p:nvGraphicFramePr>
        <p:xfrm>
          <a:off x="1239838" y="1001713"/>
          <a:ext cx="8105775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703" imgH="5413428" progId="Word.Document.12">
                  <p:embed/>
                </p:oleObj>
              </mc:Choice>
              <mc:Fallback>
                <p:oleObj name="Document" r:id="rId2" imgW="8148703" imgH="54134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9838" y="1001713"/>
                        <a:ext cx="8105775" cy="538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9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FF95819-34CE-4302-AF07-6A364787D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25492"/>
              </p:ext>
            </p:extLst>
          </p:nvPr>
        </p:nvGraphicFramePr>
        <p:xfrm>
          <a:off x="2019300" y="723900"/>
          <a:ext cx="7962900" cy="529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703" imgH="5413788" progId="Word.Document.12">
                  <p:embed/>
                </p:oleObj>
              </mc:Choice>
              <mc:Fallback>
                <p:oleObj name="Document" r:id="rId2" imgW="8148703" imgH="5413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9300" y="723900"/>
                        <a:ext cx="7962900" cy="529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5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800" dirty="0">
                <a:solidFill>
                  <a:schemeClr val="tx1"/>
                </a:solidFill>
              </a:rPr>
              <a:t>I </a:t>
            </a:r>
            <a:r>
              <a:rPr lang="pl-PL" sz="1800" dirty="0" err="1">
                <a:solidFill>
                  <a:schemeClr val="tx1"/>
                </a:solidFill>
              </a:rPr>
              <a:t>have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selected</a:t>
            </a:r>
            <a:r>
              <a:rPr lang="pl-PL" sz="1800" dirty="0">
                <a:solidFill>
                  <a:schemeClr val="tx1"/>
                </a:solidFill>
              </a:rPr>
              <a:t> 100 </a:t>
            </a:r>
            <a:r>
              <a:rPr lang="pl-PL" sz="1800" dirty="0" err="1">
                <a:solidFill>
                  <a:schemeClr val="tx1"/>
                </a:solidFill>
              </a:rPr>
              <a:t>municipalities</a:t>
            </a:r>
            <a:r>
              <a:rPr lang="pl-PL" sz="1800" dirty="0">
                <a:solidFill>
                  <a:schemeClr val="tx1"/>
                </a:solidFill>
              </a:rPr>
              <a:t> as a </a:t>
            </a:r>
            <a:r>
              <a:rPr lang="pl-PL" sz="1800" dirty="0" err="1">
                <a:solidFill>
                  <a:schemeClr val="tx1"/>
                </a:solidFill>
              </a:rPr>
              <a:t>sample</a:t>
            </a:r>
            <a:r>
              <a:rPr lang="pl-PL" sz="1800" dirty="0">
                <a:solidFill>
                  <a:schemeClr val="tx1"/>
                </a:solidFill>
              </a:rPr>
              <a:t>. I </a:t>
            </a:r>
            <a:r>
              <a:rPr lang="pl-PL" sz="1800" dirty="0" err="1">
                <a:solidFill>
                  <a:schemeClr val="tx1"/>
                </a:solidFill>
              </a:rPr>
              <a:t>have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add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also</a:t>
            </a:r>
            <a:r>
              <a:rPr lang="pl-PL" sz="1800" dirty="0">
                <a:solidFill>
                  <a:schemeClr val="tx1"/>
                </a:solidFill>
              </a:rPr>
              <a:t> small </a:t>
            </a:r>
            <a:r>
              <a:rPr lang="pl-PL" sz="1800" dirty="0" err="1">
                <a:solidFill>
                  <a:schemeClr val="tx1"/>
                </a:solidFill>
              </a:rPr>
              <a:t>explanation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about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polish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words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which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are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pl-PL" sz="1800" dirty="0" err="1">
                <a:solidFill>
                  <a:schemeClr val="tx1"/>
                </a:solidFill>
              </a:rPr>
              <a:t>saved</a:t>
            </a:r>
            <a:r>
              <a:rPr lang="pl-PL" sz="1800" dirty="0">
                <a:solidFill>
                  <a:schemeClr val="tx1"/>
                </a:solidFill>
              </a:rPr>
              <a:t> in .</a:t>
            </a:r>
            <a:r>
              <a:rPr lang="pl-PL" sz="1800" dirty="0" err="1">
                <a:solidFill>
                  <a:schemeClr val="tx1"/>
                </a:solidFill>
              </a:rPr>
              <a:t>csv</a:t>
            </a:r>
            <a:r>
              <a:rPr lang="pl-PL" sz="1800" dirty="0">
                <a:solidFill>
                  <a:schemeClr val="tx1"/>
                </a:solidFill>
              </a:rPr>
              <a:t> file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84791"/>
              </p:ext>
            </p:extLst>
          </p:nvPr>
        </p:nvGraphicFramePr>
        <p:xfrm>
          <a:off x="677334" y="1930400"/>
          <a:ext cx="10058400" cy="391511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8778">
                <a:tc>
                  <a:txBody>
                    <a:bodyPr/>
                    <a:lstStyle/>
                    <a:p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</a:rPr>
                        <a:t>wojewodztwo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</a:rPr>
                        <a:t>voivodship</a:t>
                      </a: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cap="none" spc="0" dirty="0">
                          <a:solidFill>
                            <a:schemeClr val="tx1"/>
                          </a:solidFill>
                        </a:rPr>
                        <a:t>wydatki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cap="none" spc="0" dirty="0" err="1">
                          <a:solidFill>
                            <a:schemeClr val="tx1"/>
                          </a:solidFill>
                        </a:rPr>
                        <a:t>expenses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gmina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municipality</a:t>
                      </a: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cap="none" spc="0" dirty="0">
                          <a:solidFill>
                            <a:schemeClr val="tx1"/>
                          </a:solidFill>
                        </a:rPr>
                        <a:t>wiejska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cap="none" spc="0" dirty="0" err="1">
                          <a:solidFill>
                            <a:schemeClr val="tx1"/>
                          </a:solidFill>
                        </a:rPr>
                        <a:t>rural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784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dochody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cap="none" spc="0" dirty="0" err="1">
                          <a:solidFill>
                            <a:schemeClr val="tx1"/>
                          </a:solidFill>
                        </a:rPr>
                        <a:t>revenue</a:t>
                      </a:r>
                      <a:r>
                        <a:rPr lang="pl-PL" sz="14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l-PL" sz="1400" cap="none" spc="0" dirty="0" err="1">
                          <a:solidFill>
                            <a:schemeClr val="tx1"/>
                          </a:solidFill>
                        </a:rPr>
                        <a:t>income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cap="none" spc="0" dirty="0">
                          <a:solidFill>
                            <a:schemeClr val="tx1"/>
                          </a:solidFill>
                        </a:rPr>
                        <a:t>miejsko-wiejska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cap="none" spc="0" dirty="0" err="1">
                          <a:solidFill>
                            <a:schemeClr val="tx1"/>
                          </a:solidFill>
                        </a:rPr>
                        <a:t>urban-rural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miejska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cap="none" spc="0">
                          <a:solidFill>
                            <a:schemeClr val="tx1"/>
                          </a:solidFill>
                        </a:rPr>
                        <a:t>urban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7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7A26-E38E-45F0-9F27-3C32DAFF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of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and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1D851-76C6-4F9E-8F5E-369AC055F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644" y="2367756"/>
            <a:ext cx="3714750" cy="3467100"/>
          </a:xfrm>
        </p:spPr>
      </p:pic>
    </p:spTree>
    <p:extLst>
      <p:ext uri="{BB962C8B-B14F-4D97-AF65-F5344CB8AC3E}">
        <p14:creationId xmlns:p14="http://schemas.microsoft.com/office/powerpoint/2010/main" val="281153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3E02-EA6D-4FBF-A6DB-912B953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8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l-PL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I’ve</a:t>
            </a:r>
            <a:r>
              <a:rPr lang="pl-PL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pl-PL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  <a:r>
              <a:rPr lang="pl-PL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l-PL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64996-BD25-4B1D-9775-BA81A83B6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156" y="2296319"/>
            <a:ext cx="7705725" cy="3609975"/>
          </a:xfrm>
        </p:spPr>
      </p:pic>
    </p:spTree>
    <p:extLst>
      <p:ext uri="{BB962C8B-B14F-4D97-AF65-F5344CB8AC3E}">
        <p14:creationId xmlns:p14="http://schemas.microsoft.com/office/powerpoint/2010/main" val="59697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0953-1011-4760-AB4F-7D93812E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surveyed group there were slightly more municipality from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Mazowieckie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voivodship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0A12D-ED61-4E6C-8338-B0037746F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7" y="1052298"/>
            <a:ext cx="5477857" cy="5316110"/>
          </a:xfrm>
        </p:spPr>
      </p:pic>
    </p:spTree>
    <p:extLst>
      <p:ext uri="{BB962C8B-B14F-4D97-AF65-F5344CB8AC3E}">
        <p14:creationId xmlns:p14="http://schemas.microsoft.com/office/powerpoint/2010/main" val="20811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8FF2-2986-4234-BC0C-FEF1EFEB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I’ve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municipality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bar-cha</a:t>
            </a:r>
            <a:r>
              <a:rPr lang="en-GB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l-PL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rural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l-PL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urban-rural</a:t>
            </a:r>
            <a:r>
              <a:rPr lang="pl-PL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75E12-D078-473E-8CA9-8945D0F14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734" y="1125334"/>
            <a:ext cx="4935859" cy="4916691"/>
          </a:xfrm>
        </p:spPr>
      </p:pic>
    </p:spTree>
    <p:extLst>
      <p:ext uri="{BB962C8B-B14F-4D97-AF65-F5344CB8AC3E}">
        <p14:creationId xmlns:p14="http://schemas.microsoft.com/office/powerpoint/2010/main" val="22045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F69A-21F5-40B7-949C-B8687C0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lowest observed amount of income per capita was PLN 2328.38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A9010-8580-4539-B753-893537FC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473" y="1053242"/>
            <a:ext cx="4998622" cy="4988783"/>
          </a:xfrm>
        </p:spPr>
      </p:pic>
    </p:spTree>
    <p:extLst>
      <p:ext uri="{BB962C8B-B14F-4D97-AF65-F5344CB8AC3E}">
        <p14:creationId xmlns:p14="http://schemas.microsoft.com/office/powerpoint/2010/main" val="76538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5F5E-A8FC-4A41-B198-39BA5D3E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expenses for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E2208-282B-4D2F-B14C-8E4BD5267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56" y="3073225"/>
            <a:ext cx="7578884" cy="1651970"/>
          </a:xfrm>
        </p:spPr>
      </p:pic>
    </p:spTree>
    <p:extLst>
      <p:ext uri="{BB962C8B-B14F-4D97-AF65-F5344CB8AC3E}">
        <p14:creationId xmlns:p14="http://schemas.microsoft.com/office/powerpoint/2010/main" val="3901985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212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Document</vt:lpstr>
      <vt:lpstr>Expenses of Polish municipalities budgets on education and upbringing in 2016</vt:lpstr>
      <vt:lpstr>PowerPoint Presentation</vt:lpstr>
      <vt:lpstr>I have selected 100 municipalities as a sample. I have add also small explanation about polish words which are saved in .csv file</vt:lpstr>
      <vt:lpstr>First of all I read the csv data and displayed first 10 rows</vt:lpstr>
      <vt:lpstr>I’ve started doing structure analysis</vt:lpstr>
      <vt:lpstr>In the surveyed group there were slightly more municipality from Mazowieckie voivodship</vt:lpstr>
      <vt:lpstr>I’ve also checked type of municipality which is presented as a bar-chart (urban, rural and urban-rural)</vt:lpstr>
      <vt:lpstr>The lowest observed amount of income per capita was PLN 2328.38</vt:lpstr>
      <vt:lpstr>Budget expenses for education</vt:lpstr>
      <vt:lpstr>The average amount of budget expenses per capita</vt:lpstr>
      <vt:lpstr>Comparison of distributions which was held on education depending on the selected province and the type of municipality </vt:lpstr>
      <vt:lpstr>Values of all measures are similar in both provinces, the biggest differences concern only asymmetry. The higher values were found in Mazowieckie province</vt:lpstr>
      <vt:lpstr>Rural municipalities are significantly different from urban and urban-rural municipalities. There is no big difference between urban and urban-rural municipalities</vt:lpstr>
      <vt:lpstr>In the last part of analysis I examined relationalship between amount of income and amount of spending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Irek</dc:creator>
  <cp:lastModifiedBy>Irek</cp:lastModifiedBy>
  <cp:revision>29</cp:revision>
  <dcterms:created xsi:type="dcterms:W3CDTF">2021-01-12T17:44:33Z</dcterms:created>
  <dcterms:modified xsi:type="dcterms:W3CDTF">2021-01-13T08:45:52Z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