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75" r:id="rId6"/>
    <p:sldId id="260" r:id="rId7"/>
    <p:sldId id="276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84" r:id="rId17"/>
    <p:sldId id="279" r:id="rId18"/>
    <p:sldId id="280" r:id="rId19"/>
    <p:sldId id="281" r:id="rId20"/>
    <p:sldId id="282" r:id="rId21"/>
    <p:sldId id="283" r:id="rId22"/>
    <p:sldId id="269" r:id="rId23"/>
    <p:sldId id="270" r:id="rId24"/>
    <p:sldId id="271" r:id="rId25"/>
    <p:sldId id="272" r:id="rId26"/>
    <p:sldId id="273" r:id="rId27"/>
    <p:sldId id="278" r:id="rId28"/>
  </p:sldIdLst>
  <p:sldSz cx="9144000" cy="5143500" type="screen16x9"/>
  <p:notesSz cx="6858000" cy="9144000"/>
  <p:embeddedFontLst>
    <p:embeddedFont>
      <p:font typeface="Roboto Slab" panose="020B0604020202020204" charset="0"/>
      <p:regular r:id="rId30"/>
      <p:bold r:id="rId31"/>
    </p:embeddedFont>
    <p:embeddedFont>
      <p:font typeface="Robot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1a69dd481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1a69dd481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1a69dd48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1a69dd48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1a69dd481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1a69dd481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1a69dd48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1a69dd48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1a69dd481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1a69dd481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1a69dd48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1a69dd48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1a69dd481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1a69dd481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1a69dd48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1a69dd48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1a69dd481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1a69dd481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1a69dd48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1a69dd48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1a69dd48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1a69dd48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1a69dd48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1a69dd48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1a69dd48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1a69dd48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1a69dd48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1a69dd48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1a69dd48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1a69dd48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1a69dd48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1a69dd481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1a69dd48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1a69dd48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0" y="1140434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/>
              <a:t>Iot1929 - DERS 1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0" y="3049449"/>
            <a:ext cx="5783400" cy="899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/>
              <a:t>ELEKTRONİĞE </a:t>
            </a:r>
            <a:r>
              <a:rPr lang="tr" dirty="0" smtClean="0"/>
              <a:t>GİRİŞ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 smtClean="0"/>
              <a:t>ARDUINO TELEM KOMUTLAR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60950" y="960600"/>
            <a:ext cx="8222100" cy="177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Devre Kuralım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460950" y="960600"/>
            <a:ext cx="8222100" cy="177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ARDUINO NEDİR?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Arduino	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Bir Mikrodenetleyicidir.</a:t>
            </a:r>
            <a:endParaRPr/>
          </a:p>
        </p:txBody>
      </p:sp>
      <p:pic>
        <p:nvPicPr>
          <p:cNvPr id="120" name="Google Shape;120;p22" descr="Arduino — chowmai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050" y="1087825"/>
            <a:ext cx="3726251" cy="29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208950" y="1627350"/>
            <a:ext cx="41583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Mikrodenetleyici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ubTitle" idx="1"/>
          </p:nvPr>
        </p:nvSpPr>
        <p:spPr>
          <a:xfrm>
            <a:off x="265500" y="257175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Dışarıdan gelen bir veriyi hafızasına alan, o veri ile işlem yapan ve sonucunda çıktı elde eden bilgisayarlardır.</a:t>
            </a:r>
            <a:endParaRPr/>
          </a:p>
        </p:txBody>
      </p:sp>
      <p:pic>
        <p:nvPicPr>
          <p:cNvPr id="127" name="Google Shape;127;p23" descr="Mikrodenetleyici Yapısı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102" y="1136475"/>
            <a:ext cx="3762450" cy="287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>
            <a:spLocks noGrp="1"/>
          </p:cNvSpPr>
          <p:nvPr>
            <p:ph type="subTitle" idx="1"/>
          </p:nvPr>
        </p:nvSpPr>
        <p:spPr>
          <a:xfrm>
            <a:off x="7830350" y="4007026"/>
            <a:ext cx="1000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robolik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Arduino </a:t>
            </a:r>
            <a:r>
              <a:rPr lang="tr" sz="3622"/>
              <a:t>Uno</a:t>
            </a:r>
            <a:r>
              <a:rPr lang="tr"/>
              <a:t> - Leonardo’ya Karşı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739500" cy="30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/>
              <a:t>Atmega 328 Çipi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dirty="0"/>
              <a:t>14 Dijital Pin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dirty="0"/>
              <a:t>6 Analog Pin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dirty="0"/>
              <a:t>Tek Seri Port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 dirty="0"/>
              <a:t>Klonlarda aşırı akım koruması yok.</a:t>
            </a:r>
            <a:endParaRPr dirty="0"/>
          </a:p>
        </p:txBody>
      </p:sp>
      <p:pic>
        <p:nvPicPr>
          <p:cNvPr id="135" name="Google Shape;135;p24" descr="File:Arduino uno.png - Wikipe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499" y="1395162"/>
            <a:ext cx="4498025" cy="32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Arduino Uno - </a:t>
            </a:r>
            <a:r>
              <a:rPr lang="tr" sz="3622"/>
              <a:t>Leonardo’ya Karşı</a:t>
            </a:r>
            <a:endParaRPr sz="3622"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2"/>
          </p:nvPr>
        </p:nvSpPr>
        <p:spPr>
          <a:xfrm>
            <a:off x="4756200" y="1834138"/>
            <a:ext cx="3999900" cy="26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Atmega 32U4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17 Dijital Pin ( ICSP Pinlerinde 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12 Analog Pin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2 Seri Port - Daha hızlı seri iletişim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Aşırı akım koruması</a:t>
            </a:r>
            <a:endParaRPr/>
          </a:p>
        </p:txBody>
      </p:sp>
      <p:pic>
        <p:nvPicPr>
          <p:cNvPr id="142" name="Google Shape;142;p25" descr="Arduino Leonardo Png &amp; Free Arduino Leonardo.png Transparent Images #106856  - PNGi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594550"/>
            <a:ext cx="4118100" cy="30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76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Sensör</a:t>
            </a:r>
            <a:r>
              <a:rPr lang="tr-TR" dirty="0"/>
              <a:t> Nedir ?</a:t>
            </a:r>
          </a:p>
        </p:txBody>
      </p:sp>
    </p:spTree>
    <p:extLst>
      <p:ext uri="{BB962C8B-B14F-4D97-AF65-F5344CB8AC3E}">
        <p14:creationId xmlns:p14="http://schemas.microsoft.com/office/powerpoint/2010/main" val="4130112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LM35&amp;DHT11(Sıcaklık </a:t>
            </a:r>
            <a:r>
              <a:rPr lang="tr-TR" dirty="0" err="1"/>
              <a:t>Sensörü</a:t>
            </a:r>
            <a:r>
              <a:rPr lang="tr-TR" dirty="0"/>
              <a:t>)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idx="1"/>
          </p:nvPr>
        </p:nvSpPr>
        <p:spPr>
          <a:xfrm>
            <a:off x="3783563" y="2425850"/>
            <a:ext cx="4839420" cy="1255656"/>
          </a:xfrm>
        </p:spPr>
        <p:txBody>
          <a:bodyPr/>
          <a:lstStyle/>
          <a:p>
            <a:pPr marL="114300" indent="0">
              <a:buNone/>
            </a:pPr>
            <a:r>
              <a:rPr lang="tr-TR" dirty="0"/>
              <a:t>DHT11 ile sıcaklık ve nem ölçümleri yapabilirken, LM35 ile sadece sıcaklık ölçümü yapılır.</a:t>
            </a:r>
          </a:p>
          <a:p>
            <a:endParaRPr lang="tr-TR" dirty="0"/>
          </a:p>
        </p:txBody>
      </p:sp>
      <p:pic>
        <p:nvPicPr>
          <p:cNvPr id="5" name="Resim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0" y="1788502"/>
            <a:ext cx="1243676" cy="1080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Resim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99" y="3281084"/>
            <a:ext cx="1308477" cy="1021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9536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HC-SR04(</a:t>
            </a:r>
            <a:r>
              <a:rPr lang="tr-TR" dirty="0" err="1"/>
              <a:t>Ultrasonik</a:t>
            </a:r>
            <a:r>
              <a:rPr lang="tr-TR" dirty="0"/>
              <a:t> Mesafe </a:t>
            </a:r>
            <a:r>
              <a:rPr lang="tr-TR" dirty="0" err="1" smtClean="0"/>
              <a:t>Sensörü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Metin Yer Tutucusu 5"/>
          <p:cNvSpPr>
            <a:spLocks noGrp="1"/>
          </p:cNvSpPr>
          <p:nvPr>
            <p:ph type="body" idx="1"/>
          </p:nvPr>
        </p:nvSpPr>
        <p:spPr>
          <a:xfrm>
            <a:off x="4450080" y="2345864"/>
            <a:ext cx="4306020" cy="1431265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tr-TR" dirty="0" err="1"/>
              <a:t>Ultrasonik</a:t>
            </a:r>
            <a:r>
              <a:rPr lang="tr-TR" dirty="0"/>
              <a:t> mesafe </a:t>
            </a:r>
            <a:r>
              <a:rPr lang="tr-TR" dirty="0" err="1"/>
              <a:t>sensörüdür</a:t>
            </a:r>
            <a:r>
              <a:rPr lang="tr-TR" dirty="0"/>
              <a:t>. Mesafe ölçümlerinde </a:t>
            </a:r>
            <a:r>
              <a:rPr lang="tr-TR" dirty="0" err="1"/>
              <a:t>kullanılabilr</a:t>
            </a:r>
            <a:r>
              <a:rPr lang="tr-TR" dirty="0"/>
              <a:t>. Hatta günümüzde sosyal mesafe ayarlayıcı olarak bile </a:t>
            </a:r>
            <a:r>
              <a:rPr lang="tr-TR" dirty="0" smtClean="0"/>
              <a:t>kullanılabilir.</a:t>
            </a:r>
            <a:endParaRPr lang="tr-TR" dirty="0"/>
          </a:p>
        </p:txBody>
      </p:sp>
      <p:pic>
        <p:nvPicPr>
          <p:cNvPr id="7" name="Resim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" y="2160594"/>
            <a:ext cx="2780030" cy="1801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895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Neler Göreceğiz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-Devre Elemanları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-Basit Devre Kurulumu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-Transistörler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-Sensörler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-Dijital ve Analog Komutlar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-ADC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-Google IoT Teknolojileri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387900" y="884745"/>
            <a:ext cx="8368200" cy="6861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MAX30100 </a:t>
            </a:r>
            <a:r>
              <a:rPr lang="tr-TR" dirty="0"/>
              <a:t>(Kalp Atış Hızı </a:t>
            </a:r>
            <a:r>
              <a:rPr lang="tr-TR" dirty="0" err="1"/>
              <a:t>Sensörü</a:t>
            </a:r>
            <a:r>
              <a:rPr lang="tr-TR" dirty="0"/>
              <a:t>)</a:t>
            </a:r>
            <a:br>
              <a:rPr lang="tr-TR" dirty="0"/>
            </a:b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idx="1"/>
          </p:nvPr>
        </p:nvSpPr>
        <p:spPr>
          <a:xfrm>
            <a:off x="4251960" y="2509119"/>
            <a:ext cx="4504140" cy="1199211"/>
          </a:xfrm>
        </p:spPr>
        <p:txBody>
          <a:bodyPr/>
          <a:lstStyle/>
          <a:p>
            <a:pPr marL="114300" indent="0">
              <a:buNone/>
            </a:pPr>
            <a:r>
              <a:rPr lang="tr-TR" dirty="0"/>
              <a:t>Sağlık alanında kullanımı daha çoktur. Nabız kalp atışı ölçmeyi sağlayan </a:t>
            </a:r>
            <a:r>
              <a:rPr lang="tr-TR" dirty="0" err="1" smtClean="0"/>
              <a:t>sensördür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5" name="Resim 4" descr="max30100 ile ilgili görsel sonucu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" t="5341" r="5801" b="6232"/>
          <a:stretch/>
        </p:blipFill>
        <p:spPr bwMode="auto">
          <a:xfrm>
            <a:off x="736283" y="2022107"/>
            <a:ext cx="2685097" cy="21732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23792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387900" y="884745"/>
            <a:ext cx="8368200" cy="686100"/>
          </a:xfrm>
        </p:spPr>
        <p:txBody>
          <a:bodyPr>
            <a:normAutofit fontScale="90000"/>
          </a:bodyPr>
          <a:lstStyle/>
          <a:p>
            <a:r>
              <a:rPr lang="tr-TR" dirty="0"/>
              <a:t>TM1637 (Ekran Modülü)</a:t>
            </a:r>
            <a:br>
              <a:rPr lang="tr-TR" dirty="0"/>
            </a:b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idx="1"/>
          </p:nvPr>
        </p:nvSpPr>
        <p:spPr>
          <a:xfrm>
            <a:off x="3713629" y="2416143"/>
            <a:ext cx="4930860" cy="1207098"/>
          </a:xfrm>
        </p:spPr>
        <p:txBody>
          <a:bodyPr/>
          <a:lstStyle/>
          <a:p>
            <a:pPr marL="114300" indent="0">
              <a:buNone/>
            </a:pPr>
            <a:r>
              <a:rPr lang="tr-TR" dirty="0"/>
              <a:t>4 basamaklı bir sayısal ekran modülüdür. Parlaklık ayarı, sayı veya harf(Özel kütüphanede) gösterme işlemleri yapılabilir.</a:t>
            </a:r>
          </a:p>
          <a:p>
            <a:endParaRPr lang="tr-TR" dirty="0"/>
          </a:p>
        </p:txBody>
      </p:sp>
      <p:pic>
        <p:nvPicPr>
          <p:cNvPr id="5" name="Resim 4" descr="tm1637 ile ilgili görsel sonucu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28400" r="13600" b="30600"/>
          <a:stretch/>
        </p:blipFill>
        <p:spPr bwMode="auto">
          <a:xfrm>
            <a:off x="387900" y="2236261"/>
            <a:ext cx="2526982" cy="15668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71408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/>
              <a:t>Temel Komutlar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258450" y="1818600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Digital I/O</a:t>
            </a: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digitalRead() : Dijital Pinlerde Elektrik olup olmadığının bilgisine bakar.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digitalWrite() : Dijital Pinlere elektrik vermek için kullanılır.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pinMode() : Dijital Pinlerin hangi amaçla kullanılacağını belirler.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258450" y="1818600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Analog I/O</a:t>
            </a: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2"/>
          </p:nvPr>
        </p:nvSpPr>
        <p:spPr>
          <a:xfrm>
            <a:off x="4939500" y="1254600"/>
            <a:ext cx="3837000" cy="26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analogRead() : Dijital Pinlerde Elektrik olup olmadığının bilgisine bakar.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analogWrite() : Dijital Pinlere elektrik vermek için kullanılır.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258450" y="1818600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Değişkenler</a:t>
            </a:r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2"/>
          </p:nvPr>
        </p:nvSpPr>
        <p:spPr>
          <a:xfrm>
            <a:off x="4939500" y="1254600"/>
            <a:ext cx="3837000" cy="26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HIGH : 5V anlamına gelir.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LOW : 0V Anlamına gelir.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INPUT : Pin durumunu giriş yapar.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OUTPUT : Pin durumunu çıkış yapar.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INPUT_PULLUP : Dahili pullup direncini kullanır.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body" idx="2"/>
          </p:nvPr>
        </p:nvSpPr>
        <p:spPr>
          <a:xfrm>
            <a:off x="4939500" y="1254600"/>
            <a:ext cx="3837000" cy="26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MAX: En yüksek değer.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MIN : En düşük değer.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POW : Üs Alma.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MAP : Oran Orantı Komutu</a:t>
            </a:r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258450" y="1818600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Matematik Komutları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>
          <a:xfrm>
            <a:off x="450270" y="1886870"/>
            <a:ext cx="8222100" cy="9075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Google </a:t>
            </a:r>
            <a:r>
              <a:rPr lang="tr-TR" dirty="0" err="1" smtClean="0"/>
              <a:t>IoT</a:t>
            </a:r>
            <a:r>
              <a:rPr lang="tr-TR" dirty="0" smtClean="0"/>
              <a:t> </a:t>
            </a:r>
            <a:r>
              <a:rPr lang="tr-TR" dirty="0" err="1" smtClean="0"/>
              <a:t>Teknojileri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851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460950" y="960600"/>
            <a:ext cx="8222100" cy="177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Devre Elemanları ve Basit Devre Kurulumu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LED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2"/>
          </p:nvPr>
        </p:nvSpPr>
        <p:spPr>
          <a:xfrm>
            <a:off x="4756200" y="2052625"/>
            <a:ext cx="39999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-Devrede çıkış vermek için kullanılır.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-Uzun bacak artıdır.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-Ledin’in içindeki Uzun yaprak artıdır.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-Artı bacaklar anot, kısa bacaklar katot olarak isimlendirilir.</a:t>
            </a:r>
            <a:endParaRPr/>
          </a:p>
        </p:txBody>
      </p:sp>
      <p:pic>
        <p:nvPicPr>
          <p:cNvPr id="82" name="Google Shape;82;p16" descr="Led, Diyot, Işık, Yayan, Elektronik, Aydınlatma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74" y="1900400"/>
            <a:ext cx="3964151" cy="225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9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DİRENÇ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2"/>
          </p:nvPr>
        </p:nvSpPr>
        <p:spPr>
          <a:xfrm>
            <a:off x="4756200" y="2275725"/>
            <a:ext cx="3999900" cy="11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tr" dirty="0"/>
              <a:t>Devredeki elektrik akımına karşı zorluk göstererek elemanları korumak, devredeki akımı yönlendirmek için kullanılır</a:t>
            </a:r>
            <a:r>
              <a:rPr lang="tr" dirty="0" smtClean="0"/>
              <a:t>.</a:t>
            </a:r>
            <a:r>
              <a:rPr lang="tr-TR" dirty="0"/>
              <a:t> Birimi (</a:t>
            </a:r>
            <a:r>
              <a:rPr lang="el-GR" dirty="0"/>
              <a:t>Ω) </a:t>
            </a:r>
            <a:r>
              <a:rPr lang="tr-TR" dirty="0" err="1"/>
              <a:t>ohm’dur</a:t>
            </a:r>
            <a:r>
              <a:rPr lang="tr-TR" dirty="0"/>
              <a:t>.</a:t>
            </a:r>
            <a:endParaRPr dirty="0"/>
          </a:p>
        </p:txBody>
      </p:sp>
      <p:pic>
        <p:nvPicPr>
          <p:cNvPr id="89" name="Google Shape;89;p17" descr="Elektronik, Öğe, Direnç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827400"/>
            <a:ext cx="3489375" cy="20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39" y="0"/>
            <a:ext cx="919733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5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POT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6660600" y="2199200"/>
            <a:ext cx="2095500" cy="19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Ayarlanabilir dirençtir.</a:t>
            </a:r>
            <a:endParaRPr/>
          </a:p>
        </p:txBody>
      </p:sp>
      <p:pic>
        <p:nvPicPr>
          <p:cNvPr id="96" name="Google Shape;96;p18" descr="Potansiyometre, Rheostat, Direnç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50" y="1480031"/>
            <a:ext cx="2095525" cy="33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LDR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2"/>
          </p:nvPr>
        </p:nvSpPr>
        <p:spPr>
          <a:xfrm>
            <a:off x="4812000" y="2160925"/>
            <a:ext cx="3944100" cy="19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Işığın durumuna göre farklılık gösteren dirençtir.</a:t>
            </a:r>
            <a:endParaRPr/>
          </a:p>
        </p:txBody>
      </p:sp>
      <p:pic>
        <p:nvPicPr>
          <p:cNvPr id="103" name="Google Shape;103;p19" descr="Işık, Elektronik, Elektrik, Direnç, Devreleri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45" y="1504820"/>
            <a:ext cx="2174575" cy="27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398</Words>
  <Application>Microsoft Office PowerPoint</Application>
  <PresentationFormat>Ekran Gösterisi (16:9)</PresentationFormat>
  <Paragraphs>71</Paragraphs>
  <Slides>27</Slides>
  <Notes>18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1" baseType="lpstr">
      <vt:lpstr>Roboto Slab</vt:lpstr>
      <vt:lpstr>Roboto</vt:lpstr>
      <vt:lpstr>Arial</vt:lpstr>
      <vt:lpstr>Marina</vt:lpstr>
      <vt:lpstr>Iot1929 - DERS 1</vt:lpstr>
      <vt:lpstr>Neler Göreceğiz</vt:lpstr>
      <vt:lpstr>Devre Elemanları ve Basit Devre Kurulumu</vt:lpstr>
      <vt:lpstr>LED</vt:lpstr>
      <vt:lpstr>PowerPoint Sunusu</vt:lpstr>
      <vt:lpstr>DİRENÇ</vt:lpstr>
      <vt:lpstr>PowerPoint Sunusu</vt:lpstr>
      <vt:lpstr>POT</vt:lpstr>
      <vt:lpstr>LDR</vt:lpstr>
      <vt:lpstr>Devre Kuralım</vt:lpstr>
      <vt:lpstr>ARDUINO NEDİR?</vt:lpstr>
      <vt:lpstr>Arduino </vt:lpstr>
      <vt:lpstr>Mikrodenetleyici</vt:lpstr>
      <vt:lpstr>Arduino Uno - Leonardo’ya Karşı</vt:lpstr>
      <vt:lpstr>Arduino Uno - Leonardo’ya Karşı</vt:lpstr>
      <vt:lpstr>PowerPoint Sunusu</vt:lpstr>
      <vt:lpstr>Sensör Nedir ?</vt:lpstr>
      <vt:lpstr>LM35&amp;DHT11(Sıcaklık Sensörü)</vt:lpstr>
      <vt:lpstr>HC-SR04(Ultrasonik Mesafe Sensörü)</vt:lpstr>
      <vt:lpstr>     MAX30100 (Kalp Atış Hızı Sensörü) </vt:lpstr>
      <vt:lpstr>TM1637 (Ekran Modülü) </vt:lpstr>
      <vt:lpstr>Temel Komutlar</vt:lpstr>
      <vt:lpstr>Digital I/O</vt:lpstr>
      <vt:lpstr>Analog I/O</vt:lpstr>
      <vt:lpstr>Değişkenler</vt:lpstr>
      <vt:lpstr>Matematik Komutları</vt:lpstr>
      <vt:lpstr>Google IoT Teknojileri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Iot1929 - DERS 1</dc:title>
  <cp:lastModifiedBy>Onur Can  Karaman</cp:lastModifiedBy>
  <cp:revision>6</cp:revision>
  <dcterms:modified xsi:type="dcterms:W3CDTF">2021-02-27T16:39:22Z</dcterms:modified>
</cp:coreProperties>
</file>