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2" r:id="rId2"/>
    <p:sldId id="256" r:id="rId3"/>
    <p:sldId id="265" r:id="rId4"/>
    <p:sldId id="267" r:id="rId5"/>
    <p:sldId id="268" r:id="rId6"/>
    <p:sldId id="266" r:id="rId7"/>
    <p:sldId id="259" r:id="rId8"/>
    <p:sldId id="272" r:id="rId9"/>
    <p:sldId id="271" r:id="rId10"/>
    <p:sldId id="270" r:id="rId11"/>
    <p:sldId id="278" r:id="rId12"/>
    <p:sldId id="260" r:id="rId13"/>
    <p:sldId id="273" r:id="rId14"/>
    <p:sldId id="277" r:id="rId15"/>
    <p:sldId id="274" r:id="rId16"/>
    <p:sldId id="280" r:id="rId17"/>
    <p:sldId id="283" r:id="rId18"/>
    <p:sldId id="282" r:id="rId19"/>
    <p:sldId id="287" r:id="rId20"/>
    <p:sldId id="281" r:id="rId21"/>
    <p:sldId id="285" r:id="rId22"/>
    <p:sldId id="286" r:id="rId23"/>
    <p:sldId id="284" r:id="rId24"/>
    <p:sldId id="275" r:id="rId25"/>
  </p:sldIdLst>
  <p:sldSz cx="9906000" cy="6858000" type="A4"/>
  <p:notesSz cx="6858000" cy="9144000"/>
  <p:embeddedFontLst>
    <p:embeddedFont>
      <p:font typeface="청소년서체" pitchFamily="18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2BD"/>
    <a:srgbClr val="8A8A8A"/>
    <a:srgbClr val="D2B4F0"/>
    <a:srgbClr val="C3C3C3"/>
    <a:srgbClr val="C6EA9C"/>
    <a:srgbClr val="CFF3EE"/>
    <a:srgbClr val="C0F0E9"/>
    <a:srgbClr val="D8F6F2"/>
    <a:srgbClr val="D2D2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244" y="-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98E14-39DF-4AEE-905D-B2BDAF945C91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F463-EC21-4809-9EE7-1AC24C04FA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0F463-EC21-4809-9EE7-1AC24C04FA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08000" y="72000"/>
            <a:ext cx="9684000" cy="6696000"/>
          </a:xfrm>
          <a:prstGeom prst="roundRect">
            <a:avLst>
              <a:gd name="adj" fmla="val 6024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24000" y="288000"/>
            <a:ext cx="9252000" cy="5940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08000" y="6372000"/>
            <a:ext cx="720000" cy="252000"/>
            <a:chOff x="4261450" y="5266083"/>
            <a:chExt cx="621100" cy="239977"/>
          </a:xfrm>
        </p:grpSpPr>
        <p:grpSp>
          <p:nvGrpSpPr>
            <p:cNvPr id="10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14" name="직사각형 13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 userDrawn="1"/>
        </p:nvSpPr>
        <p:spPr>
          <a:xfrm>
            <a:off x="324000" y="6372000"/>
            <a:ext cx="3744416" cy="27699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딥러닝의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기초 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(2019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년도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2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학기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M2177.004300_001)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24000" y="6300000"/>
            <a:ext cx="1417733" cy="432047"/>
            <a:chOff x="8041724" y="3284985"/>
            <a:chExt cx="1417733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08000" y="72000"/>
            <a:ext cx="9684000" cy="6696000"/>
          </a:xfrm>
          <a:prstGeom prst="roundRect">
            <a:avLst>
              <a:gd name="adj" fmla="val 6024"/>
            </a:avLst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24000" y="288000"/>
            <a:ext cx="9252000" cy="5940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08000" y="6372000"/>
            <a:ext cx="720000" cy="252000"/>
            <a:chOff x="4261450" y="5266083"/>
            <a:chExt cx="621100" cy="239977"/>
          </a:xfrm>
        </p:grpSpPr>
        <p:grpSp>
          <p:nvGrpSpPr>
            <p:cNvPr id="9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직사각형 12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11" name="직사각형 10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 userDrawn="1"/>
        </p:nvSpPr>
        <p:spPr>
          <a:xfrm>
            <a:off x="324000" y="6372000"/>
            <a:ext cx="3744416" cy="27699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딥러닝의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기초 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(2019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년도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2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학기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M2177.004300_001)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324000" y="6300000"/>
            <a:ext cx="1417733" cy="432047"/>
            <a:chOff x="8041724" y="3284985"/>
            <a:chExt cx="1417733" cy="432047"/>
          </a:xfrm>
        </p:grpSpPr>
        <p:sp>
          <p:nvSpPr>
            <p:cNvPr id="1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108000" y="72000"/>
            <a:ext cx="9684000" cy="6696000"/>
          </a:xfrm>
          <a:prstGeom prst="roundRect">
            <a:avLst>
              <a:gd name="adj" fmla="val 6024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324000" y="288000"/>
            <a:ext cx="9252000" cy="5940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608000" y="6372000"/>
            <a:ext cx="720000" cy="252000"/>
            <a:chOff x="4261450" y="5266083"/>
            <a:chExt cx="621100" cy="239977"/>
          </a:xfrm>
        </p:grpSpPr>
        <p:grpSp>
          <p:nvGrpSpPr>
            <p:cNvPr id="8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10" name="직사각형 9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 userDrawn="1"/>
        </p:nvSpPr>
        <p:spPr>
          <a:xfrm>
            <a:off x="324000" y="6372000"/>
            <a:ext cx="3744416" cy="27699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딥러닝의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기초 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(2019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년도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2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학기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M2177.004300_001)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324000" y="6300000"/>
            <a:ext cx="1417733" cy="432047"/>
            <a:chOff x="8041724" y="3284985"/>
            <a:chExt cx="1417733" cy="432047"/>
          </a:xfrm>
        </p:grpSpPr>
        <p:sp>
          <p:nvSpPr>
            <p:cNvPr id="16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08000" y="72000"/>
            <a:ext cx="9684000" cy="6696000"/>
          </a:xfrm>
          <a:prstGeom prst="roundRect">
            <a:avLst>
              <a:gd name="adj" fmla="val 6024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08000" y="6372000"/>
            <a:ext cx="720000" cy="252000"/>
            <a:chOff x="4261450" y="5266083"/>
            <a:chExt cx="621100" cy="239977"/>
          </a:xfrm>
        </p:grpSpPr>
        <p:grpSp>
          <p:nvGrpSpPr>
            <p:cNvPr id="10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14" name="직사각형 13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 userDrawn="1"/>
        </p:nvSpPr>
        <p:spPr>
          <a:xfrm>
            <a:off x="324000" y="6372000"/>
            <a:ext cx="3744416" cy="27699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딥러닝의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기초 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(2019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년도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2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학기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M2177.004300_001)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24000" y="6300000"/>
            <a:ext cx="1417733" cy="432047"/>
            <a:chOff x="8041724" y="3284985"/>
            <a:chExt cx="1417733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540000" y="432000"/>
            <a:ext cx="1295533" cy="591757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24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청소년서체" pitchFamily="18" charset="-127"/>
                <a:ea typeface="청소년서체" pitchFamily="18" charset="-127"/>
              </a:rPr>
              <a:t>INDEX</a:t>
            </a:r>
            <a:endParaRPr lang="en-US" altLang="ko-KR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540000" y="540000"/>
            <a:ext cx="882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08000" y="72000"/>
            <a:ext cx="9684000" cy="6696000"/>
          </a:xfrm>
          <a:prstGeom prst="roundRect">
            <a:avLst>
              <a:gd name="adj" fmla="val 6024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08000" y="6372000"/>
            <a:ext cx="720000" cy="252000"/>
            <a:chOff x="4261450" y="5266083"/>
            <a:chExt cx="621100" cy="239977"/>
          </a:xfrm>
        </p:grpSpPr>
        <p:grpSp>
          <p:nvGrpSpPr>
            <p:cNvPr id="10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14" name="직사각형 13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 userDrawn="1"/>
        </p:nvSpPr>
        <p:spPr>
          <a:xfrm>
            <a:off x="324000" y="6372000"/>
            <a:ext cx="3744416" cy="27699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딥러닝의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기초 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(2019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년도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2</a:t>
            </a:r>
            <a:r>
              <a:rPr lang="ko-KR" altLang="en-US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학기</a:t>
            </a:r>
            <a:r>
              <a:rPr lang="en-US" altLang="ko-KR" sz="12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, M2177.004300_001)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24000" y="6408011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C734-7AE0-423A-878F-4E5A92249047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CC3A-79C8-4DCD-8558-442C88CAC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넛 2"/>
          <p:cNvSpPr/>
          <p:nvPr/>
        </p:nvSpPr>
        <p:spPr>
          <a:xfrm>
            <a:off x="3456000" y="2124000"/>
            <a:ext cx="2880000" cy="2880000"/>
          </a:xfrm>
          <a:prstGeom prst="donut">
            <a:avLst>
              <a:gd name="adj" fmla="val 6726"/>
            </a:avLst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Automatic</a:t>
            </a:r>
          </a:p>
          <a:p>
            <a:pPr algn="ctr"/>
            <a:r>
              <a:rPr lang="en-US" altLang="ko-KR" sz="2400" b="1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2400" b="1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Colorization</a:t>
            </a:r>
            <a:endParaRPr lang="ko-KR" altLang="en-US" sz="2400" b="1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5" name="도넛 4"/>
          <p:cNvSpPr/>
          <p:nvPr/>
        </p:nvSpPr>
        <p:spPr>
          <a:xfrm>
            <a:off x="1080000" y="2700000"/>
            <a:ext cx="1728000" cy="1728000"/>
          </a:xfrm>
          <a:prstGeom prst="donut">
            <a:avLst>
              <a:gd name="adj" fmla="val 9487"/>
            </a:avLst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380000" y="2700000"/>
            <a:ext cx="1728000" cy="1728000"/>
          </a:xfrm>
          <a:prstGeom prst="donut">
            <a:avLst>
              <a:gd name="adj" fmla="val 9487"/>
            </a:avLst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>
            <a:off x="1800000" y="3312000"/>
            <a:ext cx="648000" cy="540000"/>
          </a:xfrm>
          <a:prstGeom prst="triangle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1296000" y="3312000"/>
            <a:ext cx="648000" cy="540000"/>
          </a:xfrm>
          <a:prstGeom prst="triangle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8280000" y="3312000"/>
            <a:ext cx="648000" cy="540000"/>
          </a:xfrm>
          <a:prstGeom prst="triangle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7740000" y="3312000"/>
            <a:ext cx="648000" cy="540000"/>
          </a:xfrm>
          <a:prstGeom prst="triangle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860000" y="360000"/>
            <a:ext cx="0" cy="1620000"/>
          </a:xfrm>
          <a:prstGeom prst="straightConnector1">
            <a:avLst/>
          </a:prstGeom>
          <a:ln w="3175">
            <a:solidFill>
              <a:srgbClr val="8A8A8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908000" y="4536000"/>
            <a:ext cx="0" cy="1620000"/>
          </a:xfrm>
          <a:prstGeom prst="straightConnector1">
            <a:avLst/>
          </a:prstGeom>
          <a:ln w="3175">
            <a:solidFill>
              <a:srgbClr val="8A8A8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208000" y="4536000"/>
            <a:ext cx="0" cy="1620000"/>
          </a:xfrm>
          <a:prstGeom prst="straightConnector1">
            <a:avLst/>
          </a:prstGeom>
          <a:ln w="3175">
            <a:solidFill>
              <a:srgbClr val="8A8A8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 rot="5400000">
            <a:off x="4104000" y="2772000"/>
            <a:ext cx="1944000" cy="1620000"/>
          </a:xfrm>
          <a:prstGeom prst="triangle">
            <a:avLst/>
          </a:prstGeom>
          <a:solidFill>
            <a:srgbClr val="8A8A8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000000" y="5616000"/>
            <a:ext cx="432000" cy="432000"/>
            <a:chOff x="3545798" y="2204733"/>
            <a:chExt cx="1602266" cy="1602266"/>
          </a:xfrm>
        </p:grpSpPr>
        <p:sp>
          <p:nvSpPr>
            <p:cNvPr id="16" name="타원 15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Picture 4" descr="curso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9216000" y="5832000"/>
            <a:ext cx="432000" cy="432000"/>
          </a:xfrm>
          <a:prstGeom prst="rect">
            <a:avLst/>
          </a:prstGeom>
          <a:noFill/>
        </p:spPr>
      </p:pic>
      <p:grpSp>
        <p:nvGrpSpPr>
          <p:cNvPr id="29" name="그룹 28"/>
          <p:cNvGrpSpPr/>
          <p:nvPr/>
        </p:nvGrpSpPr>
        <p:grpSpPr>
          <a:xfrm>
            <a:off x="2052000" y="5292000"/>
            <a:ext cx="5760000" cy="720081"/>
            <a:chOff x="1560624" y="947187"/>
            <a:chExt cx="6022752" cy="720081"/>
          </a:xfrm>
        </p:grpSpPr>
        <p:grpSp>
          <p:nvGrpSpPr>
            <p:cNvPr id="30" name="그룹 8"/>
            <p:cNvGrpSpPr/>
            <p:nvPr/>
          </p:nvGrpSpPr>
          <p:grpSpPr>
            <a:xfrm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2" name="타원 31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560624" y="1129308"/>
              <a:ext cx="6022752" cy="400099"/>
            </a:xfrm>
            <a:prstGeom prst="rect">
              <a:avLst/>
            </a:prstGeom>
            <a:noFill/>
          </p:spPr>
          <p:txBody>
            <a:bodyPr wrap="square" lIns="91430" tIns="45715" rIns="91430" bIns="45715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solidFill>
                    <a:srgbClr val="757B78"/>
                  </a:solidFill>
                  <a:latin typeface="청소년서체" pitchFamily="18" charset="-127"/>
                  <a:ea typeface="청소년서체" pitchFamily="18" charset="-127"/>
                </a:rPr>
                <a:t>7</a:t>
              </a:r>
              <a:r>
                <a:rPr lang="ko-KR" altLang="en-US" sz="2000" b="1" spc="-150" dirty="0" smtClean="0">
                  <a:solidFill>
                    <a:srgbClr val="757B78"/>
                  </a:solidFill>
                  <a:latin typeface="청소년서체" pitchFamily="18" charset="-127"/>
                  <a:ea typeface="청소년서체" pitchFamily="18" charset="-127"/>
                </a:rPr>
                <a:t>조</a:t>
              </a:r>
              <a:endParaRPr lang="ko-KR" altLang="en-US" sz="2000" b="1" spc="-150" dirty="0">
                <a:solidFill>
                  <a:srgbClr val="757B78"/>
                </a:solidFill>
                <a:latin typeface="청소년서체" pitchFamily="18" charset="-127"/>
                <a:ea typeface="청소년서체" pitchFamily="18" charset="-127"/>
              </a:endParaRPr>
            </a:p>
          </p:txBody>
        </p:sp>
      </p:grpSp>
      <p:pic>
        <p:nvPicPr>
          <p:cNvPr id="48" name="Picture 2" descr="machine learni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7776000" y="432000"/>
            <a:ext cx="1620000" cy="1620000"/>
          </a:xfrm>
          <a:prstGeom prst="roundRect">
            <a:avLst/>
          </a:prstGeom>
          <a:noFill/>
          <a:ln w="76200">
            <a:solidFill>
              <a:srgbClr val="8A8A8A"/>
            </a:solidFill>
          </a:ln>
        </p:spPr>
      </p:pic>
      <p:sp>
        <p:nvSpPr>
          <p:cNvPr id="49" name="타원 48"/>
          <p:cNvSpPr/>
          <p:nvPr/>
        </p:nvSpPr>
        <p:spPr>
          <a:xfrm>
            <a:off x="540000" y="648000"/>
            <a:ext cx="360000" cy="360000"/>
          </a:xfrm>
          <a:prstGeom prst="ellipse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2D2BD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972000" y="648000"/>
            <a:ext cx="360000" cy="360000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6EA9C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04000" y="648000"/>
            <a:ext cx="360000" cy="360000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2D2D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/>
          <p:cNvCxnSpPr/>
          <p:nvPr/>
        </p:nvCxnSpPr>
        <p:spPr>
          <a:xfrm flipV="1">
            <a:off x="1152000" y="2016000"/>
            <a:ext cx="0" cy="1728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#4.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2 : Smooth L1 Loss &amp; U-Net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L2 Loss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대신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Smooth L1 Loss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도입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Solution 1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8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944000"/>
            <a:ext cx="719999" cy="720000"/>
          </a:xfrm>
          <a:prstGeom prst="ellipse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9000000" y="2016000"/>
            <a:ext cx="0" cy="1764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440000" y="1944000"/>
            <a:ext cx="7560000" cy="180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Gaussian Distribution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보다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Outlier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 대해 조금 더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robust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Laplace, Student T Distribution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사용해보려 함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하지만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L1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는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Laplace Distribution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 대응하는 대신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Non-Convex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하여 학습이 어려우므로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0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근방에서만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L2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사용하는 </a:t>
            </a: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Smooth L1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사용함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2290" name="Picture 2" descr="smooth l1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000" y="3420000"/>
            <a:ext cx="4860000" cy="2700000"/>
          </a:xfrm>
          <a:prstGeom prst="roundRect">
            <a:avLst>
              <a:gd name="adj" fmla="val 2490"/>
            </a:avLst>
          </a:prstGeom>
          <a:noFill/>
          <a:ln w="76200">
            <a:solidFill>
              <a:srgbClr val="42D2BD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/>
          <p:cNvCxnSpPr/>
          <p:nvPr/>
        </p:nvCxnSpPr>
        <p:spPr>
          <a:xfrm flipV="1">
            <a:off x="1152000" y="2016000"/>
            <a:ext cx="0" cy="756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#4.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2 : Smooth L1 Loss &amp; U-Net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U-Net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Copy &amp; Crop Path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도입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Solution 2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8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944000"/>
            <a:ext cx="719999" cy="720000"/>
          </a:xfrm>
          <a:prstGeom prst="ellipse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9000000" y="2016000"/>
            <a:ext cx="0" cy="756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440000" y="1944000"/>
            <a:ext cx="7560000" cy="864000"/>
          </a:xfrm>
          <a:prstGeom prst="roundRect">
            <a:avLst>
              <a:gd name="adj" fmla="val 29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Encoder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사이에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Skip Connection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가능하게 하여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Low Level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Feature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 직접 전달되게 함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 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4098" name="Picture 2" descr="U-Ne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00" y="2880000"/>
            <a:ext cx="4860000" cy="3240000"/>
          </a:xfrm>
          <a:prstGeom prst="roundRect">
            <a:avLst>
              <a:gd name="adj" fmla="val 8463"/>
            </a:avLst>
          </a:prstGeom>
          <a:noFill/>
          <a:ln w="76200">
            <a:solidFill>
              <a:srgbClr val="42D2BD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D2BD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0000" y="180000"/>
            <a:ext cx="1296000" cy="1296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Grey-Scaled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1*256*256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(L)</a:t>
            </a:r>
            <a:endParaRPr lang="ko-KR" altLang="en-US" sz="16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60000" y="180000"/>
            <a:ext cx="1296000" cy="1296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Colored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rgbClr val="42D2BD"/>
                </a:solidFill>
              </a:rPr>
              <a:t>2</a:t>
            </a:r>
            <a:r>
              <a:rPr lang="en-US" altLang="ko-KR" sz="1600" dirty="0" smtClean="0">
                <a:solidFill>
                  <a:srgbClr val="42D2BD"/>
                </a:solidFill>
              </a:rPr>
              <a:t>*256*256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(AB)</a:t>
            </a:r>
            <a:endParaRPr lang="ko-KR" altLang="en-US" sz="1600" dirty="0">
              <a:solidFill>
                <a:srgbClr val="42D2BD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1112" y="188640"/>
            <a:ext cx="2160000" cy="6588000"/>
          </a:xfrm>
          <a:prstGeom prst="rect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53112" y="2924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128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53112" y="1628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6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4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3112" y="332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32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53112" y="4220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256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53112" y="5516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84648" y="188640"/>
            <a:ext cx="2160000" cy="6588000"/>
          </a:xfrm>
          <a:prstGeom prst="rect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4648" y="2924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128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128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512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64648" y="1628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Max Pool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256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64648" y="332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7*7,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64648" y="4220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256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256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1024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64648" y="5516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512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512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2048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5112" y="5912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5112" y="3320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5112" y="4616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5112" y="2024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5112" y="728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6648" y="728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1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6648" y="2024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3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96648" y="3320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4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6648" y="4616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6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6648" y="5912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3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548000" y="792000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5400000">
            <a:off x="8136000" y="792000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80000" y="6732000"/>
            <a:ext cx="1620000" cy="0"/>
          </a:xfrm>
          <a:prstGeom prst="line">
            <a:avLst/>
          </a:prstGeom>
          <a:ln w="76200">
            <a:solidFill>
              <a:srgbClr val="42D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100000" y="6732000"/>
            <a:ext cx="1620000" cy="0"/>
          </a:xfrm>
          <a:prstGeom prst="line">
            <a:avLst/>
          </a:prstGeom>
          <a:ln w="76200">
            <a:solidFill>
              <a:srgbClr val="42D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6000" y="55080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Encoder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</a:t>
            </a:r>
            <a:r>
              <a:rPr lang="en-US" altLang="ko-KR" sz="2400" b="1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ResNet</a:t>
            </a:r>
            <a:endParaRPr lang="en-US" altLang="ko-KR" sz="2400" b="1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50 Layer)</a:t>
            </a:r>
            <a:endParaRPr lang="ko-KR" altLang="en-US" sz="2400" b="1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0000" y="5508000"/>
            <a:ext cx="1440160" cy="11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(On My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Own)</a:t>
            </a:r>
            <a:endParaRPr lang="ko-KR" altLang="en-US" sz="2400" b="1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rot="10800000">
            <a:off x="3600000" y="1548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3600000" y="2880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3600000" y="4212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3600000" y="5544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0800000" flipV="1">
            <a:off x="5976000" y="1368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0800000" flipV="1">
            <a:off x="5976000" y="2700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0800000" flipV="1">
            <a:off x="5976000" y="4032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0800000" flipV="1">
            <a:off x="5976000" y="5364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212000" y="1584000"/>
            <a:ext cx="1512000" cy="0"/>
          </a:xfrm>
          <a:prstGeom prst="straightConnector1">
            <a:avLst/>
          </a:prstGeom>
          <a:ln w="76200">
            <a:gradFill flip="none" rotWithShape="1">
              <a:gsLst>
                <a:gs pos="20000">
                  <a:srgbClr val="C6EA9C"/>
                </a:gs>
                <a:gs pos="80000">
                  <a:srgbClr val="42D2BD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2920" y="18864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Copy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Path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Of </a:t>
            </a:r>
            <a:r>
              <a:rPr lang="en-US" altLang="ko-KR" sz="2400" b="1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Unet</a:t>
            </a:r>
            <a:endParaRPr lang="en-US" altLang="ko-KR" sz="2400" b="1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96000" y="216000"/>
            <a:ext cx="1872000" cy="5760000"/>
          </a:xfrm>
          <a:prstGeom prst="rect">
            <a:avLst/>
          </a:prstGeom>
          <a:noFill/>
          <a:ln w="76200">
            <a:gradFill flip="none" rotWithShape="1">
              <a:gsLst>
                <a:gs pos="20000">
                  <a:srgbClr val="C6EA9C"/>
                </a:gs>
                <a:gs pos="80000">
                  <a:srgbClr val="42D2BD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212000" y="2916000"/>
            <a:ext cx="1512000" cy="0"/>
          </a:xfrm>
          <a:prstGeom prst="straightConnector1">
            <a:avLst/>
          </a:prstGeom>
          <a:ln w="76200">
            <a:gradFill flip="none" rotWithShape="1">
              <a:gsLst>
                <a:gs pos="20000">
                  <a:srgbClr val="C6EA9C"/>
                </a:gs>
                <a:gs pos="80000">
                  <a:srgbClr val="42D2BD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212000" y="4248000"/>
            <a:ext cx="1512000" cy="0"/>
          </a:xfrm>
          <a:prstGeom prst="straightConnector1">
            <a:avLst/>
          </a:prstGeom>
          <a:ln w="76200">
            <a:gradFill flip="none" rotWithShape="1">
              <a:gsLst>
                <a:gs pos="20000">
                  <a:srgbClr val="C6EA9C"/>
                </a:gs>
                <a:gs pos="80000">
                  <a:srgbClr val="42D2BD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212000" y="5580000"/>
            <a:ext cx="1512000" cy="0"/>
          </a:xfrm>
          <a:prstGeom prst="straightConnector1">
            <a:avLst/>
          </a:prstGeom>
          <a:ln w="76200">
            <a:gradFill flip="none" rotWithShape="1">
              <a:gsLst>
                <a:gs pos="20000">
                  <a:srgbClr val="C6EA9C"/>
                </a:gs>
                <a:gs pos="80000">
                  <a:srgbClr val="42D2BD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93360" y="1556792"/>
            <a:ext cx="17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With Smooth L1 Loss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 flipV="1">
            <a:off x="1152000" y="2016000"/>
            <a:ext cx="0" cy="108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40000" y="4212000"/>
            <a:ext cx="7560000" cy="180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은 진짜 이미지와 생성된 이미지를 비교할 수 있다는 장점이 있음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Model 2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Generator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로 활용해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만든다면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Discriminator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칙칙한 색감을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“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가짜 이미지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”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특성으로 인식할 것임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하지만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다른 특성까지 가짜라고 인식해버린다면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	(GAN Training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어려움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0000" y="3240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도입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!!!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#5.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3 : DCGAN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Smooth L1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칙칙한 색감을 완전히 해결하지 못함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Problem!!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000" y="3240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Solution!!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152000" y="4320000"/>
            <a:ext cx="0" cy="1728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000000" y="4104000"/>
            <a:ext cx="0" cy="1944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3888000"/>
            <a:ext cx="719999" cy="720000"/>
          </a:xfrm>
          <a:prstGeom prst="ellipse">
            <a:avLst/>
          </a:prstGeom>
          <a:noFill/>
        </p:spPr>
      </p:pic>
      <p:pic>
        <p:nvPicPr>
          <p:cNvPr id="14" name="Picture 2" descr="í¬ì¼ëª¬ ì§ì° ì¼êµ´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 l="7500" r="11490"/>
          <a:stretch>
            <a:fillRect/>
          </a:stretch>
        </p:blipFill>
        <p:spPr bwMode="auto">
          <a:xfrm>
            <a:off x="792000" y="1944000"/>
            <a:ext cx="720080" cy="720000"/>
          </a:xfrm>
          <a:prstGeom prst="ellipse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>
          <a:xfrm flipV="1">
            <a:off x="9000000" y="2016000"/>
            <a:ext cx="0" cy="108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440000" y="1944000"/>
            <a:ext cx="7560000" cy="1152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박사님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저희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플젝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터진거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같은데요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??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이게 그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벚꽃엔딩인가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하는 그건가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..</a:t>
            </a:r>
          </a:p>
        </p:txBody>
      </p:sp>
      <p:pic>
        <p:nvPicPr>
          <p:cNvPr id="2053" name="Picture 5" descr="C:\Users\brain\Desktop\u_net\flower\test_before_GAN\img-144-epoch-1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0" y="1872000"/>
            <a:ext cx="1296000" cy="1296000"/>
          </a:xfrm>
          <a:prstGeom prst="roundRect">
            <a:avLst>
              <a:gd name="adj" fmla="val 9283"/>
            </a:avLst>
          </a:prstGeom>
          <a:noFill/>
        </p:spPr>
      </p:pic>
      <p:pic>
        <p:nvPicPr>
          <p:cNvPr id="2054" name="Picture 6" descr="C:\Users\brain\Desktop\u_net\flower\test_before_GAN\img-51-epoch-1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1872000"/>
            <a:ext cx="1296000" cy="1296000"/>
          </a:xfrm>
          <a:prstGeom prst="roundRect">
            <a:avLst>
              <a:gd name="adj" fmla="val 7642"/>
            </a:avLst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D2BD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216000" y="540000"/>
            <a:ext cx="7704000" cy="2945665"/>
            <a:chOff x="108000" y="0"/>
            <a:chExt cx="7704000" cy="294566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548000" y="0"/>
              <a:ext cx="4752000" cy="2700000"/>
            </a:xfrm>
            <a:prstGeom prst="roundRect">
              <a:avLst>
                <a:gd name="adj" fmla="val 11941"/>
              </a:avLst>
            </a:prstGeom>
            <a:noFill/>
            <a:ln w="76200">
              <a:solidFill>
                <a:srgbClr val="C6E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 descr="g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00" y="108000"/>
              <a:ext cx="7704000" cy="2521511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60000" y="2484000"/>
              <a:ext cx="2160000" cy="461665"/>
            </a:xfrm>
            <a:prstGeom prst="rect">
              <a:avLst/>
            </a:prstGeom>
            <a:solidFill>
              <a:srgbClr val="CFF3E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C6EA9C"/>
                  </a:solidFill>
                  <a:latin typeface="청소년서체" pitchFamily="18" charset="-127"/>
                  <a:ea typeface="청소년서체" pitchFamily="18" charset="-127"/>
                </a:rPr>
                <a:t>Generator</a:t>
              </a:r>
              <a:endParaRPr lang="ko-KR" altLang="en-US" sz="2400" b="1" dirty="0">
                <a:solidFill>
                  <a:srgbClr val="C6EA9C"/>
                </a:solidFill>
                <a:latin typeface="청소년서체" pitchFamily="18" charset="-127"/>
                <a:ea typeface="청소년서체" pitchFamily="18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800000" y="4680000"/>
            <a:ext cx="1188000" cy="118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Real</a:t>
            </a:r>
          </a:p>
          <a:p>
            <a:pPr algn="ctr"/>
            <a:r>
              <a:rPr lang="en-US" altLang="ko-KR" sz="15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1500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3</a:t>
            </a:r>
            <a:r>
              <a:rPr lang="en-US" altLang="ko-KR" sz="15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*256*256</a:t>
            </a:r>
          </a:p>
          <a:p>
            <a:pPr algn="ctr"/>
            <a:r>
              <a:rPr lang="en-US" altLang="ko-KR" sz="15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(LAB)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608000" y="3888000"/>
            <a:ext cx="4860000" cy="2700000"/>
          </a:xfrm>
          <a:prstGeom prst="roundRect">
            <a:avLst>
              <a:gd name="adj" fmla="val 11941"/>
            </a:avLst>
          </a:prstGeom>
          <a:noFill/>
          <a:ln w="76200">
            <a:solidFill>
              <a:srgbClr val="D2B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00" y="3600000"/>
            <a:ext cx="2160000" cy="461665"/>
          </a:xfrm>
          <a:prstGeom prst="rect">
            <a:avLst/>
          </a:prstGeom>
          <a:solidFill>
            <a:srgbClr val="CFF3E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Discriminator</a:t>
            </a:r>
            <a:endParaRPr lang="ko-KR" altLang="en-US" sz="2400" b="1" dirty="0">
              <a:solidFill>
                <a:srgbClr val="D2B4F0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40000" y="5220000"/>
            <a:ext cx="1044000" cy="0"/>
          </a:xfrm>
          <a:prstGeom prst="straightConnector1">
            <a:avLst/>
          </a:prstGeom>
          <a:ln w="101600">
            <a:solidFill>
              <a:srgbClr val="42D2BD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아래로 구부러진 화살표 23"/>
          <p:cNvSpPr/>
          <p:nvPr/>
        </p:nvSpPr>
        <p:spPr>
          <a:xfrm>
            <a:off x="776536" y="116632"/>
            <a:ext cx="6552728" cy="1163568"/>
          </a:xfrm>
          <a:prstGeom prst="curvedDownArrow">
            <a:avLst>
              <a:gd name="adj1" fmla="val 25000"/>
              <a:gd name="adj2" fmla="val 50000"/>
              <a:gd name="adj3" fmla="val 18603"/>
            </a:avLst>
          </a:prstGeom>
          <a:solidFill>
            <a:srgbClr val="D2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2760" y="0"/>
            <a:ext cx="1944000" cy="461665"/>
          </a:xfrm>
          <a:prstGeom prst="rect">
            <a:avLst/>
          </a:prstGeom>
          <a:solidFill>
            <a:srgbClr val="CFF3E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L+AB = LAB</a:t>
            </a:r>
            <a:endParaRPr lang="ko-KR" altLang="en-US" sz="2400" b="1" dirty="0">
              <a:solidFill>
                <a:srgbClr val="D2B4F0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65368" y="1340768"/>
            <a:ext cx="1188000" cy="1188000"/>
          </a:xfrm>
          <a:prstGeom prst="rect">
            <a:avLst/>
          </a:prstGeom>
          <a:solidFill>
            <a:schemeClr val="bg1"/>
          </a:solidFill>
          <a:ln w="76200">
            <a:solidFill>
              <a:srgbClr val="D2B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Generated</a:t>
            </a:r>
          </a:p>
          <a:p>
            <a:pPr algn="ctr"/>
            <a:r>
              <a:rPr lang="en-US" altLang="ko-KR" sz="15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1500" dirty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3</a:t>
            </a:r>
            <a:r>
              <a:rPr lang="en-US" altLang="ko-KR" sz="15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*256*256</a:t>
            </a:r>
          </a:p>
          <a:p>
            <a:pPr algn="ctr"/>
            <a:r>
              <a:rPr lang="en-US" altLang="ko-KR" sz="15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(LAB)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8352000" y="3240000"/>
            <a:ext cx="1044000" cy="0"/>
          </a:xfrm>
          <a:prstGeom prst="straightConnector1">
            <a:avLst/>
          </a:prstGeom>
          <a:ln w="101600">
            <a:solidFill>
              <a:srgbClr val="D2B4F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680000" y="4428000"/>
            <a:ext cx="4608000" cy="1728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sz="2000" dirty="0" err="1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 Layer – BN Layer – </a:t>
            </a:r>
            <a:r>
              <a:rPr lang="en-US" altLang="ko-KR" sz="2000" dirty="0" err="1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LeakyReLU</a:t>
            </a: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위의 구조를 반복해서 쌓음</a:t>
            </a: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 smtClean="0">
              <a:solidFill>
                <a:srgbClr val="D2B4F0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마지막 </a:t>
            </a: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Layer</a:t>
            </a:r>
            <a:r>
              <a:rPr lang="ko-KR" altLang="en-US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에서는 확률 값 얻기 위해서</a:t>
            </a:r>
            <a:endParaRPr lang="en-US" altLang="ko-KR" sz="2000" dirty="0" smtClean="0">
              <a:solidFill>
                <a:srgbClr val="D2B4F0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Sigmoid </a:t>
            </a:r>
            <a:r>
              <a:rPr lang="ko-KR" altLang="en-US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함수 </a:t>
            </a:r>
            <a:r>
              <a:rPr lang="ko-KR" altLang="en-US" sz="2000" dirty="0" err="1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퉁과</a:t>
            </a:r>
            <a:r>
              <a:rPr lang="en-US" altLang="ko-KR" sz="2000" dirty="0" smtClean="0">
                <a:solidFill>
                  <a:srgbClr val="D2B4F0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7956000" y="1836000"/>
            <a:ext cx="288000" cy="216000"/>
          </a:xfrm>
          <a:prstGeom prst="triangle">
            <a:avLst/>
          </a:prstGeom>
          <a:solidFill>
            <a:srgbClr val="D2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/>
          <p:nvPr/>
        </p:nvCxnSpPr>
        <p:spPr>
          <a:xfrm flipV="1">
            <a:off x="1152000" y="2016000"/>
            <a:ext cx="0" cy="396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적용하니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색감은 화사해지는데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색의 방향이 달라진다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#6.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4 : Optimized Loss Function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err="1" smtClean="0">
                <a:latin typeface="청소년서체" pitchFamily="18" charset="-127"/>
                <a:ea typeface="청소년서체" pitchFamily="18" charset="-127"/>
              </a:rPr>
              <a:t>또라블럼</a:t>
            </a:r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...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23" name="Picture 2" descr="í¬ì¼ëª¬ ì§ì° ì¼êµ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92040" y="1944000"/>
            <a:ext cx="720000" cy="720000"/>
          </a:xfrm>
          <a:prstGeom prst="ellipse">
            <a:avLst/>
          </a:prstGeom>
          <a:noFill/>
          <a:ln w="38100">
            <a:solidFill>
              <a:srgbClr val="42D2BD"/>
            </a:solidFill>
          </a:ln>
        </p:spPr>
      </p:pic>
      <p:cxnSp>
        <p:nvCxnSpPr>
          <p:cNvPr id="25" name="직선 화살표 연결선 24"/>
          <p:cNvCxnSpPr/>
          <p:nvPr/>
        </p:nvCxnSpPr>
        <p:spPr>
          <a:xfrm flipV="1">
            <a:off x="9000000" y="2016000"/>
            <a:ext cx="0" cy="396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440000" y="1944000"/>
            <a:ext cx="7560000" cy="1989056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인생은 길고 우리의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플젝도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역시 길다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데이터가 충분히 많지 않아 적절하지 못한 색을 찾아준다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또한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구조 상의 문제인데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Discriminator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받는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Label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은 맞다와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아니다 일 뿐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어느 부분의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Color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다르다가 아니다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 z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mapping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할때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얇은 비단으로 대변되는 적은 차원의 공간에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매핑해야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하는데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원본 방향으로 끌어주는 추가적인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없이는 어느 부분이 틀렸는지 판별하기 힘들다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296000" y="3861304"/>
            <a:ext cx="7416080" cy="2304000"/>
            <a:chOff x="1296000" y="3240000"/>
            <a:chExt cx="7416080" cy="2304000"/>
          </a:xfrm>
        </p:grpSpPr>
        <p:pic>
          <p:nvPicPr>
            <p:cNvPr id="6146" name="Picture 2" descr="C:\Users\brain\Desktop\u_net\pokemon\Before_GAN\img-132-epoch-2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6000" y="3240000"/>
              <a:ext cx="2304000" cy="2304000"/>
            </a:xfrm>
            <a:prstGeom prst="rect">
              <a:avLst/>
            </a:prstGeom>
            <a:noFill/>
          </p:spPr>
        </p:pic>
        <p:pic>
          <p:nvPicPr>
            <p:cNvPr id="6147" name="Picture 3" descr="C:\Users\brain\Desktop\u_net\pokemon\After_GAN_Without_L1\img-13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08000" y="3240000"/>
              <a:ext cx="2303999" cy="2304000"/>
            </a:xfrm>
            <a:prstGeom prst="rect">
              <a:avLst/>
            </a:prstGeom>
            <a:noFill/>
          </p:spPr>
        </p:pic>
        <p:sp>
          <p:nvSpPr>
            <p:cNvPr id="31" name="이등변 삼각형 30"/>
            <p:cNvSpPr/>
            <p:nvPr/>
          </p:nvSpPr>
          <p:spPr>
            <a:xfrm rot="5400000">
              <a:off x="3780000" y="4032000"/>
              <a:ext cx="648000" cy="540000"/>
            </a:xfrm>
            <a:prstGeom prst="triangle">
              <a:avLst/>
            </a:prstGeom>
            <a:solidFill>
              <a:srgbClr val="42D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등호 32"/>
            <p:cNvSpPr/>
            <p:nvPr/>
          </p:nvSpPr>
          <p:spPr>
            <a:xfrm>
              <a:off x="7200000" y="3960000"/>
              <a:ext cx="720000" cy="720000"/>
            </a:xfrm>
            <a:prstGeom prst="mathEqual">
              <a:avLst/>
            </a:prstGeom>
            <a:solidFill>
              <a:srgbClr val="42D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92000" y="3672000"/>
              <a:ext cx="720080" cy="1152000"/>
            </a:xfrm>
            <a:prstGeom prst="roundRect">
              <a:avLst>
                <a:gd name="adj" fmla="val 66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8000" b="1" dirty="0" smtClean="0">
                  <a:solidFill>
                    <a:srgbClr val="42D2BD"/>
                  </a:solidFill>
                  <a:latin typeface="청소년서체" pitchFamily="18" charset="-127"/>
                  <a:ea typeface="청소년서체" pitchFamily="18" charset="-127"/>
                </a:rPr>
                <a:t>?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/>
          <p:cNvCxnSpPr/>
          <p:nvPr/>
        </p:nvCxnSpPr>
        <p:spPr>
          <a:xfrm flipV="1">
            <a:off x="1152000" y="2016000"/>
            <a:ext cx="0" cy="1728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L2 Loss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대신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Smooth L1 Loss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도입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9344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b="1" dirty="0" smtClean="0">
                <a:latin typeface="청소년서체" pitchFamily="18" charset="-127"/>
                <a:ea typeface="청소년서체" pitchFamily="18" charset="-127"/>
              </a:rPr>
              <a:t>궁극의 솔루션</a:t>
            </a:r>
            <a:endParaRPr lang="ko-KR" altLang="en-US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8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944000"/>
            <a:ext cx="719999" cy="720000"/>
          </a:xfrm>
          <a:prstGeom prst="ellipse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9000000" y="2016000"/>
            <a:ext cx="0" cy="1764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440000" y="1944000"/>
            <a:ext cx="7560000" cy="1989056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도 모자라고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Generator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잘못된 색상을 내도록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Control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할 수도 없다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이것이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Discriminator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도입하여 생긴 결과라면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Model 2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Model 3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Ensemble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하여 칙칙하지 않으면서 잘못되지도 않은 색감의 </a:t>
            </a:r>
            <a:r>
              <a:rPr lang="ko-KR" altLang="en-US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중간점을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찾아보자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이를 위해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원래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Objective function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Smooth L1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p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만큼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scaling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하여 더하였다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#6.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4 : Optimized Loss Function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4104000"/>
            <a:ext cx="7200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00" y="5292000"/>
            <a:ext cx="8640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이등변 삼각형 12"/>
          <p:cNvSpPr/>
          <p:nvPr/>
        </p:nvSpPr>
        <p:spPr>
          <a:xfrm rot="10800000">
            <a:off x="4680000" y="486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– DCGAN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–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3069000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6254999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592000"/>
            <a:ext cx="2304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brain\Desktop\u_net\flower\test_after_GAN_without_L1\img-53-epoch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6000" y="2592000"/>
            <a:ext cx="2304000" cy="2304000"/>
          </a:xfrm>
          <a:prstGeom prst="rect">
            <a:avLst/>
          </a:prstGeom>
          <a:noFill/>
        </p:spPr>
      </p:pic>
      <p:pic>
        <p:nvPicPr>
          <p:cNvPr id="1028" name="Picture 4" descr="C:\Users\brain\Desktop\u_net\flower\test_after_GAN_with_L1\img-20-epoch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2000" y="2592000"/>
            <a:ext cx="2304000" cy="230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– DCGAN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–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3069000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6254999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brain\Desktop\u_net\flower\test_after_GAN_with_L1\img-70-epoch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2000" y="2592000"/>
            <a:ext cx="2304000" cy="2304000"/>
          </a:xfrm>
          <a:prstGeom prst="rect">
            <a:avLst/>
          </a:prstGeom>
          <a:noFill/>
        </p:spPr>
      </p:pic>
      <p:pic>
        <p:nvPicPr>
          <p:cNvPr id="2051" name="Picture 3" descr="C:\Users\brain\Desktop\u_net\flower\test_before_GAN\img-136-epoch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592000"/>
            <a:ext cx="2304000" cy="2304000"/>
          </a:xfrm>
          <a:prstGeom prst="rect">
            <a:avLst/>
          </a:prstGeom>
          <a:noFill/>
        </p:spPr>
      </p:pic>
      <p:pic>
        <p:nvPicPr>
          <p:cNvPr id="2052" name="Picture 4" descr="C:\Users\brain\Desktop\u_net\flower\test_after_GAN_without_L1\img-136-epoch-1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6000" y="2592000"/>
            <a:ext cx="2304000" cy="230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– DCGAN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–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8" name="Picture 1" descr="C:\Users\brain\Desktop\u_net\pokemon\After_GAN_With_L1\img-132-epoch-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2000" y="2592000"/>
            <a:ext cx="2341563" cy="2341563"/>
          </a:xfrm>
          <a:prstGeom prst="rect">
            <a:avLst/>
          </a:prstGeom>
          <a:noFill/>
        </p:spPr>
      </p:pic>
      <p:pic>
        <p:nvPicPr>
          <p:cNvPr id="9" name="Picture 2" descr="C:\Users\brain\Desktop\u_net\pokemon\Before_GAN\img-132-epoch-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592000"/>
            <a:ext cx="2304000" cy="2304000"/>
          </a:xfrm>
          <a:prstGeom prst="rect">
            <a:avLst/>
          </a:prstGeom>
          <a:noFill/>
        </p:spPr>
      </p:pic>
      <p:pic>
        <p:nvPicPr>
          <p:cNvPr id="10" name="Picture 3" descr="C:\Users\brain\Desktop\u_net\pokemon\After_GAN_Without_L1\img-1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6000" y="2592000"/>
            <a:ext cx="2303999" cy="2304000"/>
          </a:xfrm>
          <a:prstGeom prst="rect">
            <a:avLst/>
          </a:prstGeom>
          <a:noFill/>
        </p:spPr>
      </p:pic>
      <p:sp>
        <p:nvSpPr>
          <p:cNvPr id="12" name="이등변 삼각형 11"/>
          <p:cNvSpPr/>
          <p:nvPr/>
        </p:nvSpPr>
        <p:spPr>
          <a:xfrm rot="5400000">
            <a:off x="3069000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6254999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넛 3"/>
          <p:cNvSpPr/>
          <p:nvPr/>
        </p:nvSpPr>
        <p:spPr>
          <a:xfrm>
            <a:off x="3456000" y="2124000"/>
            <a:ext cx="2880000" cy="2880000"/>
          </a:xfrm>
          <a:prstGeom prst="donut">
            <a:avLst>
              <a:gd name="adj" fmla="val 6726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Automatic</a:t>
            </a:r>
          </a:p>
          <a:p>
            <a:pPr algn="ctr"/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Colorization</a:t>
            </a:r>
            <a:endParaRPr lang="ko-KR" altLang="en-US" sz="2400" b="1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>
            <a:off x="4104000" y="2772000"/>
            <a:ext cx="1944000" cy="1620000"/>
          </a:xfrm>
          <a:prstGeom prst="triangle">
            <a:avLst/>
          </a:prstGeom>
          <a:solidFill>
            <a:srgbClr val="42D2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도넛 5"/>
          <p:cNvSpPr/>
          <p:nvPr/>
        </p:nvSpPr>
        <p:spPr>
          <a:xfrm>
            <a:off x="1080000" y="2700000"/>
            <a:ext cx="1728000" cy="1728000"/>
          </a:xfrm>
          <a:prstGeom prst="donut">
            <a:avLst>
              <a:gd name="adj" fmla="val 9487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7380000" y="2700000"/>
            <a:ext cx="1728000" cy="1728000"/>
          </a:xfrm>
          <a:prstGeom prst="donut">
            <a:avLst>
              <a:gd name="adj" fmla="val 9487"/>
            </a:avLst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800000" y="3312000"/>
            <a:ext cx="648000" cy="54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1296000" y="3312000"/>
            <a:ext cx="648000" cy="54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8280000" y="3312000"/>
            <a:ext cx="648000" cy="54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7740000" y="3312000"/>
            <a:ext cx="648000" cy="54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860000" y="360000"/>
            <a:ext cx="0" cy="16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908000" y="4536000"/>
            <a:ext cx="0" cy="16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208000" y="4536000"/>
            <a:ext cx="0" cy="16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40000" y="648000"/>
            <a:ext cx="360000" cy="360000"/>
          </a:xfrm>
          <a:prstGeom prst="ellips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2D2BD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72000" y="648000"/>
            <a:ext cx="360000" cy="360000"/>
          </a:xfrm>
          <a:prstGeom prst="ellipse">
            <a:avLst/>
          </a:prstGeom>
          <a:solidFill>
            <a:srgbClr val="C6E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6EA9C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04000" y="648000"/>
            <a:ext cx="360000" cy="360000"/>
          </a:xfrm>
          <a:prstGeom prst="ellipse">
            <a:avLst/>
          </a:prstGeom>
          <a:solidFill>
            <a:srgbClr val="D2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2B4F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52000" y="5292000"/>
            <a:ext cx="5760000" cy="720081"/>
            <a:chOff x="1560624" y="947187"/>
            <a:chExt cx="6022752" cy="720081"/>
          </a:xfrm>
        </p:grpSpPr>
        <p:grpSp>
          <p:nvGrpSpPr>
            <p:cNvPr id="21" name="그룹 8"/>
            <p:cNvGrpSpPr/>
            <p:nvPr/>
          </p:nvGrpSpPr>
          <p:grpSpPr>
            <a:xfrm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3" name="타원 22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60624" y="1129308"/>
              <a:ext cx="6022752" cy="400099"/>
            </a:xfrm>
            <a:prstGeom prst="rect">
              <a:avLst/>
            </a:prstGeom>
            <a:noFill/>
          </p:spPr>
          <p:txBody>
            <a:bodyPr wrap="square" lIns="91430" tIns="45715" rIns="91430" bIns="45715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solidFill>
                    <a:srgbClr val="757B78"/>
                  </a:solidFill>
                  <a:latin typeface="청소년서체" pitchFamily="18" charset="-127"/>
                  <a:ea typeface="청소년서체" pitchFamily="18" charset="-127"/>
                </a:rPr>
                <a:t>7</a:t>
              </a:r>
              <a:r>
                <a:rPr lang="ko-KR" altLang="en-US" sz="2000" b="1" spc="-150" dirty="0" smtClean="0">
                  <a:solidFill>
                    <a:srgbClr val="757B78"/>
                  </a:solidFill>
                  <a:latin typeface="청소년서체" pitchFamily="18" charset="-127"/>
                  <a:ea typeface="청소년서체" pitchFamily="18" charset="-127"/>
                </a:rPr>
                <a:t>조</a:t>
              </a:r>
              <a:endParaRPr lang="ko-KR" altLang="en-US" sz="2000" b="1" spc="-150" dirty="0">
                <a:solidFill>
                  <a:srgbClr val="757B78"/>
                </a:solidFill>
                <a:latin typeface="청소년서체" pitchFamily="18" charset="-127"/>
                <a:ea typeface="청소년서체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00000" y="5616000"/>
            <a:ext cx="432000" cy="432000"/>
            <a:chOff x="3545798" y="2204733"/>
            <a:chExt cx="1602266" cy="1602266"/>
          </a:xfrm>
        </p:grpSpPr>
        <p:sp>
          <p:nvSpPr>
            <p:cNvPr id="36" name="타원 35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Picture 4" descr="cursor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</a:blip>
          <a:srcRect/>
          <a:stretch>
            <a:fillRect/>
          </a:stretch>
        </p:blipFill>
        <p:spPr bwMode="auto">
          <a:xfrm>
            <a:off x="9216000" y="5832000"/>
            <a:ext cx="432000" cy="432000"/>
          </a:xfrm>
          <a:prstGeom prst="rect">
            <a:avLst/>
          </a:prstGeom>
          <a:noFill/>
        </p:spPr>
      </p:pic>
      <p:pic>
        <p:nvPicPr>
          <p:cNvPr id="19458" name="Picture 2" descr="machine learni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7776000" y="432000"/>
            <a:ext cx="1620000" cy="1620000"/>
          </a:xfrm>
          <a:prstGeom prst="roundRect">
            <a:avLst/>
          </a:prstGeom>
          <a:noFill/>
          <a:ln w="76200">
            <a:solidFill>
              <a:srgbClr val="42D2BD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DC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– DCGAN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 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–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3069000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6254999" y="3600000"/>
            <a:ext cx="432000" cy="36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brain\Desktop\u_net\pokemon\Before_GAN\img-1112-epoch-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592000"/>
            <a:ext cx="2341563" cy="2341563"/>
          </a:xfrm>
          <a:prstGeom prst="rect">
            <a:avLst/>
          </a:prstGeom>
          <a:noFill/>
        </p:spPr>
      </p:pic>
      <p:pic>
        <p:nvPicPr>
          <p:cNvPr id="32771" name="Picture 3" descr="C:\Users\brain\Desktop\u_net\pokemon\After_GAN_Without_L1\img-11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6000" y="2592000"/>
            <a:ext cx="2341563" cy="2341563"/>
          </a:xfrm>
          <a:prstGeom prst="rect">
            <a:avLst/>
          </a:prstGeom>
          <a:noFill/>
        </p:spPr>
      </p:pic>
      <p:pic>
        <p:nvPicPr>
          <p:cNvPr id="32772" name="Picture 4" descr="C:\Users\brain\Desktop\u_net\pokemon\After_GAN_With_L1\img-1112-epoch-0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6912000" y="2592000"/>
            <a:ext cx="2341563" cy="234156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  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후의 실사와 상당히 비슷해진 최종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Output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들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25408" y="4365104"/>
            <a:ext cx="432048" cy="72008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</a:t>
            </a:r>
          </a:p>
        </p:txBody>
      </p:sp>
      <p:pic>
        <p:nvPicPr>
          <p:cNvPr id="36874" name="Picture 10" descr="C:\Users\brain\Desktop\u_net\flower\test_after_GAN_without_L1\img-60-epoch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944000"/>
            <a:ext cx="2016000" cy="2016000"/>
          </a:xfrm>
          <a:prstGeom prst="roundRect">
            <a:avLst>
              <a:gd name="adj" fmla="val 6119"/>
            </a:avLst>
          </a:prstGeom>
          <a:noFill/>
        </p:spPr>
      </p:pic>
      <p:pic>
        <p:nvPicPr>
          <p:cNvPr id="36875" name="Picture 11" descr="C:\Users\brain\Desktop\u_net\flower\test_after_GAN_without_L1\img-43-epoch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000" y="1944000"/>
            <a:ext cx="2016000" cy="2016000"/>
          </a:xfrm>
          <a:prstGeom prst="roundRect">
            <a:avLst>
              <a:gd name="adj" fmla="val 5064"/>
            </a:avLst>
          </a:prstGeom>
          <a:noFill/>
        </p:spPr>
      </p:pic>
      <p:pic>
        <p:nvPicPr>
          <p:cNvPr id="36876" name="Picture 12" descr="C:\Users\brain\Desktop\u_net\flower\test_after_GAN_without_L1\img-158-epoch-1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" y="4032000"/>
            <a:ext cx="2016000" cy="2016000"/>
          </a:xfrm>
          <a:prstGeom prst="roundRect">
            <a:avLst>
              <a:gd name="adj" fmla="val 5591"/>
            </a:avLst>
          </a:prstGeom>
          <a:noFill/>
        </p:spPr>
      </p:pic>
      <p:pic>
        <p:nvPicPr>
          <p:cNvPr id="36877" name="Picture 13" descr="C:\Users\brain\Desktop\u_net\flower\test_after_GAN_without_L1\img-130-epoch-1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0000" y="1944000"/>
            <a:ext cx="2016000" cy="2016000"/>
          </a:xfrm>
          <a:prstGeom prst="roundRect">
            <a:avLst>
              <a:gd name="adj" fmla="val 4537"/>
            </a:avLst>
          </a:prstGeom>
          <a:noFill/>
        </p:spPr>
      </p:pic>
      <p:pic>
        <p:nvPicPr>
          <p:cNvPr id="36878" name="Picture 14" descr="C:\Users\brain\Desktop\u_net\flower\test_after_GAN_without_L1\img-139-epoch-1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0000" y="4032000"/>
            <a:ext cx="2016000" cy="2016000"/>
          </a:xfrm>
          <a:prstGeom prst="roundRect">
            <a:avLst>
              <a:gd name="adj" fmla="val 5591"/>
            </a:avLst>
          </a:prstGeom>
          <a:noFill/>
        </p:spPr>
      </p:pic>
      <p:pic>
        <p:nvPicPr>
          <p:cNvPr id="36880" name="Picture 16" descr="C:\Users\brain\Desktop\u_net\flower\test_after_GAN_without_L1\img-64-epoch-1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0000" y="4032000"/>
            <a:ext cx="2016000" cy="2016000"/>
          </a:xfrm>
          <a:prstGeom prst="roundRect">
            <a:avLst>
              <a:gd name="adj" fmla="val 6646"/>
            </a:avLst>
          </a:prstGeom>
          <a:noFill/>
        </p:spPr>
      </p:pic>
      <p:pic>
        <p:nvPicPr>
          <p:cNvPr id="36881" name="Picture 17" descr="C:\Users\brain\Desktop\u_net\flower\test_after_GAN_without_L1\img-37-epoch-1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000" y="4032000"/>
            <a:ext cx="2016000" cy="2016000"/>
          </a:xfrm>
          <a:prstGeom prst="roundRect">
            <a:avLst>
              <a:gd name="adj" fmla="val 4537"/>
            </a:avLst>
          </a:prstGeom>
          <a:noFill/>
        </p:spPr>
      </p:pic>
      <p:pic>
        <p:nvPicPr>
          <p:cNvPr id="36882" name="Picture 18" descr="C:\Users\brain\Desktop\u_net\flower\test_after_GAN_without_L1\img-147-epoch-1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0000" y="1944000"/>
            <a:ext cx="2016000" cy="2016000"/>
          </a:xfrm>
          <a:prstGeom prst="roundRect">
            <a:avLst>
              <a:gd name="adj" fmla="val 4537"/>
            </a:avLst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   Loss Optimization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후의 실사와 상당히 비슷해진 최종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Output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들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latin typeface="청소년서체" pitchFamily="18" charset="-127"/>
                <a:ea typeface="청소년서체" pitchFamily="18" charset="-127"/>
              </a:rPr>
              <a:t>선감상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36866" name="Picture 2" descr="C:\Users\brain\Desktop\u_net\pokemon\After_GAN_With_L1\img-1710-epoch-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944000"/>
            <a:ext cx="2016000" cy="2016000"/>
          </a:xfrm>
          <a:prstGeom prst="rect">
            <a:avLst/>
          </a:prstGeom>
          <a:noFill/>
        </p:spPr>
      </p:pic>
      <p:pic>
        <p:nvPicPr>
          <p:cNvPr id="36867" name="Picture 3" descr="C:\Users\brain\Desktop\u_net\pokemon\After_GAN_With_L1\img-1820-epoch-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4032000"/>
            <a:ext cx="2016000" cy="2016000"/>
          </a:xfrm>
          <a:prstGeom prst="rect">
            <a:avLst/>
          </a:prstGeom>
          <a:noFill/>
        </p:spPr>
      </p:pic>
      <p:pic>
        <p:nvPicPr>
          <p:cNvPr id="36868" name="Picture 4" descr="C:\Users\brain\Desktop\u_net\pokemon\After_GAN_With_L1\img-1900-epoch-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0000" y="4032000"/>
            <a:ext cx="2016000" cy="2016000"/>
          </a:xfrm>
          <a:prstGeom prst="rect">
            <a:avLst/>
          </a:prstGeom>
          <a:noFill/>
        </p:spPr>
      </p:pic>
      <p:pic>
        <p:nvPicPr>
          <p:cNvPr id="36869" name="Picture 5" descr="C:\Users\brain\Desktop\u_net\pokemon\After_GAN_With_L1\img-1991-epoch-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000" y="4032000"/>
            <a:ext cx="2016000" cy="2016000"/>
          </a:xfrm>
          <a:prstGeom prst="rect">
            <a:avLst/>
          </a:prstGeom>
          <a:noFill/>
        </p:spPr>
      </p:pic>
      <p:pic>
        <p:nvPicPr>
          <p:cNvPr id="36870" name="Picture 6" descr="C:\Users\brain\Desktop\u_net\pokemon\After_GAN_With_L1\img-2181-epoch-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0000" y="4032000"/>
            <a:ext cx="2016000" cy="2016000"/>
          </a:xfrm>
          <a:prstGeom prst="rect">
            <a:avLst/>
          </a:prstGeom>
          <a:noFill/>
        </p:spPr>
      </p:pic>
      <p:pic>
        <p:nvPicPr>
          <p:cNvPr id="36871" name="Picture 7" descr="C:\Users\brain\Desktop\u_net\pokemon\After_GAN_With_L1\img-2232-epoch-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0000" y="1944000"/>
            <a:ext cx="2016000" cy="2016000"/>
          </a:xfrm>
          <a:prstGeom prst="rect">
            <a:avLst/>
          </a:prstGeom>
          <a:noFill/>
        </p:spPr>
      </p:pic>
      <p:pic>
        <p:nvPicPr>
          <p:cNvPr id="36872" name="Picture 8" descr="C:\Users\brain\Desktop\u_net\pokemon\After_GAN_With_L1\img-971-epoch-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000" y="1944000"/>
            <a:ext cx="2016000" cy="2016000"/>
          </a:xfrm>
          <a:prstGeom prst="rect">
            <a:avLst/>
          </a:prstGeom>
          <a:noFill/>
        </p:spPr>
      </p:pic>
      <p:pic>
        <p:nvPicPr>
          <p:cNvPr id="36873" name="Picture 9" descr="C:\Users\brain\Desktop\u_net\pokemon\After_GAN_With_L1\img-567-epoch-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20000" y="1944000"/>
            <a:ext cx="2016000" cy="2016000"/>
          </a:xfrm>
          <a:prstGeom prst="rect">
            <a:avLst/>
          </a:prstGeom>
          <a:noFill/>
        </p:spPr>
      </p:pic>
      <p:sp>
        <p:nvSpPr>
          <p:cNvPr id="17" name="모서리가 둥근 직사각형 16"/>
          <p:cNvSpPr/>
          <p:nvPr/>
        </p:nvSpPr>
        <p:spPr>
          <a:xfrm>
            <a:off x="8625408" y="4365104"/>
            <a:ext cx="432048" cy="72008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/>
          <p:nvPr/>
        </p:nvCxnSpPr>
        <p:spPr>
          <a:xfrm flipV="1">
            <a:off x="1152000" y="2016000"/>
            <a:ext cx="0" cy="396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#7.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932000" y="172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  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단점들을 보완하여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Automatic Colorization Network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구현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Conclusion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6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944000"/>
            <a:ext cx="719999" cy="720000"/>
          </a:xfrm>
          <a:prstGeom prst="ellipse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 flipV="1">
            <a:off x="9000000" y="2016000"/>
            <a:ext cx="0" cy="396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440000" y="1944000"/>
            <a:ext cx="7560000" cy="162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 과정에서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Segmentation,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칙칙한 색감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잘못된 색감 등의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Issue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들이 있었고 이를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Troubleshooting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하며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학습시킬 수 있는 방법을 배웠다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흥미로웠던 점은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Loss Optimizing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했을 때에 색감 개선 뿐만 아니라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Discriminator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Generator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일정하게 유지되면서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 안정적으로 학습되는 것을 볼 수 있었다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000" y="3528000"/>
            <a:ext cx="75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1440000" y="5508000"/>
            <a:ext cx="7560000" cy="467872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 현상의 원인과 전체 모델에 대한 개선을 추가적으로 연구 가능할 것 같다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감사합니다</a:t>
            </a:r>
            <a:endParaRPr lang="en-US" altLang="ko-KR" sz="2400" b="1" spc="-150" dirty="0" smtClean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5121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29600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08984" y="908720"/>
            <a:ext cx="4680520" cy="5400600"/>
          </a:xfrm>
          <a:prstGeom prst="roundRect">
            <a:avLst>
              <a:gd name="adj" fmla="val 105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648000" y="972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Motivation &amp; Goal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7" name="평행 사변형 26"/>
          <p:cNvSpPr/>
          <p:nvPr/>
        </p:nvSpPr>
        <p:spPr>
          <a:xfrm>
            <a:off x="648000" y="1620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Dataset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8" name="평행 사변형 27"/>
          <p:cNvSpPr/>
          <p:nvPr/>
        </p:nvSpPr>
        <p:spPr>
          <a:xfrm>
            <a:off x="648000" y="2268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1 : Naive Approach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9" name="평행 사변형 28"/>
          <p:cNvSpPr/>
          <p:nvPr/>
        </p:nvSpPr>
        <p:spPr>
          <a:xfrm>
            <a:off x="648000" y="2916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2 : L1 Loss &amp; U-Net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648000" y="3564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3 : DCGAN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648000" y="4212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4 : Optimized Loss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2" name="평행 사변형 31"/>
          <p:cNvSpPr/>
          <p:nvPr/>
        </p:nvSpPr>
        <p:spPr>
          <a:xfrm>
            <a:off x="648000" y="4860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Final Result &amp; Discussion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648000" y="5508000"/>
            <a:ext cx="3888000" cy="486000"/>
          </a:xfrm>
          <a:prstGeom prst="parallelogram">
            <a:avLst>
              <a:gd name="adj" fmla="val 53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ko-KR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Reference</a:t>
            </a:r>
            <a:endParaRPr lang="ko-KR" altLang="en-US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0000" y="900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 smtClean="0">
                <a:solidFill>
                  <a:srgbClr val="C6EA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0000" y="1548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>
                <a:solidFill>
                  <a:srgbClr val="C6EA9C"/>
                </a:solidFill>
                <a:ea typeface="나눔바른고딕" panose="020B0603020101020101" pitchFamily="50" charset="-127"/>
              </a:rPr>
              <a:t>2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000" y="2196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 smtClean="0">
                <a:solidFill>
                  <a:srgbClr val="C6EA9C"/>
                </a:solidFill>
                <a:ea typeface="나눔바른고딕" panose="020B0603020101020101" pitchFamily="50" charset="-127"/>
              </a:rPr>
              <a:t>3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000" y="2844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>
                <a:solidFill>
                  <a:srgbClr val="C6EA9C"/>
                </a:solidFill>
                <a:ea typeface="나눔바른고딕" panose="020B0603020101020101" pitchFamily="50" charset="-127"/>
              </a:rPr>
              <a:t>4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0000" y="3492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 smtClean="0">
                <a:solidFill>
                  <a:srgbClr val="C6EA9C"/>
                </a:solidFill>
                <a:ea typeface="나눔바른고딕" panose="020B0603020101020101" pitchFamily="50" charset="-127"/>
              </a:rPr>
              <a:t>5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0000" y="4140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>
                <a:solidFill>
                  <a:srgbClr val="C6EA9C"/>
                </a:solidFill>
                <a:ea typeface="나눔바른고딕" panose="020B0603020101020101" pitchFamily="50" charset="-127"/>
              </a:rPr>
              <a:t>6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0000" y="4788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>
                <a:solidFill>
                  <a:srgbClr val="C6EA9C"/>
                </a:solidFill>
                <a:ea typeface="나눔바른고딕" panose="020B0603020101020101" pitchFamily="50" charset="-127"/>
              </a:rPr>
              <a:t>7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20000" y="5436000"/>
            <a:ext cx="522886" cy="830989"/>
          </a:xfrm>
          <a:prstGeom prst="rect">
            <a:avLst/>
          </a:prstGeom>
        </p:spPr>
        <p:txBody>
          <a:bodyPr wrap="none" lIns="91433" tIns="45716" rIns="91433" bIns="45716">
            <a:spAutoFit/>
          </a:bodyPr>
          <a:lstStyle/>
          <a:p>
            <a:r>
              <a:rPr lang="en-US" altLang="ko-KR" sz="4800" b="1" spc="-150" dirty="0">
                <a:solidFill>
                  <a:srgbClr val="C6EA9C"/>
                </a:solidFill>
                <a:ea typeface="나눔바른고딕" panose="020B0603020101020101" pitchFamily="50" charset="-127"/>
              </a:rPr>
              <a:t>8</a:t>
            </a:r>
            <a:endParaRPr lang="ko-KR" altLang="en-US" sz="4800" dirty="0">
              <a:solidFill>
                <a:srgbClr val="C6EA9C"/>
              </a:solidFill>
            </a:endParaRPr>
          </a:p>
        </p:txBody>
      </p:sp>
      <p:pic>
        <p:nvPicPr>
          <p:cNvPr id="1030" name="Picture 6" descr="ë§ê¸°ë¼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000" y="1620000"/>
            <a:ext cx="2880000" cy="2592000"/>
          </a:xfrm>
          <a:prstGeom prst="rect">
            <a:avLst/>
          </a:prstGeom>
          <a:noFill/>
        </p:spPr>
      </p:pic>
      <p:pic>
        <p:nvPicPr>
          <p:cNvPr id="45" name="Picture 6" descr="ë§ê¸°ë¼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00000" y="1620000"/>
            <a:ext cx="2880000" cy="2592000"/>
          </a:xfrm>
          <a:prstGeom prst="rect">
            <a:avLst/>
          </a:prstGeom>
          <a:noFill/>
        </p:spPr>
      </p:pic>
      <p:sp>
        <p:nvSpPr>
          <p:cNvPr id="50" name="모서리가 둥근 직사각형 49"/>
          <p:cNvSpPr/>
          <p:nvPr/>
        </p:nvSpPr>
        <p:spPr>
          <a:xfrm>
            <a:off x="5832000" y="4932000"/>
            <a:ext cx="3456000" cy="972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4000" b="1" dirty="0" smtClean="0">
                <a:latin typeface="청소년서체" pitchFamily="18" charset="-127"/>
                <a:ea typeface="청소년서체" pitchFamily="18" charset="-127"/>
              </a:rPr>
              <a:t>PROFIT!!</a:t>
            </a:r>
            <a:endParaRPr lang="ko-KR" altLang="en-US" sz="4000" b="1" dirty="0"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032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000" y="4860000"/>
            <a:ext cx="1151999" cy="1152000"/>
          </a:xfrm>
          <a:prstGeom prst="ellipse">
            <a:avLst/>
          </a:prstGeom>
          <a:noFill/>
        </p:spPr>
      </p:pic>
      <p:sp>
        <p:nvSpPr>
          <p:cNvPr id="51" name="이등변 삼각형 50"/>
          <p:cNvSpPr/>
          <p:nvPr/>
        </p:nvSpPr>
        <p:spPr>
          <a:xfrm rot="5400000">
            <a:off x="6840000" y="2700000"/>
            <a:ext cx="648000" cy="540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rot="16200000" flipV="1">
            <a:off x="7200000" y="2700000"/>
            <a:ext cx="0" cy="378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16200000" flipV="1">
            <a:off x="7200000" y="-540000"/>
            <a:ext cx="0" cy="378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#1.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Motivation &amp; Goal</a:t>
            </a:r>
            <a:endParaRPr lang="ko-KR" altLang="en-US" sz="2400" b="1" spc="-150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23554" name="Picture 2" descr="íë°± ì»¬ë¬ ë³µì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t="3211"/>
          <a:stretch>
            <a:fillRect/>
          </a:stretch>
        </p:blipFill>
        <p:spPr bwMode="auto">
          <a:xfrm>
            <a:off x="576000" y="1512000"/>
            <a:ext cx="5760000" cy="4320000"/>
          </a:xfrm>
          <a:prstGeom prst="rect">
            <a:avLst/>
          </a:prstGeom>
          <a:noFill/>
        </p:spPr>
      </p:pic>
      <p:sp>
        <p:nvSpPr>
          <p:cNvPr id="4" name="모서리가 둥근 직사각형 3"/>
          <p:cNvSpPr/>
          <p:nvPr/>
        </p:nvSpPr>
        <p:spPr>
          <a:xfrm>
            <a:off x="6372000" y="1512000"/>
            <a:ext cx="3024000" cy="432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400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Recolor</a:t>
            </a:r>
          </a:p>
          <a:p>
            <a:r>
              <a:rPr lang="en-US" altLang="ko-KR" sz="400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Grey-Scale Images</a:t>
            </a:r>
          </a:p>
          <a:p>
            <a:r>
              <a:rPr lang="en-US" altLang="ko-KR" sz="4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To Their</a:t>
            </a:r>
          </a:p>
          <a:p>
            <a:r>
              <a:rPr lang="en-US" altLang="ko-KR" sz="4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Original Color</a:t>
            </a:r>
            <a:endParaRPr lang="ko-KR" altLang="en-US" sz="40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/>
          <p:nvPr/>
        </p:nvCxnSpPr>
        <p:spPr>
          <a:xfrm flipV="1">
            <a:off x="1152000" y="2016000"/>
            <a:ext cx="0" cy="1728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시간적 여유도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자원도 없어서 대용량의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는 학습 불가</a:t>
            </a:r>
            <a:r>
              <a:rPr lang="en-US" altLang="ko-KR" sz="2000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sz="20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#2.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Dataset</a:t>
            </a:r>
            <a:endParaRPr lang="ko-KR" altLang="en-US" sz="2400" b="1" spc="-150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Problem 1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0000" y="3888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/>
              <a:t>    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RGB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다 계산하기에는 </a:t>
            </a:r>
            <a:r>
              <a:rPr lang="ko-KR" altLang="en-US" sz="2000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계산량이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많아 비효율적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  <a:endParaRPr lang="ko-KR" altLang="en-US" sz="20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000" y="3888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Problem 2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000000" y="2016000"/>
            <a:ext cx="0" cy="1764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000000" y="4536000"/>
            <a:ext cx="0" cy="16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152000" y="4536000"/>
            <a:ext cx="0" cy="16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440000" y="1944000"/>
            <a:ext cx="7560000" cy="180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비교적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dataset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크기가 작은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Flower 102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Poke Generation 1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선택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Flower 102 : 102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개의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Flower Class, 7370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장의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Data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Poke Generation 1 : 150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개의 </a:t>
            </a:r>
            <a:r>
              <a:rPr lang="en-US" altLang="ko-KR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Pocketmon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Class, 10657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장의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하지만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dataset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크기가 작으면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en-US" altLang="ko-KR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overfitting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할 가능성이 큰데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-&gt; Horizontal Flip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과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Random Crop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등의 </a:t>
            </a: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 Augmentation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적용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0000" y="4536000"/>
            <a:ext cx="7560000" cy="162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RGB Image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Colorization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경우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Input</a:t>
            </a:r>
            <a:r>
              <a:rPr lang="ko-KR" altLang="en-US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임에도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R,G,B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세 값을 모두 받아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세 채널을 전부 학습하여야 함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LAB (L :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명도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A&amp;B :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색의 방향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) Scale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경우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분리된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채널 자체가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이므로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값만 받아서</a:t>
            </a:r>
            <a:r>
              <a:rPr lang="en-US" altLang="ko-KR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A, B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두 채널만 학습하면 됨</a:t>
            </a:r>
            <a:r>
              <a:rPr lang="en-US" altLang="ko-KR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LAB Scale</a:t>
            </a:r>
            <a:r>
              <a:rPr lang="ko-KR" altLang="en-US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로 변환한 </a:t>
            </a: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Dataset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을 사용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!</a:t>
            </a:r>
          </a:p>
        </p:txBody>
      </p:sp>
      <p:pic>
        <p:nvPicPr>
          <p:cNvPr id="23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944000"/>
            <a:ext cx="719999" cy="720000"/>
          </a:xfrm>
          <a:prstGeom prst="ellipse">
            <a:avLst/>
          </a:prstGeom>
          <a:noFill/>
        </p:spPr>
      </p:pic>
      <p:pic>
        <p:nvPicPr>
          <p:cNvPr id="24" name="Picture 8" descr="ì¤ë°ì¬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4536000"/>
            <a:ext cx="719999" cy="720000"/>
          </a:xfrm>
          <a:prstGeom prst="ellipse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연산 1"/>
          <p:cNvSpPr/>
          <p:nvPr/>
        </p:nvSpPr>
        <p:spPr>
          <a:xfrm rot="16200000">
            <a:off x="1673962" y="2187012"/>
            <a:ext cx="2700000" cy="1296000"/>
          </a:xfrm>
          <a:prstGeom prst="flowChartManualOperation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>
                <a:latin typeface="청소년서체" pitchFamily="18" charset="-127"/>
                <a:ea typeface="청소년서체" pitchFamily="18" charset="-127"/>
              </a:rPr>
              <a:t>Encoder</a:t>
            </a:r>
            <a:endParaRPr lang="ko-KR" altLang="en-US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" name="순서도: 수동 연산 2"/>
          <p:cNvSpPr/>
          <p:nvPr/>
        </p:nvSpPr>
        <p:spPr>
          <a:xfrm rot="5400000" flipH="1">
            <a:off x="5453962" y="2187012"/>
            <a:ext cx="2700000" cy="1368152"/>
          </a:xfrm>
          <a:prstGeom prst="flowChartManualOperation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청소년서체" pitchFamily="18" charset="-127"/>
                <a:ea typeface="청소년서체" pitchFamily="18" charset="-127"/>
              </a:rPr>
              <a:t>Decoder</a:t>
            </a:r>
            <a:endParaRPr lang="ko-KR" altLang="en-US" dirty="0"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000" y="2187012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Grey-Scaled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3*256*256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(RGB)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2000" y="2187012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Colored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3*256*256</a:t>
            </a:r>
          </a:p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(RGB)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5924" y="2187012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Features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1980000" y="2835012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3780000" y="2835012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5760000" y="2835012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7560000" y="2835012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#3.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1 :  Naïve Approach</a:t>
            </a:r>
            <a:endParaRPr lang="ko-KR" altLang="en-US" sz="2400" b="1" spc="-150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4932000" y="-3024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4932000" y="-108000"/>
            <a:ext cx="0" cy="88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48000" y="4320000"/>
            <a:ext cx="8640000" cy="180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 Input -&gt; Encoder –&gt; Decoder –&gt; Colored </a:t>
            </a:r>
            <a:r>
              <a:rPr lang="en-US" altLang="ko-KR" sz="2000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Ouput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기본 구조</a:t>
            </a:r>
            <a:endParaRPr lang="en-US" altLang="ko-KR" sz="2000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20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여기에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RGB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에서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LAB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으로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Color Space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 바꿔주고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Encoder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의 구조를 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Specify </a:t>
            </a:r>
            <a:r>
              <a:rPr lang="ko-KR" altLang="en-US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하면</a:t>
            </a:r>
            <a:r>
              <a:rPr lang="en-US" altLang="ko-KR" sz="20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D2BD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0000" y="180000"/>
            <a:ext cx="1296000" cy="1296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Grey-Scaled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1*256*256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(L)</a:t>
            </a:r>
            <a:endParaRPr lang="ko-KR" altLang="en-US" sz="1600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60000" y="180000"/>
            <a:ext cx="1296000" cy="1296000"/>
          </a:xfrm>
          <a:prstGeom prst="rect">
            <a:avLst/>
          </a:prstGeom>
          <a:solidFill>
            <a:schemeClr val="bg1"/>
          </a:solidFill>
          <a:ln w="76200">
            <a:solidFill>
              <a:srgbClr val="42D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Colored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rgbClr val="42D2BD"/>
                </a:solidFill>
              </a:rPr>
              <a:t>2</a:t>
            </a:r>
            <a:r>
              <a:rPr lang="en-US" altLang="ko-KR" sz="1600" dirty="0" smtClean="0">
                <a:solidFill>
                  <a:srgbClr val="42D2BD"/>
                </a:solidFill>
              </a:rPr>
              <a:t>*256*256</a:t>
            </a:r>
          </a:p>
          <a:p>
            <a:pPr algn="ctr"/>
            <a:r>
              <a:rPr lang="en-US" altLang="ko-KR" sz="1600" dirty="0" smtClean="0">
                <a:solidFill>
                  <a:srgbClr val="42D2BD"/>
                </a:solidFill>
              </a:rPr>
              <a:t>(AB)</a:t>
            </a:r>
            <a:endParaRPr lang="ko-KR" altLang="en-US" sz="1600" dirty="0">
              <a:solidFill>
                <a:srgbClr val="42D2BD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1112" y="188640"/>
            <a:ext cx="2160000" cy="6588000"/>
          </a:xfrm>
          <a:prstGeom prst="rect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53112" y="2924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128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53112" y="1628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64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3112" y="332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32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53112" y="4220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</a:t>
            </a:r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256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1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53112" y="5516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Upsample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84648" y="188640"/>
            <a:ext cx="2160000" cy="6588000"/>
          </a:xfrm>
          <a:prstGeom prst="rect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4648" y="2924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128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128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512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64648" y="1628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Max Pool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256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64648" y="332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Conv</a:t>
            </a:r>
            <a:endParaRPr lang="en-US" altLang="ko-KR" sz="1600" dirty="0" smtClean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7*7, 64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Stride 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64648" y="4220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256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256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1024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64648" y="5516640"/>
            <a:ext cx="1152000" cy="1152000"/>
          </a:xfrm>
          <a:prstGeom prst="rect">
            <a:avLst/>
          </a:prstGeom>
          <a:solidFill>
            <a:srgbClr val="42D2B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512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3*3, 512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1*1, 2048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5112" y="5912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5112" y="3320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5112" y="4616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5112" y="2024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5112" y="728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1 *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6648" y="728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1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6648" y="2024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3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96648" y="3320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4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6648" y="4616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6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6648" y="59126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청소년서체" pitchFamily="18" charset="-127"/>
                <a:ea typeface="청소년서체" pitchFamily="18" charset="-127"/>
              </a:rPr>
              <a:t>* 3</a:t>
            </a:r>
            <a:endParaRPr lang="ko-KR" altLang="en-US" sz="2400" b="1" dirty="0">
              <a:solidFill>
                <a:schemeClr val="bg1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548000" y="792000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5400000">
            <a:off x="8136000" y="792000"/>
            <a:ext cx="288000" cy="216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80000" y="6732000"/>
            <a:ext cx="1620000" cy="0"/>
          </a:xfrm>
          <a:prstGeom prst="line">
            <a:avLst/>
          </a:prstGeom>
          <a:ln w="76200">
            <a:solidFill>
              <a:srgbClr val="42D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100000" y="6732000"/>
            <a:ext cx="1620000" cy="0"/>
          </a:xfrm>
          <a:prstGeom prst="line">
            <a:avLst/>
          </a:prstGeom>
          <a:ln w="76200">
            <a:solidFill>
              <a:srgbClr val="42D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6000" y="55080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Encoder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</a:t>
            </a:r>
            <a:r>
              <a:rPr lang="en-US" altLang="ko-KR" sz="2400" b="1" dirty="0" err="1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ResNet</a:t>
            </a:r>
            <a:endParaRPr lang="en-US" altLang="ko-KR" sz="2400" b="1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50 Layer)</a:t>
            </a:r>
            <a:endParaRPr lang="ko-KR" altLang="en-US" sz="2400" b="1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0000" y="5508000"/>
            <a:ext cx="1440160" cy="11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(On My</a:t>
            </a:r>
          </a:p>
          <a:p>
            <a:r>
              <a:rPr lang="en-US" altLang="ko-KR" sz="2400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Own)</a:t>
            </a:r>
            <a:endParaRPr lang="ko-KR" altLang="en-US" sz="2400" b="1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rot="10800000">
            <a:off x="3600000" y="1548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3600000" y="2880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3600000" y="4212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3600000" y="5544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0800000" flipV="1">
            <a:off x="5976000" y="1368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0800000" flipV="1">
            <a:off x="5976000" y="2700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0800000" flipV="1">
            <a:off x="5976000" y="4032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0800000" flipV="1">
            <a:off x="5976000" y="5364000"/>
            <a:ext cx="288000" cy="216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5400000">
            <a:off x="4680000" y="5832000"/>
            <a:ext cx="864000" cy="648000"/>
          </a:xfrm>
          <a:prstGeom prst="triangle">
            <a:avLst/>
          </a:prstGeom>
          <a:solidFill>
            <a:srgbClr val="42D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193360" y="1556792"/>
            <a:ext cx="17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With L2 Loss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/>
          <p:nvPr/>
        </p:nvCxnSpPr>
        <p:spPr>
          <a:xfrm flipV="1">
            <a:off x="1152000" y="2016000"/>
            <a:ext cx="0" cy="7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60000" y="1296000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물체의 색이 전체적으로 어둡고 칙칙하게 칠해짐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#3.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1 :  Naïve Approach</a:t>
            </a:r>
            <a:endParaRPr lang="ko-KR" altLang="en-US" sz="2400" b="1" spc="-150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1296000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Problem 1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000000" y="2016000"/>
            <a:ext cx="0" cy="7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í¬ì¼ëª¬ ì§ì° ì¼êµ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l="7500" r="11490"/>
          <a:stretch>
            <a:fillRect/>
          </a:stretch>
        </p:blipFill>
        <p:spPr bwMode="auto">
          <a:xfrm>
            <a:off x="792000" y="1944000"/>
            <a:ext cx="720080" cy="720000"/>
          </a:xfrm>
          <a:prstGeom prst="ellipse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440000" y="1944000"/>
            <a:ext cx="7560000" cy="72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L2 Loss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는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A,B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값을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Gaussian Model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로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en-US" altLang="ko-KR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F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itting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하기 때문에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,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아래의 그래프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에서 보이는 것처럼 </a:t>
            </a: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Outlier</a:t>
            </a:r>
            <a:r>
              <a:rPr lang="ko-KR" altLang="en-US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에</a:t>
            </a:r>
            <a:r>
              <a:rPr lang="en-US" altLang="ko-KR" b="1" dirty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r>
              <a:rPr lang="ko-KR" altLang="en-US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민감하게 반응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하여 큰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Bias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생긴다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pic>
        <p:nvPicPr>
          <p:cNvPr id="13" name="내용 개체 틀 5">
            <a:extLst>
              <a:ext uri="{FF2B5EF4-FFF2-40B4-BE49-F238E27FC236}">
                <a16:creationId xmlns="" xmlns:a16="http://schemas.microsoft.com/office/drawing/2014/main" id="{FBC0A91B-502A-4FDE-9FFC-DB82062A32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3810" t="5001" r="3798" b="4989"/>
          <a:stretch>
            <a:fillRect/>
          </a:stretch>
        </p:blipFill>
        <p:spPr>
          <a:xfrm>
            <a:off x="972000" y="3024000"/>
            <a:ext cx="8063100" cy="3024000"/>
          </a:xfrm>
          <a:prstGeom prst="rect">
            <a:avLst/>
          </a:prstGeom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/>
          <p:nvPr/>
        </p:nvCxnSpPr>
        <p:spPr>
          <a:xfrm flipV="1">
            <a:off x="1152000" y="5373136"/>
            <a:ext cx="0" cy="7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60000" y="4653136"/>
            <a:ext cx="6912000" cy="540000"/>
          </a:xfrm>
          <a:prstGeom prst="roundRect">
            <a:avLst>
              <a:gd name="adj" fmla="val 6604"/>
            </a:avLst>
          </a:prstGeom>
          <a:solidFill>
            <a:srgbClr val="E7E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ko-KR" sz="2000" dirty="0" smtClean="0">
                <a:latin typeface="청소년서체" pitchFamily="18" charset="-127"/>
                <a:ea typeface="청소년서체" pitchFamily="18" charset="-127"/>
              </a:rPr>
              <a:t>    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물체의 테두리에 따라 선명하게 색칠되지 않고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blur 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처리가 됨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 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000" y="720000"/>
            <a:ext cx="602275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#3. </a:t>
            </a:r>
            <a:r>
              <a:rPr lang="en-US" altLang="ko-KR" sz="2400" b="1" spc="-150" dirty="0" smtClean="0">
                <a:solidFill>
                  <a:srgbClr val="8A8A8A"/>
                </a:solidFill>
                <a:latin typeface="청소년서체" pitchFamily="18" charset="-127"/>
                <a:ea typeface="청소년서체" pitchFamily="18" charset="-127"/>
              </a:rPr>
              <a:t>Model 1 :  Naïve Approach</a:t>
            </a:r>
            <a:endParaRPr lang="ko-KR" altLang="en-US" sz="2400" b="1" spc="-150" dirty="0">
              <a:solidFill>
                <a:srgbClr val="8A8A8A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00" y="4653136"/>
            <a:ext cx="1728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 smtClean="0">
                <a:latin typeface="청소년서체" pitchFamily="18" charset="-127"/>
                <a:ea typeface="청소년서체" pitchFamily="18" charset="-127"/>
              </a:rPr>
              <a:t>Problem 2</a:t>
            </a:r>
            <a:endParaRPr lang="ko-KR" altLang="en-US" sz="2000" b="1" dirty="0">
              <a:latin typeface="청소년서체" pitchFamily="18" charset="-127"/>
              <a:ea typeface="청소년서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000000" y="5373136"/>
            <a:ext cx="0" cy="720000"/>
          </a:xfrm>
          <a:prstGeom prst="straightConnector1">
            <a:avLst/>
          </a:prstGeom>
          <a:ln w="3175">
            <a:solidFill>
              <a:srgbClr val="42D2BD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í¬ì¼ëª¬ ì§ì° ì¼êµ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l="7500" r="11490"/>
          <a:stretch>
            <a:fillRect/>
          </a:stretch>
        </p:blipFill>
        <p:spPr bwMode="auto">
          <a:xfrm>
            <a:off x="792000" y="5301136"/>
            <a:ext cx="720080" cy="720000"/>
          </a:xfrm>
          <a:prstGeom prst="ellipse">
            <a:avLst/>
          </a:prstGeom>
          <a:noFill/>
        </p:spPr>
      </p:pic>
      <p:pic>
        <p:nvPicPr>
          <p:cNvPr id="25603" name="Picture 3" descr="C:\Users\brain\Desktop\u_net\Yes_Unet\img-751-epoch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0000" y="1620000"/>
            <a:ext cx="2700000" cy="2700000"/>
          </a:xfrm>
          <a:prstGeom prst="roundRect">
            <a:avLst>
              <a:gd name="adj" fmla="val 8003"/>
            </a:avLst>
          </a:prstGeom>
          <a:noFill/>
        </p:spPr>
      </p:pic>
      <p:pic>
        <p:nvPicPr>
          <p:cNvPr id="25604" name="Picture 4" descr="C:\Users\brain\Desktop\u_net\No_Unet\img-751-epoch-8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000" y="1620000"/>
            <a:ext cx="2700000" cy="2700000"/>
          </a:xfrm>
          <a:prstGeom prst="roundRect">
            <a:avLst>
              <a:gd name="adj" fmla="val 7610"/>
            </a:avLst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440000" y="5301136"/>
            <a:ext cx="7560000" cy="720000"/>
          </a:xfrm>
          <a:prstGeom prst="roundRect">
            <a:avLst>
              <a:gd name="adj" fmla="val 66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테두리를 포함한 </a:t>
            </a:r>
            <a:r>
              <a:rPr lang="en-US" altLang="ko-KR" b="1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Low-Level Feature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Deep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한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Encoder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와 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Decoder</a:t>
            </a: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를</a:t>
            </a:r>
            <a:endParaRPr lang="en-US" altLang="ko-KR" dirty="0" smtClean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지나면서 제대로 전달되지 않는 듯 보임</a:t>
            </a:r>
            <a:r>
              <a:rPr lang="en-US" altLang="ko-KR" dirty="0" smtClean="0">
                <a:solidFill>
                  <a:srgbClr val="42D2BD"/>
                </a:solidFill>
                <a:latin typeface="청소년서체" pitchFamily="18" charset="-127"/>
                <a:ea typeface="청소년서체" pitchFamily="18" charset="-127"/>
              </a:rPr>
              <a:t>.</a:t>
            </a:r>
            <a:endParaRPr lang="ko-KR" altLang="en-US" dirty="0">
              <a:solidFill>
                <a:srgbClr val="42D2BD"/>
              </a:solidFill>
              <a:latin typeface="청소년서체" pitchFamily="18" charset="-127"/>
              <a:ea typeface="청소년서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12000" y="2700000"/>
            <a:ext cx="1620000" cy="540000"/>
          </a:xfrm>
          <a:prstGeom prst="roundRect">
            <a:avLst>
              <a:gd name="adj" fmla="val 43437"/>
            </a:avLst>
          </a:prstGeom>
          <a:gradFill flip="none" rotWithShape="1">
            <a:gsLst>
              <a:gs pos="0">
                <a:srgbClr val="A1DA93"/>
              </a:gs>
              <a:gs pos="100000">
                <a:srgbClr val="22CC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3200" b="1" dirty="0" smtClean="0">
                <a:latin typeface="청소년서체" pitchFamily="18" charset="-127"/>
                <a:ea typeface="청소년서체" pitchFamily="18" charset="-127"/>
              </a:rPr>
              <a:t>VS</a:t>
            </a:r>
            <a:endParaRPr lang="ko-KR" altLang="en-US" sz="3200" b="1" dirty="0">
              <a:latin typeface="청소년서체" pitchFamily="18" charset="-127"/>
              <a:ea typeface="청소년서체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1205</Words>
  <Application>Microsoft Office PowerPoint</Application>
  <PresentationFormat>A4 용지(210x297mm)</PresentationFormat>
  <Paragraphs>271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Arial</vt:lpstr>
      <vt:lpstr>청소년서체</vt:lpstr>
      <vt:lpstr>맑은 고딕</vt:lpstr>
      <vt:lpstr>나눔바른고딕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115</cp:revision>
  <dcterms:created xsi:type="dcterms:W3CDTF">2019-12-14T07:15:06Z</dcterms:created>
  <dcterms:modified xsi:type="dcterms:W3CDTF">2019-12-16T07:14:43Z</dcterms:modified>
</cp:coreProperties>
</file>