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81f11a13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81f11a13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81f11a13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81f11a13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81f11a13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81f11a13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81f11a13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81f11a13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da2bd5be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da2bd5b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da2bd5b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da2bd5b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81f11a13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81f11a13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81f11a13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81f11a13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81f11a13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81f11a13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81f11a13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81f11a13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81f11a13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81f11a13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81f11a13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81f11a13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81f11a13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81f11a13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81f11a13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81f11a13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81f11a13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81f11a13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856400" y="596175"/>
            <a:ext cx="5960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Дипломный проект по продуктовой аналитике</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Группа:</a:t>
            </a:r>
            <a:r>
              <a:rPr lang="ru"/>
              <a:t> GU_prodanalytics_700</a:t>
            </a:r>
            <a:endParaRPr/>
          </a:p>
          <a:p>
            <a:pPr indent="0" lvl="0" marL="0" rtl="0" algn="l">
              <a:spcBef>
                <a:spcPts val="0"/>
              </a:spcBef>
              <a:spcAft>
                <a:spcPts val="0"/>
              </a:spcAft>
              <a:buNone/>
            </a:pPr>
            <a:r>
              <a:rPr lang="ru"/>
              <a:t>Студент: Наумова Ирина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493800"/>
          </a:xfrm>
          <a:prstGeom prst="rect">
            <a:avLst/>
          </a:prstGeom>
        </p:spPr>
        <p:txBody>
          <a:bodyPr anchorCtr="0" anchor="t" bIns="91425" lIns="91425" spcFirstLastPara="1" rIns="91425" wrap="square" tIns="91425">
            <a:normAutofit fontScale="90000"/>
          </a:bodyPr>
          <a:lstStyle/>
          <a:p>
            <a:pPr indent="360000" lvl="0" marL="0" rtl="0" algn="l">
              <a:spcBef>
                <a:spcPts val="0"/>
              </a:spcBef>
              <a:spcAft>
                <a:spcPts val="0"/>
              </a:spcAft>
              <a:buNone/>
            </a:pPr>
            <a:r>
              <a:rPr lang="ru" sz="1200">
                <a:solidFill>
                  <a:srgbClr val="000000"/>
                </a:solidFill>
                <a:latin typeface="Times New Roman"/>
                <a:ea typeface="Times New Roman"/>
                <a:cs typeface="Times New Roman"/>
                <a:sym typeface="Times New Roman"/>
              </a:rPr>
              <a:t>3. Сформировать 2-3 гипотезы для расширения самых проблемных мест воронки, сделать выводы о том, какие минорные пользовательские сценарии преобладают и в первую очередь нуждаются в улучшении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42" name="Google Shape;342;p22"/>
          <p:cNvSpPr txBox="1"/>
          <p:nvPr>
            <p:ph idx="1" type="body"/>
          </p:nvPr>
        </p:nvSpPr>
        <p:spPr>
          <a:xfrm>
            <a:off x="147700" y="1505225"/>
            <a:ext cx="8834400" cy="33480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Как видно выше, самое проблемное место сайта это карточка товара, так как наибольшее количество клиентов уходят именно после ее просмотра. Основными причинами ухода потребителей с карточки товара могут быть:</a:t>
            </a:r>
            <a:endParaRPr sz="1200">
              <a:solidFill>
                <a:srgbClr val="000000"/>
              </a:solidFill>
              <a:latin typeface="Times New Roman"/>
              <a:ea typeface="Times New Roman"/>
              <a:cs typeface="Times New Roman"/>
              <a:sym typeface="Times New Roman"/>
            </a:endParaRPr>
          </a:p>
          <a:p>
            <a:pPr indent="-163874" lvl="0" marL="457200" rtl="0" algn="l">
              <a:lnSpc>
                <a:spcPct val="100000"/>
              </a:lnSpc>
              <a:spcBef>
                <a:spcPts val="0"/>
              </a:spcBef>
              <a:spcAft>
                <a:spcPts val="0"/>
              </a:spcAft>
              <a:buClr>
                <a:srgbClr val="000000"/>
              </a:buClr>
              <a:buSzPts val="1050"/>
              <a:buFont typeface="Arial"/>
              <a:buChar char="●"/>
            </a:pPr>
            <a:r>
              <a:rPr lang="ru" sz="1200">
                <a:solidFill>
                  <a:srgbClr val="000000"/>
                </a:solidFill>
                <a:latin typeface="Times New Roman"/>
                <a:ea typeface="Times New Roman"/>
                <a:cs typeface="Times New Roman"/>
                <a:sym typeface="Times New Roman"/>
              </a:rPr>
              <a:t>Сложный путь продвижения к покупке;</a:t>
            </a:r>
            <a:endParaRPr sz="1200">
              <a:solidFill>
                <a:srgbClr val="000000"/>
              </a:solidFill>
              <a:latin typeface="Times New Roman"/>
              <a:ea typeface="Times New Roman"/>
              <a:cs typeface="Times New Roman"/>
              <a:sym typeface="Times New Roman"/>
            </a:endParaRPr>
          </a:p>
          <a:p>
            <a:pPr indent="-163874" lvl="0" marL="457200" rtl="0" algn="l">
              <a:lnSpc>
                <a:spcPct val="100000"/>
              </a:lnSpc>
              <a:spcBef>
                <a:spcPts val="0"/>
              </a:spcBef>
              <a:spcAft>
                <a:spcPts val="0"/>
              </a:spcAft>
              <a:buClr>
                <a:srgbClr val="000000"/>
              </a:buClr>
              <a:buSzPts val="1050"/>
              <a:buFont typeface="Arial"/>
              <a:buChar char="●"/>
            </a:pPr>
            <a:r>
              <a:rPr lang="ru" sz="1200">
                <a:solidFill>
                  <a:srgbClr val="000000"/>
                </a:solidFill>
                <a:latin typeface="Times New Roman"/>
                <a:ea typeface="Times New Roman"/>
                <a:cs typeface="Times New Roman"/>
                <a:sym typeface="Times New Roman"/>
              </a:rPr>
              <a:t>Отсутствие обратной связи или слишком долгое ее ожидание;</a:t>
            </a:r>
            <a:endParaRPr sz="1200">
              <a:solidFill>
                <a:srgbClr val="000000"/>
              </a:solidFill>
              <a:latin typeface="Times New Roman"/>
              <a:ea typeface="Times New Roman"/>
              <a:cs typeface="Times New Roman"/>
              <a:sym typeface="Times New Roman"/>
            </a:endParaRPr>
          </a:p>
          <a:p>
            <a:pPr indent="-163874" lvl="0" marL="457200" rtl="0" algn="l">
              <a:lnSpc>
                <a:spcPct val="100000"/>
              </a:lnSpc>
              <a:spcBef>
                <a:spcPts val="0"/>
              </a:spcBef>
              <a:spcAft>
                <a:spcPts val="0"/>
              </a:spcAft>
              <a:buClr>
                <a:srgbClr val="000000"/>
              </a:buClr>
              <a:buSzPts val="1050"/>
              <a:buFont typeface="Arial"/>
              <a:buChar char="●"/>
            </a:pPr>
            <a:r>
              <a:rPr lang="ru" sz="1200">
                <a:solidFill>
                  <a:srgbClr val="000000"/>
                </a:solidFill>
                <a:latin typeface="Times New Roman"/>
                <a:ea typeface="Times New Roman"/>
                <a:cs typeface="Times New Roman"/>
                <a:sym typeface="Times New Roman"/>
              </a:rPr>
              <a:t>Отсутствие мобильной версии;</a:t>
            </a:r>
            <a:endParaRPr sz="1200">
              <a:solidFill>
                <a:srgbClr val="000000"/>
              </a:solidFill>
              <a:latin typeface="Times New Roman"/>
              <a:ea typeface="Times New Roman"/>
              <a:cs typeface="Times New Roman"/>
              <a:sym typeface="Times New Roman"/>
            </a:endParaRPr>
          </a:p>
          <a:p>
            <a:pPr indent="-163874" lvl="0" marL="457200" rtl="0" algn="l">
              <a:lnSpc>
                <a:spcPct val="100000"/>
              </a:lnSpc>
              <a:spcBef>
                <a:spcPts val="0"/>
              </a:spcBef>
              <a:spcAft>
                <a:spcPts val="0"/>
              </a:spcAft>
              <a:buClr>
                <a:srgbClr val="000000"/>
              </a:buClr>
              <a:buSzPts val="1050"/>
              <a:buFont typeface="Arial"/>
              <a:buChar char="●"/>
            </a:pPr>
            <a:r>
              <a:rPr lang="ru" sz="1200">
                <a:solidFill>
                  <a:srgbClr val="000000"/>
                </a:solidFill>
                <a:latin typeface="Times New Roman"/>
                <a:ea typeface="Times New Roman"/>
                <a:cs typeface="Times New Roman"/>
                <a:sym typeface="Times New Roman"/>
              </a:rPr>
              <a:t>Отсутствие удобных для посетителя каналов связи.</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Для устранения проблемы с уходом потребителей с карточки товара можно предложить следующие гипотезы:</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1) Если сократить форму регистрации клиента, оставив лишь необходимые пункты, то конверсия в покупку увеличиться;</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2) Если увеличить штат кол-центра, то время обработки запросов возрастет, что приведет к росту конверсии в покупку;</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3) Если внедрить мобильную версию сайта, то это увеличит конверсию;</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4) Если к каналам связи добавить запросы посредством сообщений через мессенджеры, то это увеличит конверсию в покупку.</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Также мы можем сказать, что преобладающим минорным сценарием, не приводящим к конверсии, можно назвать путь потребителя от каталога до карточки товара, таким образом решение проблемы на карточке товара позволит решить основную проблему оттока пользователей.</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611700"/>
          </a:xfrm>
          <a:prstGeom prst="rect">
            <a:avLst/>
          </a:prstGeom>
        </p:spPr>
        <p:txBody>
          <a:bodyPr anchorCtr="0" anchor="t" bIns="91425" lIns="91425" spcFirstLastPara="1" rIns="91425" wrap="square" tIns="91425">
            <a:normAutofit fontScale="90000"/>
          </a:bodyPr>
          <a:lstStyle/>
          <a:p>
            <a:pPr indent="360000" lvl="0" marL="0" rtl="0" algn="ctr">
              <a:spcBef>
                <a:spcPts val="0"/>
              </a:spcBef>
              <a:spcAft>
                <a:spcPts val="0"/>
              </a:spcAft>
              <a:buNone/>
            </a:pPr>
            <a:r>
              <a:rPr lang="ru" sz="2200">
                <a:solidFill>
                  <a:srgbClr val="000000"/>
                </a:solidFill>
                <a:latin typeface="Times New Roman"/>
                <a:ea typeface="Times New Roman"/>
                <a:cs typeface="Times New Roman"/>
                <a:sym typeface="Times New Roman"/>
              </a:rPr>
              <a:t>Задание №4</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48" name="Google Shape;348;p23"/>
          <p:cNvSpPr txBox="1"/>
          <p:nvPr>
            <p:ph idx="1" type="body"/>
          </p:nvPr>
        </p:nvSpPr>
        <p:spPr>
          <a:xfrm>
            <a:off x="280425" y="1210275"/>
            <a:ext cx="8716200" cy="37020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После выполнения предыдущего задания продакт ставит вам задачу «покопаться» в пользователях с минорными сценариями, чтобы выяснить, чем они отличаются по характеристикам от тех, кто доходит до покупки.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Необходимо:</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1. Провести кластеризацию пользователей с покупкой и наихудшими паттернами, чтобы понять ключевые отличия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2. Сформулировать выводы о том, в чем основная причина отличия пользователей, которые показывают худшие сценарии поведения при покупке, от тех, кто покупку совершает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Для того чтобы провести кластеризацию пользователей в первую очередь необходимо определить оптимальное число кластеров. Для этого воспользуемся методом локтя:</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49" name="Google Shape;349;p23"/>
          <p:cNvPicPr preferRelativeResize="0"/>
          <p:nvPr/>
        </p:nvPicPr>
        <p:blipFill>
          <a:blip r:embed="rId3">
            <a:alphaModFix/>
          </a:blip>
          <a:stretch>
            <a:fillRect/>
          </a:stretch>
        </p:blipFill>
        <p:spPr>
          <a:xfrm>
            <a:off x="4214100" y="2571750"/>
            <a:ext cx="4429499" cy="2571750"/>
          </a:xfrm>
          <a:prstGeom prst="rect">
            <a:avLst/>
          </a:prstGeom>
          <a:noFill/>
          <a:ln>
            <a:noFill/>
          </a:ln>
        </p:spPr>
      </p:pic>
      <p:sp>
        <p:nvSpPr>
          <p:cNvPr id="350" name="Google Shape;350;p23"/>
          <p:cNvSpPr txBox="1"/>
          <p:nvPr/>
        </p:nvSpPr>
        <p:spPr>
          <a:xfrm>
            <a:off x="433800" y="2912600"/>
            <a:ext cx="3780300" cy="12930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Для того чтобы провести кластеризацию пользователей в первую очередь необходимо определить оптимальное число кластеров. Для этого воспользуемся методом локтя:</a:t>
            </a:r>
            <a:endParaRPr sz="1200">
              <a:latin typeface="Times New Roman"/>
              <a:ea typeface="Times New Roman"/>
              <a:cs typeface="Times New Roman"/>
              <a:sym typeface="Times New Roman"/>
            </a:endParaRPr>
          </a:p>
          <a:p>
            <a:pPr indent="360000" lvl="0" marL="0" rtl="0" algn="l">
              <a:spcBef>
                <a:spcPts val="0"/>
              </a:spcBef>
              <a:spcAft>
                <a:spcPts val="0"/>
              </a:spcAft>
              <a:buNone/>
            </a:pPr>
            <a:r>
              <a:rPr lang="ru" sz="1200">
                <a:latin typeface="Times New Roman"/>
                <a:ea typeface="Times New Roman"/>
                <a:cs typeface="Times New Roman"/>
                <a:sym typeface="Times New Roman"/>
              </a:rPr>
              <a:t>Как мы можем видеть оптимальное число кластеров равно 4.</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idx="1" type="body"/>
          </p:nvPr>
        </p:nvSpPr>
        <p:spPr>
          <a:xfrm>
            <a:off x="295175" y="369600"/>
            <a:ext cx="8539200" cy="46014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56" name="Google Shape;356;p24"/>
          <p:cNvPicPr preferRelativeResize="0"/>
          <p:nvPr/>
        </p:nvPicPr>
        <p:blipFill>
          <a:blip r:embed="rId3">
            <a:alphaModFix/>
          </a:blip>
          <a:stretch>
            <a:fillRect/>
          </a:stretch>
        </p:blipFill>
        <p:spPr>
          <a:xfrm>
            <a:off x="152400" y="152400"/>
            <a:ext cx="4259850" cy="3349600"/>
          </a:xfrm>
          <a:prstGeom prst="rect">
            <a:avLst/>
          </a:prstGeom>
          <a:noFill/>
          <a:ln>
            <a:noFill/>
          </a:ln>
        </p:spPr>
      </p:pic>
      <p:cxnSp>
        <p:nvCxnSpPr>
          <p:cNvPr id="357" name="Google Shape;357;p24"/>
          <p:cNvCxnSpPr>
            <a:stCxn id="355" idx="0"/>
            <a:endCxn id="355" idx="2"/>
          </p:cNvCxnSpPr>
          <p:nvPr/>
        </p:nvCxnSpPr>
        <p:spPr>
          <a:xfrm>
            <a:off x="4564775" y="369600"/>
            <a:ext cx="0" cy="4601400"/>
          </a:xfrm>
          <a:prstGeom prst="straightConnector1">
            <a:avLst/>
          </a:prstGeom>
          <a:noFill/>
          <a:ln cap="flat" cmpd="sng" w="9525">
            <a:solidFill>
              <a:schemeClr val="dk2"/>
            </a:solidFill>
            <a:prstDash val="solid"/>
            <a:round/>
            <a:headEnd len="med" w="med" type="none"/>
            <a:tailEnd len="med" w="med" type="none"/>
          </a:ln>
        </p:spPr>
      </p:cxnSp>
      <p:sp>
        <p:nvSpPr>
          <p:cNvPr id="358" name="Google Shape;358;p24"/>
          <p:cNvSpPr txBox="1"/>
          <p:nvPr/>
        </p:nvSpPr>
        <p:spPr>
          <a:xfrm>
            <a:off x="520550" y="3594250"/>
            <a:ext cx="3891600" cy="16932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При разделении клиентов на 4 кластера можно выделить два кластера, 0 и 1, с наибольшим числом созданных заказов и два кластера, 2 и 3 в которых клиенты крайне редко доходили до оформления заказа. </a:t>
            </a:r>
            <a:endParaRPr sz="1200">
              <a:latin typeface="Times New Roman"/>
              <a:ea typeface="Times New Roman"/>
              <a:cs typeface="Times New Roman"/>
              <a:sym typeface="Times New Roman"/>
            </a:endParaRPr>
          </a:p>
          <a:p>
            <a:pPr indent="360000" lvl="0" marL="0" rtl="0" algn="l">
              <a:spcBef>
                <a:spcPts val="0"/>
              </a:spcBef>
              <a:spcAft>
                <a:spcPts val="0"/>
              </a:spcAft>
              <a:buNone/>
            </a:pPr>
            <a:r>
              <a:rPr lang="ru" sz="1200">
                <a:latin typeface="Times New Roman"/>
                <a:ea typeface="Times New Roman"/>
                <a:cs typeface="Times New Roman"/>
                <a:sym typeface="Times New Roman"/>
              </a:rPr>
              <a:t>Если же, помимо шага "создание заказа", добавить шаг "карточка продукта" с которого уходит основное число пользователей, то мы увидим следующее:</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pic>
        <p:nvPicPr>
          <p:cNvPr id="359" name="Google Shape;359;p24"/>
          <p:cNvPicPr preferRelativeResize="0"/>
          <p:nvPr/>
        </p:nvPicPr>
        <p:blipFill>
          <a:blip r:embed="rId4">
            <a:alphaModFix/>
          </a:blip>
          <a:stretch>
            <a:fillRect/>
          </a:stretch>
        </p:blipFill>
        <p:spPr>
          <a:xfrm>
            <a:off x="4642700" y="199450"/>
            <a:ext cx="4448450" cy="3196500"/>
          </a:xfrm>
          <a:prstGeom prst="rect">
            <a:avLst/>
          </a:prstGeom>
          <a:noFill/>
          <a:ln>
            <a:noFill/>
          </a:ln>
        </p:spPr>
      </p:pic>
      <p:sp>
        <p:nvSpPr>
          <p:cNvPr id="360" name="Google Shape;360;p24"/>
          <p:cNvSpPr txBox="1"/>
          <p:nvPr/>
        </p:nvSpPr>
        <p:spPr>
          <a:xfrm>
            <a:off x="4846050" y="3502000"/>
            <a:ext cx="3988200" cy="18777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Наибольшее число посетителей страницы продуктовой карточки это клиенты из 1 и 2 кластеров, но клиенты кластера №1 достигали итогового шага воронки чаще чем клиенты из кластера №2. Кластер №0 представлен наибольшим числом клиентов дошедших до создания заказа и как мы можем видеть коэффициент конверсии из продуктовой карточки в создание заказа лучше чем в других кластерах.</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idx="1" type="body"/>
          </p:nvPr>
        </p:nvSpPr>
        <p:spPr>
          <a:xfrm>
            <a:off x="206675" y="310600"/>
            <a:ext cx="8804700" cy="45279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Рассмотрим шаги пользователей в каждом кластере по отдельности.</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66" name="Google Shape;366;p25"/>
          <p:cNvPicPr preferRelativeResize="0"/>
          <p:nvPr/>
        </p:nvPicPr>
        <p:blipFill>
          <a:blip r:embed="rId3">
            <a:alphaModFix/>
          </a:blip>
          <a:stretch>
            <a:fillRect/>
          </a:stretch>
        </p:blipFill>
        <p:spPr>
          <a:xfrm>
            <a:off x="206675" y="598600"/>
            <a:ext cx="3994875" cy="3230150"/>
          </a:xfrm>
          <a:prstGeom prst="rect">
            <a:avLst/>
          </a:prstGeom>
          <a:noFill/>
          <a:ln>
            <a:noFill/>
          </a:ln>
        </p:spPr>
      </p:pic>
      <p:pic>
        <p:nvPicPr>
          <p:cNvPr id="367" name="Google Shape;367;p25"/>
          <p:cNvPicPr preferRelativeResize="0"/>
          <p:nvPr/>
        </p:nvPicPr>
        <p:blipFill>
          <a:blip r:embed="rId4">
            <a:alphaModFix/>
          </a:blip>
          <a:stretch>
            <a:fillRect/>
          </a:stretch>
        </p:blipFill>
        <p:spPr>
          <a:xfrm>
            <a:off x="4791400" y="615650"/>
            <a:ext cx="3994875" cy="3090150"/>
          </a:xfrm>
          <a:prstGeom prst="rect">
            <a:avLst/>
          </a:prstGeom>
          <a:noFill/>
          <a:ln>
            <a:noFill/>
          </a:ln>
        </p:spPr>
      </p:pic>
      <p:sp>
        <p:nvSpPr>
          <p:cNvPr id="368" name="Google Shape;368;p25"/>
          <p:cNvSpPr txBox="1"/>
          <p:nvPr/>
        </p:nvSpPr>
        <p:spPr>
          <a:xfrm>
            <a:off x="371825" y="3879325"/>
            <a:ext cx="8414400" cy="1508400"/>
          </a:xfrm>
          <a:prstGeom prst="rect">
            <a:avLst/>
          </a:prstGeom>
          <a:noFill/>
          <a:ln>
            <a:noFill/>
          </a:ln>
        </p:spPr>
        <p:txBody>
          <a:bodyPr anchorCtr="0" anchor="t" bIns="91425" lIns="91425" spcFirstLastPara="1" rIns="91425" wrap="square" tIns="91425">
            <a:spAutoFit/>
          </a:bodyPr>
          <a:lstStyle/>
          <a:p>
            <a:pPr indent="360000" lvl="0" marL="0" marR="0" rtl="0" algn="l">
              <a:spcBef>
                <a:spcPts val="0"/>
              </a:spcBef>
              <a:spcAft>
                <a:spcPts val="0"/>
              </a:spcAft>
              <a:buNone/>
            </a:pPr>
            <a:r>
              <a:rPr lang="ru" sz="1200">
                <a:latin typeface="Times New Roman"/>
                <a:ea typeface="Times New Roman"/>
                <a:cs typeface="Times New Roman"/>
                <a:sym typeface="Times New Roman"/>
              </a:rPr>
              <a:t>Кластер по №0  является кластером с наивысшими показателями конверсии в создание заказа. И как можно заметить число пользователей на каждом шаге уменьшается постепенно. Таким образом можно сказать, что посетители из этого кластера являются пользователями, которые целенаправленно приходят за покупкой.</a:t>
            </a:r>
            <a:endParaRPr sz="1200">
              <a:latin typeface="Times New Roman"/>
              <a:ea typeface="Times New Roman"/>
              <a:cs typeface="Times New Roman"/>
              <a:sym typeface="Times New Roman"/>
            </a:endParaRPr>
          </a:p>
          <a:p>
            <a:pPr indent="360000" lvl="0" marL="0" marR="0" rtl="0" algn="l">
              <a:spcBef>
                <a:spcPts val="0"/>
              </a:spcBef>
              <a:spcAft>
                <a:spcPts val="0"/>
              </a:spcAft>
              <a:buNone/>
            </a:pPr>
            <a:r>
              <a:rPr lang="ru" sz="1200">
                <a:latin typeface="Times New Roman"/>
                <a:ea typeface="Times New Roman"/>
                <a:cs typeface="Times New Roman"/>
                <a:sym typeface="Times New Roman"/>
              </a:rPr>
              <a:t>В кластере же под №1 мы видим большое число пользователей посетивших страницу каталога и далее карточку товара, после чего наблюдается резкое снижение числа пользователей. А при учете того факта, что этот кластер является самым крупным из всех, то данное падение крайне негативно.</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idx="1" type="body"/>
          </p:nvPr>
        </p:nvSpPr>
        <p:spPr>
          <a:xfrm>
            <a:off x="458575" y="520550"/>
            <a:ext cx="8440200" cy="421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26"/>
          <p:cNvPicPr preferRelativeResize="0"/>
          <p:nvPr/>
        </p:nvPicPr>
        <p:blipFill>
          <a:blip r:embed="rId3">
            <a:alphaModFix/>
          </a:blip>
          <a:stretch>
            <a:fillRect/>
          </a:stretch>
        </p:blipFill>
        <p:spPr>
          <a:xfrm>
            <a:off x="573800" y="660575"/>
            <a:ext cx="4086325" cy="3179600"/>
          </a:xfrm>
          <a:prstGeom prst="rect">
            <a:avLst/>
          </a:prstGeom>
          <a:noFill/>
          <a:ln>
            <a:noFill/>
          </a:ln>
        </p:spPr>
      </p:pic>
      <p:pic>
        <p:nvPicPr>
          <p:cNvPr id="375" name="Google Shape;375;p26"/>
          <p:cNvPicPr preferRelativeResize="0"/>
          <p:nvPr/>
        </p:nvPicPr>
        <p:blipFill>
          <a:blip r:embed="rId4">
            <a:alphaModFix/>
          </a:blip>
          <a:stretch>
            <a:fillRect/>
          </a:stretch>
        </p:blipFill>
        <p:spPr>
          <a:xfrm>
            <a:off x="4841000" y="660575"/>
            <a:ext cx="3822400" cy="3110975"/>
          </a:xfrm>
          <a:prstGeom prst="rect">
            <a:avLst/>
          </a:prstGeom>
          <a:noFill/>
          <a:ln>
            <a:noFill/>
          </a:ln>
        </p:spPr>
      </p:pic>
      <p:sp>
        <p:nvSpPr>
          <p:cNvPr id="376" name="Google Shape;376;p26"/>
          <p:cNvSpPr txBox="1"/>
          <p:nvPr/>
        </p:nvSpPr>
        <p:spPr>
          <a:xfrm>
            <a:off x="607300" y="3928900"/>
            <a:ext cx="8056200" cy="9543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Основная часть пользователей кластера №2 посещают страницу карточки продукта после чего начинают отваливаться с сайта. А в кластере №3 пользователи приходят на страницу каталога, после которой уходит основная часть этих пользователей.</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idx="1" type="body"/>
          </p:nvPr>
        </p:nvSpPr>
        <p:spPr>
          <a:xfrm>
            <a:off x="322250" y="347025"/>
            <a:ext cx="8539500" cy="443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2" name="Google Shape;382;p27"/>
          <p:cNvPicPr preferRelativeResize="0"/>
          <p:nvPr/>
        </p:nvPicPr>
        <p:blipFill>
          <a:blip r:embed="rId3">
            <a:alphaModFix/>
          </a:blip>
          <a:stretch>
            <a:fillRect/>
          </a:stretch>
        </p:blipFill>
        <p:spPr>
          <a:xfrm>
            <a:off x="140025" y="347025"/>
            <a:ext cx="4343325" cy="3036525"/>
          </a:xfrm>
          <a:prstGeom prst="rect">
            <a:avLst/>
          </a:prstGeom>
          <a:noFill/>
          <a:ln>
            <a:noFill/>
          </a:ln>
        </p:spPr>
      </p:pic>
      <p:pic>
        <p:nvPicPr>
          <p:cNvPr id="383" name="Google Shape;383;p27"/>
          <p:cNvPicPr preferRelativeResize="0"/>
          <p:nvPr/>
        </p:nvPicPr>
        <p:blipFill>
          <a:blip r:embed="rId4">
            <a:alphaModFix/>
          </a:blip>
          <a:stretch>
            <a:fillRect/>
          </a:stretch>
        </p:blipFill>
        <p:spPr>
          <a:xfrm>
            <a:off x="4572000" y="347013"/>
            <a:ext cx="4431975" cy="2937365"/>
          </a:xfrm>
          <a:prstGeom prst="rect">
            <a:avLst/>
          </a:prstGeom>
          <a:noFill/>
          <a:ln>
            <a:noFill/>
          </a:ln>
        </p:spPr>
      </p:pic>
      <p:sp>
        <p:nvSpPr>
          <p:cNvPr id="384" name="Google Shape;384;p27"/>
          <p:cNvSpPr txBox="1"/>
          <p:nvPr/>
        </p:nvSpPr>
        <p:spPr>
          <a:xfrm>
            <a:off x="570125" y="3619050"/>
            <a:ext cx="8155200" cy="11082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Если внимательно посмотреть на шаги пользователей кластеров, совершивших покупку, то можно заметить, что эти пользователи посещают страницы скидок, программы лояльности, избранное, личную страницу. Все это может говорить о том, что эти пользовали вернулись за повторной покупкой.</a:t>
            </a:r>
            <a:endParaRPr sz="1200">
              <a:latin typeface="Times New Roman"/>
              <a:ea typeface="Times New Roman"/>
              <a:cs typeface="Times New Roman"/>
              <a:sym typeface="Times New Roman"/>
            </a:endParaRPr>
          </a:p>
          <a:p>
            <a:pPr indent="360000" lvl="0" marL="0" rtl="0" algn="l">
              <a:spcBef>
                <a:spcPts val="0"/>
              </a:spcBef>
              <a:spcAft>
                <a:spcPts val="0"/>
              </a:spcAft>
              <a:buNone/>
            </a:pPr>
            <a:r>
              <a:rPr lang="ru" sz="1200">
                <a:latin typeface="Times New Roman"/>
                <a:ea typeface="Times New Roman"/>
                <a:cs typeface="Times New Roman"/>
                <a:sym typeface="Times New Roman"/>
              </a:rPr>
              <a:t>Высокий же отток пользователей на начальных этапах, говорит о не качественном трафике привлеченном на сайт, то есть пользователи зашли по рекламе с других сайтов, но не нашли подходящий для себя продукт.</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98575"/>
            <a:ext cx="7030500" cy="508500"/>
          </a:xfrm>
          <a:prstGeom prst="rect">
            <a:avLst/>
          </a:prstGeom>
        </p:spPr>
        <p:txBody>
          <a:bodyPr anchorCtr="0" anchor="t" bIns="91425" lIns="91425" spcFirstLastPara="1" rIns="91425" wrap="square" tIns="91425">
            <a:normAutofit fontScale="90000"/>
          </a:bodyPr>
          <a:lstStyle/>
          <a:p>
            <a:pPr indent="360000" lvl="0" marL="0" rtl="0" algn="l">
              <a:spcBef>
                <a:spcPts val="0"/>
              </a:spcBef>
              <a:spcAft>
                <a:spcPts val="0"/>
              </a:spcAft>
              <a:buNone/>
            </a:pPr>
            <a:r>
              <a:rPr lang="ru" sz="1200">
                <a:solidFill>
                  <a:srgbClr val="000000"/>
                </a:solidFill>
                <a:latin typeface="Times New Roman"/>
                <a:ea typeface="Times New Roman"/>
                <a:cs typeface="Times New Roman"/>
                <a:sym typeface="Times New Roman"/>
              </a:rPr>
              <a:t>3. Продумать дополнительный список параметров, который вы бы предпочли добавить для кластерного анализа, если бы у вас была такая возможность </a:t>
            </a:r>
            <a:endParaRPr/>
          </a:p>
        </p:txBody>
      </p:sp>
      <p:sp>
        <p:nvSpPr>
          <p:cNvPr id="390" name="Google Shape;390;p28"/>
          <p:cNvSpPr txBox="1"/>
          <p:nvPr>
            <p:ph idx="1" type="body"/>
          </p:nvPr>
        </p:nvSpPr>
        <p:spPr>
          <a:xfrm>
            <a:off x="545900" y="1990050"/>
            <a:ext cx="8111700" cy="20076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Дополнительно можно было бы кластеризовать пользователей совершивших покупку по типу девайса и каналам привлечения. Разделение по типу девайса позволили бы выявить в какой области имеется проблема, так как пользователя может не устраивать мобильная версия сайта или же стационарный вариант. Анализ по каналам привлечения помог бы выявить из какого источника приходит не качественный трафик и пересмотреть варианты рекламы или же вовсе отказаться от нее.</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552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solidFill>
                  <a:srgbClr val="000000"/>
                </a:solidFill>
                <a:latin typeface="Times New Roman"/>
                <a:ea typeface="Times New Roman"/>
                <a:cs typeface="Times New Roman"/>
                <a:sym typeface="Times New Roman"/>
              </a:rPr>
              <a:t>Задание №1</a:t>
            </a:r>
            <a:endParaRPr>
              <a:solidFill>
                <a:srgbClr val="000000"/>
              </a:solidFill>
              <a:latin typeface="Times New Roman"/>
              <a:ea typeface="Times New Roman"/>
              <a:cs typeface="Times New Roman"/>
              <a:sym typeface="Times New Roman"/>
            </a:endParaRPr>
          </a:p>
        </p:txBody>
      </p:sp>
      <p:sp>
        <p:nvSpPr>
          <p:cNvPr id="284" name="Google Shape;284;p14"/>
          <p:cNvSpPr txBox="1"/>
          <p:nvPr>
            <p:ph idx="1" type="body"/>
          </p:nvPr>
        </p:nvSpPr>
        <p:spPr>
          <a:xfrm>
            <a:off x="147700" y="1490475"/>
            <a:ext cx="8849100" cy="3539700"/>
          </a:xfrm>
          <a:prstGeom prst="rect">
            <a:avLst/>
          </a:prstGeom>
        </p:spPr>
        <p:txBody>
          <a:bodyPr anchorCtr="0" anchor="t" bIns="91425" lIns="91425" spcFirstLastPara="1" rIns="91425" wrap="square" tIns="91425">
            <a:normAutofit lnSpcReduction="10000"/>
          </a:bodyPr>
          <a:lstStyle/>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Компания имеет расширенную сеть по всей России и планирует повышение цен на свои услуги. Она не знает заранее, какие последствия могут иметь такие действия, так как эластичность спроса по цене не известна, поэтому не хочет повышать цены сразу везде. </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AutoNum type="arabicPeriod"/>
            </a:pPr>
            <a:r>
              <a:rPr b="1" lang="ru" sz="1200">
                <a:solidFill>
                  <a:srgbClr val="000000"/>
                </a:solidFill>
                <a:latin typeface="Times New Roman"/>
                <a:ea typeface="Times New Roman"/>
                <a:cs typeface="Times New Roman"/>
                <a:sym typeface="Times New Roman"/>
              </a:rPr>
              <a:t>Проектируем AB-тест:</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Гипотеза: </a:t>
            </a:r>
            <a:r>
              <a:rPr lang="ru" sz="1200">
                <a:solidFill>
                  <a:srgbClr val="000000"/>
                </a:solidFill>
                <a:latin typeface="Times New Roman"/>
                <a:ea typeface="Times New Roman"/>
                <a:cs typeface="Times New Roman"/>
                <a:sym typeface="Times New Roman"/>
              </a:rPr>
              <a:t>Если </a:t>
            </a:r>
            <a:r>
              <a:rPr lang="ru" sz="1200">
                <a:solidFill>
                  <a:srgbClr val="2C2D30"/>
                </a:solidFill>
                <a:latin typeface="Times New Roman"/>
                <a:ea typeface="Times New Roman"/>
                <a:cs typeface="Times New Roman"/>
                <a:sym typeface="Times New Roman"/>
              </a:rPr>
              <a:t>мы увеличим цену на услуги то наша прибыль возрастет и количество заказов не снизиться.</a:t>
            </a:r>
            <a:endParaRPr sz="11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Основание: </a:t>
            </a:r>
            <a:r>
              <a:rPr lang="ru" sz="1200">
                <a:solidFill>
                  <a:srgbClr val="000000"/>
                </a:solidFill>
                <a:latin typeface="Times New Roman"/>
                <a:ea typeface="Times New Roman"/>
                <a:cs typeface="Times New Roman"/>
                <a:sym typeface="Times New Roman"/>
              </a:rPr>
              <a:t>Увеличение цены обусловлено экономическими факторами. Согласно анализу конкурентов, потребитель готов платить более высокую цену за аналогичные услуги.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Что делаем в продукте:</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Контрольная версия: оставляем все как есть</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Тестовая версия: Увеличиваем стоимость услуг.</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На каких пользователях тестируем: </a:t>
            </a:r>
            <a:r>
              <a:rPr lang="ru" sz="1200">
                <a:solidFill>
                  <a:srgbClr val="000000"/>
                </a:solidFill>
                <a:latin typeface="Times New Roman"/>
                <a:ea typeface="Times New Roman"/>
                <a:cs typeface="Times New Roman"/>
                <a:sym typeface="Times New Roman"/>
              </a:rPr>
              <a:t>В связи с тем, что компания работает по всей России, мы не можем разделить пользователей поровну, так как высок риск появления “ошибки подглядывания”. Во избежании ошибок мы выберем 2 максимально похожих между собой регионов и проведем AB-тестирование на этих данных.</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Метрики: </a:t>
            </a:r>
            <a:r>
              <a:rPr lang="ru" sz="1200">
                <a:solidFill>
                  <a:srgbClr val="000000"/>
                </a:solidFill>
                <a:latin typeface="Times New Roman"/>
                <a:ea typeface="Times New Roman"/>
                <a:cs typeface="Times New Roman"/>
                <a:sym typeface="Times New Roman"/>
              </a:rPr>
              <a:t>Выручка, количество заказов</a:t>
            </a:r>
            <a:r>
              <a:rPr lang="ru">
                <a:solidFill>
                  <a:srgbClr val="2C2D30"/>
                </a:solidFill>
                <a:latin typeface="Times New Roman"/>
                <a:ea typeface="Times New Roman"/>
                <a:cs typeface="Times New Roman"/>
                <a:sym typeface="Times New Roman"/>
              </a:rPr>
              <a:t>.</a:t>
            </a:r>
            <a:endParaRPr>
              <a:solidFill>
                <a:srgbClr val="2C2D3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Период проведения:</a:t>
            </a:r>
            <a:r>
              <a:rPr b="1" lang="ru">
                <a:solidFill>
                  <a:srgbClr val="000000"/>
                </a:solidFill>
                <a:latin typeface="Times New Roman"/>
                <a:ea typeface="Times New Roman"/>
                <a:cs typeface="Times New Roman"/>
                <a:sym typeface="Times New Roman"/>
              </a:rPr>
              <a:t> </a:t>
            </a:r>
            <a:r>
              <a:rPr lang="ru" sz="1200">
                <a:solidFill>
                  <a:srgbClr val="000000"/>
                </a:solidFill>
                <a:latin typeface="Times New Roman"/>
                <a:ea typeface="Times New Roman"/>
                <a:cs typeface="Times New Roman"/>
                <a:sym typeface="Times New Roman"/>
              </a:rPr>
              <a:t>1 месяц</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План действий: </a:t>
            </a:r>
            <a:endParaRPr b="1" sz="12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Arial"/>
              <a:buChar char="-"/>
            </a:pPr>
            <a:r>
              <a:rPr lang="ru" sz="1200">
                <a:solidFill>
                  <a:srgbClr val="000000"/>
                </a:solidFill>
                <a:latin typeface="Times New Roman"/>
                <a:ea typeface="Times New Roman"/>
                <a:cs typeface="Times New Roman"/>
                <a:sym typeface="Times New Roman"/>
              </a:rPr>
              <a:t>Если Выручка и другие метрики вырастут, то выпустим B версию на всех</a:t>
            </a:r>
            <a:endParaRPr sz="12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Arial"/>
              <a:buChar char="-"/>
            </a:pPr>
            <a:r>
              <a:rPr lang="ru" sz="1200">
                <a:solidFill>
                  <a:srgbClr val="000000"/>
                </a:solidFill>
                <a:latin typeface="Times New Roman"/>
                <a:ea typeface="Times New Roman"/>
                <a:cs typeface="Times New Roman"/>
                <a:sym typeface="Times New Roman"/>
              </a:rPr>
              <a:t>Если Выручка вырастет, а другие метрики упадут, то выпустим B версию на всех</a:t>
            </a:r>
            <a:endParaRPr sz="12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Arial"/>
              <a:buChar char="-"/>
            </a:pPr>
            <a:r>
              <a:rPr lang="ru" sz="1200">
                <a:solidFill>
                  <a:srgbClr val="000000"/>
                </a:solidFill>
                <a:latin typeface="Times New Roman"/>
                <a:ea typeface="Times New Roman"/>
                <a:cs typeface="Times New Roman"/>
                <a:sym typeface="Times New Roman"/>
              </a:rPr>
              <a:t>Если Выручка значимо не изменится, а другие метрики упадут, то оставим A версию</a:t>
            </a:r>
            <a:endParaRPr sz="1200">
              <a:solidFill>
                <a:srgbClr val="000000"/>
              </a:solidFill>
              <a:latin typeface="Times New Roman"/>
              <a:ea typeface="Times New Roman"/>
              <a:cs typeface="Times New Roman"/>
              <a:sym typeface="Times New Roman"/>
            </a:endParaRPr>
          </a:p>
          <a:p>
            <a:pPr indent="-292100" lvl="0" marL="457200" rtl="0" algn="l">
              <a:lnSpc>
                <a:spcPct val="100000"/>
              </a:lnSpc>
              <a:spcBef>
                <a:spcPts val="0"/>
              </a:spcBef>
              <a:spcAft>
                <a:spcPts val="0"/>
              </a:spcAft>
              <a:buClr>
                <a:srgbClr val="000000"/>
              </a:buClr>
              <a:buSzPts val="1000"/>
              <a:buFont typeface="Arial"/>
              <a:buChar char="-"/>
            </a:pPr>
            <a:r>
              <a:rPr lang="ru" sz="1200">
                <a:solidFill>
                  <a:srgbClr val="000000"/>
                </a:solidFill>
                <a:latin typeface="Times New Roman"/>
                <a:ea typeface="Times New Roman"/>
                <a:cs typeface="Times New Roman"/>
                <a:sym typeface="Times New Roman"/>
              </a:rPr>
              <a:t>Если Выручка снизится, а другие метрики вырастут, то оставим A версию.</a:t>
            </a:r>
            <a:endParaRPr b="1"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18050" y="1278750"/>
            <a:ext cx="8907900" cy="386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0" name="Google Shape;290;p15"/>
          <p:cNvSpPr txBox="1"/>
          <p:nvPr/>
        </p:nvSpPr>
        <p:spPr>
          <a:xfrm>
            <a:off x="5513725" y="1366850"/>
            <a:ext cx="3335700" cy="18471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Основным критерием сравнения регионов выберем средний чек, так как размер среднего чека непосредственно влияет на размер выручки.</a:t>
            </a:r>
            <a:endParaRPr sz="1200">
              <a:latin typeface="Times New Roman"/>
              <a:ea typeface="Times New Roman"/>
              <a:cs typeface="Times New Roman"/>
              <a:sym typeface="Times New Roman"/>
            </a:endParaRPr>
          </a:p>
          <a:p>
            <a:pPr indent="360000" lvl="0" marL="0" rtl="0" algn="l">
              <a:spcBef>
                <a:spcPts val="0"/>
              </a:spcBef>
              <a:spcAft>
                <a:spcPts val="0"/>
              </a:spcAft>
              <a:buNone/>
            </a:pPr>
            <a:r>
              <a:rPr lang="ru" sz="1200">
                <a:latin typeface="Times New Roman"/>
                <a:ea typeface="Times New Roman"/>
                <a:cs typeface="Times New Roman"/>
                <a:sym typeface="Times New Roman"/>
              </a:rPr>
              <a:t>Как можно заметить наиболее схожи между собой показатели 1 и 3 регионов. Таким образом для проведения АВ тестирования тестовой группой выступит регион 1 а контрольной группой будет регион 3.</a:t>
            </a:r>
            <a:endParaRPr sz="1200">
              <a:latin typeface="Times New Roman"/>
              <a:ea typeface="Times New Roman"/>
              <a:cs typeface="Times New Roman"/>
              <a:sym typeface="Times New Roman"/>
            </a:endParaRPr>
          </a:p>
        </p:txBody>
      </p:sp>
      <p:sp>
        <p:nvSpPr>
          <p:cNvPr id="291" name="Google Shape;291;p15"/>
          <p:cNvSpPr txBox="1"/>
          <p:nvPr/>
        </p:nvSpPr>
        <p:spPr>
          <a:xfrm>
            <a:off x="1268575" y="177850"/>
            <a:ext cx="6430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700">
                <a:latin typeface="Times New Roman"/>
                <a:ea typeface="Times New Roman"/>
                <a:cs typeface="Times New Roman"/>
                <a:sym typeface="Times New Roman"/>
              </a:rPr>
              <a:t>Выбор региона для проведения АВ тестирования</a:t>
            </a:r>
            <a:endParaRPr b="1" sz="1700">
              <a:latin typeface="Times New Roman"/>
              <a:ea typeface="Times New Roman"/>
              <a:cs typeface="Times New Roman"/>
              <a:sym typeface="Times New Roman"/>
            </a:endParaRPr>
          </a:p>
        </p:txBody>
      </p:sp>
      <p:pic>
        <p:nvPicPr>
          <p:cNvPr id="292" name="Google Shape;292;p15"/>
          <p:cNvPicPr preferRelativeResize="0"/>
          <p:nvPr/>
        </p:nvPicPr>
        <p:blipFill>
          <a:blip r:embed="rId3">
            <a:alphaModFix/>
          </a:blip>
          <a:stretch>
            <a:fillRect/>
          </a:stretch>
        </p:blipFill>
        <p:spPr>
          <a:xfrm>
            <a:off x="282650" y="1366853"/>
            <a:ext cx="4925975" cy="294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167450" y="102825"/>
            <a:ext cx="7030500" cy="5673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ru" sz="2000">
                <a:solidFill>
                  <a:srgbClr val="000000"/>
                </a:solidFill>
                <a:latin typeface="Times New Roman"/>
                <a:ea typeface="Times New Roman"/>
                <a:cs typeface="Times New Roman"/>
                <a:sym typeface="Times New Roman"/>
              </a:rPr>
              <a:t>Итоги теста</a:t>
            </a:r>
            <a:endParaRPr sz="3600"/>
          </a:p>
        </p:txBody>
      </p:sp>
      <p:sp>
        <p:nvSpPr>
          <p:cNvPr id="298" name="Google Shape;298;p16"/>
          <p:cNvSpPr txBox="1"/>
          <p:nvPr>
            <p:ph idx="1" type="body"/>
          </p:nvPr>
        </p:nvSpPr>
        <p:spPr>
          <a:xfrm>
            <a:off x="191950" y="470975"/>
            <a:ext cx="8760600" cy="43527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По итогам проведенного теста мы имеем следующие данные:</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299" name="Google Shape;299;p16"/>
          <p:cNvPicPr preferRelativeResize="0"/>
          <p:nvPr/>
        </p:nvPicPr>
        <p:blipFill>
          <a:blip r:embed="rId3">
            <a:alphaModFix/>
          </a:blip>
          <a:stretch>
            <a:fillRect/>
          </a:stretch>
        </p:blipFill>
        <p:spPr>
          <a:xfrm>
            <a:off x="301125" y="794075"/>
            <a:ext cx="4334225" cy="2571750"/>
          </a:xfrm>
          <a:prstGeom prst="rect">
            <a:avLst/>
          </a:prstGeom>
          <a:noFill/>
          <a:ln>
            <a:noFill/>
          </a:ln>
        </p:spPr>
      </p:pic>
      <p:pic>
        <p:nvPicPr>
          <p:cNvPr id="300" name="Google Shape;300;p16"/>
          <p:cNvPicPr preferRelativeResize="0"/>
          <p:nvPr/>
        </p:nvPicPr>
        <p:blipFill>
          <a:blip r:embed="rId4">
            <a:alphaModFix/>
          </a:blip>
          <a:stretch>
            <a:fillRect/>
          </a:stretch>
        </p:blipFill>
        <p:spPr>
          <a:xfrm>
            <a:off x="4696350" y="670125"/>
            <a:ext cx="4169426" cy="2669130"/>
          </a:xfrm>
          <a:prstGeom prst="rect">
            <a:avLst/>
          </a:prstGeom>
          <a:noFill/>
          <a:ln>
            <a:noFill/>
          </a:ln>
        </p:spPr>
      </p:pic>
      <p:sp>
        <p:nvSpPr>
          <p:cNvPr id="301" name="Google Shape;301;p16"/>
          <p:cNvSpPr txBox="1"/>
          <p:nvPr/>
        </p:nvSpPr>
        <p:spPr>
          <a:xfrm>
            <a:off x="458575" y="3532275"/>
            <a:ext cx="8407200" cy="13236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На первом графике мы наглядно видим увеличение дохода в месяц проведения теста. Также мы можем увидеть, что в апреле количество заказов было практически равным значениям тестового месяца, но при этом размер выручки вырос на 20%. А если сравнить выручку тестового периода и выручку за март, в котором было самое большое количество заказов, то мы увидим рост выручки во время теста в размере 20,2%.</a:t>
            </a:r>
            <a:endParaRPr sz="1200">
              <a:latin typeface="Times New Roman"/>
              <a:ea typeface="Times New Roman"/>
              <a:cs typeface="Times New Roman"/>
              <a:sym typeface="Times New Roman"/>
            </a:endParaRPr>
          </a:p>
          <a:p>
            <a:pPr indent="360000" lvl="0" marL="0" rtl="0" algn="l">
              <a:spcBef>
                <a:spcPts val="0"/>
              </a:spcBef>
              <a:spcAft>
                <a:spcPts val="0"/>
              </a:spcAft>
              <a:buNone/>
            </a:pPr>
            <a:r>
              <a:rPr lang="ru" sz="1200">
                <a:latin typeface="Times New Roman"/>
                <a:ea typeface="Times New Roman"/>
                <a:cs typeface="Times New Roman"/>
                <a:sym typeface="Times New Roman"/>
              </a:rPr>
              <a:t>Если же рассматривать второй график, то мы видим стабильный рост выручки вне зависимости от количества заказов.</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idx="1" type="body"/>
          </p:nvPr>
        </p:nvSpPr>
        <p:spPr>
          <a:xfrm>
            <a:off x="162450" y="222100"/>
            <a:ext cx="8819400" cy="4631100"/>
          </a:xfrm>
          <a:prstGeom prst="rect">
            <a:avLst/>
          </a:prstGeom>
        </p:spPr>
        <p:txBody>
          <a:bodyPr anchorCtr="0" anchor="t" bIns="91425" lIns="91425" spcFirstLastPara="1" rIns="91425" wrap="square" tIns="91425">
            <a:normAutofit lnSpcReduction="10000"/>
          </a:bodyPr>
          <a:lstStyle/>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По графикам мы видим рост выручку в обоих регионов, но для того, чтобы доказать или опровергнуть гипотезу необходимо провести прогноз показателей среднего чека и сравнить его данными полученными после проведения АВ теста:</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Как мы можем заметить прогнозные значения оказались ниже полученных данных после проведения АВ тестирования. Полученные данные по выручке в 1 регионе превышают даже верхнюю границу прогноза, хотя реальные данные по размеру среднего чека входят в доверительный интервал прогноза. В случае с 3 регионом ситуация обратная, выручка находиться в пределах прогноза, а значение среднего чека превышает прогнозные. Если же рассмотреть темпы прироста относительно прогнозных значений и полученных по окончании тестирования, то мы увидим, что разница между реальными и прогнозными значениями среднего чека по обоим регионам приблизительно равна, то разница в темпах прироста по выручке в первом регионе на 12% выше, чем эта же разница в данных 3 региона.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Таким образом можно заключить, что при увеличении цен на услуги, выручка вырастет и количество заказов не снизиться, а значит гипотеза доказана и можно раскатывать версию В на все регионы, т.е. увеличивать цены.</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07" name="Google Shape;307;p17"/>
          <p:cNvPicPr preferRelativeResize="0"/>
          <p:nvPr/>
        </p:nvPicPr>
        <p:blipFill>
          <a:blip r:embed="rId3">
            <a:alphaModFix/>
          </a:blip>
          <a:stretch>
            <a:fillRect/>
          </a:stretch>
        </p:blipFill>
        <p:spPr>
          <a:xfrm>
            <a:off x="260275" y="759700"/>
            <a:ext cx="8489875" cy="1621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464100"/>
          </a:xfrm>
          <a:prstGeom prst="rect">
            <a:avLst/>
          </a:prstGeom>
        </p:spPr>
        <p:txBody>
          <a:bodyPr anchorCtr="0" anchor="t" bIns="91425" lIns="91425" spcFirstLastPara="1" rIns="91425" wrap="square" tIns="91425">
            <a:normAutofit fontScale="90000"/>
          </a:bodyPr>
          <a:lstStyle/>
          <a:p>
            <a:pPr indent="360000" lvl="0" marL="0" rtl="0" algn="ctr">
              <a:spcBef>
                <a:spcPts val="0"/>
              </a:spcBef>
              <a:spcAft>
                <a:spcPts val="0"/>
              </a:spcAft>
              <a:buNone/>
            </a:pPr>
            <a:r>
              <a:rPr lang="ru" sz="2200">
                <a:solidFill>
                  <a:srgbClr val="000000"/>
                </a:solidFill>
                <a:latin typeface="Times New Roman"/>
                <a:ea typeface="Times New Roman"/>
                <a:cs typeface="Times New Roman"/>
                <a:sym typeface="Times New Roman"/>
              </a:rPr>
              <a:t>Задание №2</a:t>
            </a:r>
            <a:endParaRPr sz="3800"/>
          </a:p>
        </p:txBody>
      </p:sp>
      <p:sp>
        <p:nvSpPr>
          <p:cNvPr id="313" name="Google Shape;313;p18"/>
          <p:cNvSpPr txBox="1"/>
          <p:nvPr>
            <p:ph idx="1" type="body"/>
          </p:nvPr>
        </p:nvSpPr>
        <p:spPr>
          <a:xfrm>
            <a:off x="132950" y="1254500"/>
            <a:ext cx="8863800" cy="36132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Продакт после принятия решения о росте цен из предыдущего задания не уверен до конца, что все было сделано верно. Поэтому он просит аналитика рассчитать прогноз LTV новых клиентов, которые пришли после повышения цен, и сравнить с LTV клиентов, которые приходили в компанию ранее.</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Расчет LTV будем производить по следующей формуле:</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LTV = Средний чек х Среднее количество заказов х Средний жизненный цикл клиента</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Средний чек до теста = 28 000 руб</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Средний чек когорты теста = 34 000 руб</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Среднее кол-во заказов во всех когортах = 1</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Средний жизненный цикл</a:t>
            </a:r>
            <a:r>
              <a:rPr lang="ru" sz="1200">
                <a:solidFill>
                  <a:srgbClr val="000000"/>
                </a:solidFill>
                <a:latin typeface="Times New Roman"/>
                <a:ea typeface="Times New Roman"/>
                <a:cs typeface="Times New Roman"/>
                <a:sym typeface="Times New Roman"/>
              </a:rPr>
              <a:t> </a:t>
            </a:r>
            <a:r>
              <a:rPr b="1" lang="ru" sz="1200">
                <a:solidFill>
                  <a:srgbClr val="000000"/>
                </a:solidFill>
                <a:latin typeface="Times New Roman"/>
                <a:ea typeface="Times New Roman"/>
                <a:cs typeface="Times New Roman"/>
                <a:sym typeface="Times New Roman"/>
              </a:rPr>
              <a:t>= 1 / Коэффициент оттока клиентов</a:t>
            </a:r>
            <a:r>
              <a:rPr lang="ru"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Отток клиентов = (НП-КП) / НП х 100 %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Для расчета оттока клиентов возьмем когорту с первым месяцем заказа 01.01.2020 - Retention rate на начало равен 22%, на конец 3%, при учете, что среднее кол-во пользователей в когорте равно 100 000, то мы получаем 22 000 человек на начало периода и 3 000 человек на конец.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Отток клиентов</a:t>
            </a:r>
            <a:r>
              <a:rPr lang="ru" sz="1200">
                <a:solidFill>
                  <a:srgbClr val="000000"/>
                </a:solidFill>
                <a:latin typeface="Times New Roman"/>
                <a:ea typeface="Times New Roman"/>
                <a:cs typeface="Times New Roman"/>
                <a:sym typeface="Times New Roman"/>
              </a:rPr>
              <a:t> = (22 000 - 3 000)/22 000*100% = 0,86%</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Средний жизненный цикл</a:t>
            </a:r>
            <a:r>
              <a:rPr lang="ru" sz="1200">
                <a:solidFill>
                  <a:srgbClr val="000000"/>
                </a:solidFill>
                <a:latin typeface="Times New Roman"/>
                <a:ea typeface="Times New Roman"/>
                <a:cs typeface="Times New Roman"/>
                <a:sym typeface="Times New Roman"/>
              </a:rPr>
              <a:t> = 1/0,86% = 1</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Жизненный цикл составляет 1 год или 12 месяцев</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idx="1" type="body"/>
          </p:nvPr>
        </p:nvSpPr>
        <p:spPr>
          <a:xfrm>
            <a:off x="191950" y="1446225"/>
            <a:ext cx="8790000" cy="34068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Times New Roman"/>
              <a:buAutoNum type="arabicPeriod"/>
            </a:pPr>
            <a:r>
              <a:rPr b="1" lang="ru" sz="1400">
                <a:solidFill>
                  <a:srgbClr val="000000"/>
                </a:solidFill>
                <a:latin typeface="Times New Roman"/>
                <a:ea typeface="Times New Roman"/>
                <a:cs typeface="Times New Roman"/>
                <a:sym typeface="Times New Roman"/>
              </a:rPr>
              <a:t> По исходным данным сделать прогноз LTV на год по новым клиентам, которые пришли после проведенного теста </a:t>
            </a:r>
            <a:endParaRPr b="1" sz="14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400">
                <a:solidFill>
                  <a:srgbClr val="000000"/>
                </a:solidFill>
                <a:latin typeface="Times New Roman"/>
                <a:ea typeface="Times New Roman"/>
                <a:cs typeface="Times New Roman"/>
                <a:sym typeface="Times New Roman"/>
              </a:rPr>
              <a:t>LTV на год после проведенного теста</a:t>
            </a:r>
            <a:r>
              <a:rPr lang="ru" sz="1400">
                <a:solidFill>
                  <a:srgbClr val="000000"/>
                </a:solidFill>
                <a:latin typeface="Times New Roman"/>
                <a:ea typeface="Times New Roman"/>
                <a:cs typeface="Times New Roman"/>
                <a:sym typeface="Times New Roman"/>
              </a:rPr>
              <a:t>= 34 000*1*12 = 408 000 руб</a:t>
            </a:r>
            <a:endParaRPr sz="14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400">
                <a:solidFill>
                  <a:srgbClr val="000000"/>
                </a:solidFill>
                <a:latin typeface="Times New Roman"/>
                <a:ea typeface="Times New Roman"/>
                <a:cs typeface="Times New Roman"/>
                <a:sym typeface="Times New Roman"/>
              </a:rPr>
              <a:t>Т.е один клиент способен принести за год компании 408 000 руб, если удасться удержать его на протяжении этого периода.</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AutoNum type="arabicPeriod"/>
            </a:pPr>
            <a:r>
              <a:rPr b="1" lang="ru" sz="1400">
                <a:solidFill>
                  <a:srgbClr val="000000"/>
                </a:solidFill>
                <a:latin typeface="Times New Roman"/>
                <a:ea typeface="Times New Roman"/>
                <a:cs typeface="Times New Roman"/>
                <a:sym typeface="Times New Roman"/>
              </a:rPr>
              <a:t>Сравнить полученные данные по LTV с теми клиентами, которые приходили в компанию до проведения теста </a:t>
            </a:r>
            <a:endParaRPr b="1" sz="14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400">
                <a:solidFill>
                  <a:srgbClr val="000000"/>
                </a:solidFill>
                <a:latin typeface="Times New Roman"/>
                <a:ea typeface="Times New Roman"/>
                <a:cs typeface="Times New Roman"/>
                <a:sym typeface="Times New Roman"/>
              </a:rPr>
              <a:t>LTV на год до теста</a:t>
            </a:r>
            <a:r>
              <a:rPr lang="ru" sz="1400">
                <a:solidFill>
                  <a:srgbClr val="000000"/>
                </a:solidFill>
                <a:latin typeface="Times New Roman"/>
                <a:ea typeface="Times New Roman"/>
                <a:cs typeface="Times New Roman"/>
                <a:sym typeface="Times New Roman"/>
              </a:rPr>
              <a:t> = 28 000 *1*12 = 336 000 руб </a:t>
            </a:r>
            <a:endParaRPr sz="14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400">
                <a:solidFill>
                  <a:srgbClr val="000000"/>
                </a:solidFill>
                <a:latin typeface="Times New Roman"/>
                <a:ea typeface="Times New Roman"/>
                <a:cs typeface="Times New Roman"/>
                <a:sym typeface="Times New Roman"/>
              </a:rPr>
              <a:t>336 000 рублей приносит один клиент в течение года.</a:t>
            </a:r>
            <a:endParaRPr sz="1400">
              <a:solidFill>
                <a:srgbClr val="000000"/>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rgbClr val="000000"/>
              </a:buClr>
              <a:buSzPts val="1400"/>
              <a:buFont typeface="Times New Roman"/>
              <a:buAutoNum type="arabicPeriod"/>
            </a:pPr>
            <a:r>
              <a:rPr b="1" lang="ru" sz="1400">
                <a:solidFill>
                  <a:srgbClr val="000000"/>
                </a:solidFill>
                <a:latin typeface="Times New Roman"/>
                <a:ea typeface="Times New Roman"/>
                <a:cs typeface="Times New Roman"/>
                <a:sym typeface="Times New Roman"/>
              </a:rPr>
              <a:t>Сделать выводы о том, насколько повышение цен влияет на годовом диапазоне на потенциальный LTV, стоит ли корректировать цены и если да, то в какую сторону?</a:t>
            </a:r>
            <a:endParaRPr b="1" sz="14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400">
                <a:solidFill>
                  <a:srgbClr val="000000"/>
                </a:solidFill>
                <a:latin typeface="Times New Roman"/>
                <a:ea typeface="Times New Roman"/>
                <a:cs typeface="Times New Roman"/>
                <a:sym typeface="Times New Roman"/>
              </a:rPr>
              <a:t>Таким образом мы можем с сказать, что увеличение цен на услуги приведет к росту прибыли на 72 000 руб за год. По этой причине компании необходимо  скорректировать цены в сторону их увеличения.</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449400"/>
          </a:xfrm>
          <a:prstGeom prst="rect">
            <a:avLst/>
          </a:prstGeom>
        </p:spPr>
        <p:txBody>
          <a:bodyPr anchorCtr="0" anchor="t" bIns="91425" lIns="91425" spcFirstLastPara="1" rIns="91425" wrap="square" tIns="91425">
            <a:normAutofit fontScale="90000"/>
          </a:bodyPr>
          <a:lstStyle/>
          <a:p>
            <a:pPr indent="360000" lvl="0" marL="0" rtl="0" algn="ctr">
              <a:spcBef>
                <a:spcPts val="0"/>
              </a:spcBef>
              <a:spcAft>
                <a:spcPts val="0"/>
              </a:spcAft>
              <a:buNone/>
            </a:pPr>
            <a:r>
              <a:rPr lang="ru" sz="2200">
                <a:solidFill>
                  <a:srgbClr val="000000"/>
                </a:solidFill>
                <a:latin typeface="Times New Roman"/>
                <a:ea typeface="Times New Roman"/>
                <a:cs typeface="Times New Roman"/>
                <a:sym typeface="Times New Roman"/>
              </a:rPr>
              <a:t>Задание №3</a:t>
            </a:r>
            <a:endParaRPr sz="3800"/>
          </a:p>
        </p:txBody>
      </p:sp>
      <p:sp>
        <p:nvSpPr>
          <p:cNvPr id="324" name="Google Shape;324;p20"/>
          <p:cNvSpPr txBox="1"/>
          <p:nvPr>
            <p:ph idx="1" type="body"/>
          </p:nvPr>
        </p:nvSpPr>
        <p:spPr>
          <a:xfrm>
            <a:off x="177200" y="1328225"/>
            <a:ext cx="8834400" cy="3539700"/>
          </a:xfrm>
          <a:prstGeom prst="rect">
            <a:avLst/>
          </a:prstGeom>
        </p:spPr>
        <p:txBody>
          <a:bodyPr anchorCtr="0" anchor="t" bIns="91425" lIns="91425" spcFirstLastPara="1" rIns="91425" wrap="square" tIns="91425">
            <a:normAutofit/>
          </a:bodyPr>
          <a:lstStyle/>
          <a:p>
            <a:pPr indent="360000" lvl="0" marL="0" rtl="0" algn="ctr">
              <a:lnSpc>
                <a:spcPct val="100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После окончательного принятия решения по ценам продакт решил провести анализ поведения пользователей на сайте, чтобы улучшить конверсию в продажу. Анализ такого рода ранее не проводился, есть гипотеза, что мы теряем деньги на промежуточных шагах конверсии. Необходимо: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b="1" lang="ru" sz="1200">
                <a:solidFill>
                  <a:srgbClr val="000000"/>
                </a:solidFill>
                <a:latin typeface="Times New Roman"/>
                <a:ea typeface="Times New Roman"/>
                <a:cs typeface="Times New Roman"/>
                <a:sym typeface="Times New Roman"/>
              </a:rPr>
              <a:t>1. Провести анализ основных этапов создания заказа и выяснить самые проблемные шаги </a:t>
            </a:r>
            <a:endParaRPr b="1"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Для анализа основных этапов создания заказа построим воронку</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25" name="Google Shape;325;p20"/>
          <p:cNvPicPr preferRelativeResize="0"/>
          <p:nvPr/>
        </p:nvPicPr>
        <p:blipFill>
          <a:blip r:embed="rId3">
            <a:alphaModFix/>
          </a:blip>
          <a:stretch>
            <a:fillRect/>
          </a:stretch>
        </p:blipFill>
        <p:spPr>
          <a:xfrm>
            <a:off x="240900" y="2629550"/>
            <a:ext cx="5734050" cy="2238375"/>
          </a:xfrm>
          <a:prstGeom prst="rect">
            <a:avLst/>
          </a:prstGeom>
          <a:noFill/>
          <a:ln>
            <a:noFill/>
          </a:ln>
        </p:spPr>
      </p:pic>
      <p:sp>
        <p:nvSpPr>
          <p:cNvPr id="326" name="Google Shape;326;p20"/>
          <p:cNvSpPr txBox="1"/>
          <p:nvPr/>
        </p:nvSpPr>
        <p:spPr>
          <a:xfrm>
            <a:off x="6179775" y="2744075"/>
            <a:ext cx="2757900" cy="18777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Как мы видим, основное количество пользователей отваливается после просмотра карточки продукта, потеря составляет порядка 75%. Это может говорить о том, что зайдя на карточку товара, клиент сталкивается с определенными трудностями и покидает сайт.</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449400"/>
          </a:xfrm>
          <a:prstGeom prst="rect">
            <a:avLst/>
          </a:prstGeom>
        </p:spPr>
        <p:txBody>
          <a:bodyPr anchorCtr="0" anchor="t" bIns="91425" lIns="91425" spcFirstLastPara="1" rIns="91425" wrap="square" tIns="91425">
            <a:normAutofit fontScale="90000"/>
          </a:bodyPr>
          <a:lstStyle/>
          <a:p>
            <a:pPr indent="360000" lvl="0" marL="0" rtl="0" algn="l">
              <a:spcBef>
                <a:spcPts val="0"/>
              </a:spcBef>
              <a:spcAft>
                <a:spcPts val="0"/>
              </a:spcAft>
              <a:buNone/>
            </a:pPr>
            <a:r>
              <a:rPr lang="ru" sz="1200">
                <a:solidFill>
                  <a:srgbClr val="000000"/>
                </a:solidFill>
                <a:latin typeface="Times New Roman"/>
                <a:ea typeface="Times New Roman"/>
                <a:cs typeface="Times New Roman"/>
                <a:sym typeface="Times New Roman"/>
              </a:rPr>
              <a:t>2. Проанализировать поведение пользователей и выявить минорные сценарии, которые не приводят к конверсии, с помощью диаграммы sunburst, retentioneering или любым другим удобным для вас способом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32" name="Google Shape;332;p21"/>
          <p:cNvSpPr txBox="1"/>
          <p:nvPr>
            <p:ph idx="1" type="body"/>
          </p:nvPr>
        </p:nvSpPr>
        <p:spPr>
          <a:xfrm>
            <a:off x="118200" y="1239750"/>
            <a:ext cx="8775300" cy="3731400"/>
          </a:xfrm>
          <a:prstGeom prst="rect">
            <a:avLst/>
          </a:prstGeom>
        </p:spPr>
        <p:txBody>
          <a:bodyPr anchorCtr="0" anchor="t" bIns="91425" lIns="91425" spcFirstLastPara="1" rIns="91425" wrap="square" tIns="91425">
            <a:normAutofit/>
          </a:bodyPr>
          <a:lstStyle/>
          <a:p>
            <a:pPr indent="360000" lvl="0" marL="0" rtl="0" algn="l">
              <a:lnSpc>
                <a:spcPct val="100000"/>
              </a:lnSpc>
              <a:spcBef>
                <a:spcPts val="0"/>
              </a:spcBef>
              <a:spcAft>
                <a:spcPts val="0"/>
              </a:spcAft>
              <a:buNone/>
            </a:pPr>
            <a:r>
              <a:rPr lang="ru" sz="1200">
                <a:solidFill>
                  <a:srgbClr val="000000"/>
                </a:solidFill>
                <a:latin typeface="Times New Roman"/>
                <a:ea typeface="Times New Roman"/>
                <a:cs typeface="Times New Roman"/>
                <a:sym typeface="Times New Roman"/>
              </a:rPr>
              <a:t>Попробуем отследить путь потребителей по графику retentioneering</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6000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33" name="Google Shape;333;p21"/>
          <p:cNvPicPr preferRelativeResize="0"/>
          <p:nvPr/>
        </p:nvPicPr>
        <p:blipFill>
          <a:blip r:embed="rId3">
            <a:alphaModFix/>
          </a:blip>
          <a:stretch>
            <a:fillRect/>
          </a:stretch>
        </p:blipFill>
        <p:spPr>
          <a:xfrm>
            <a:off x="408200" y="1590450"/>
            <a:ext cx="3623399" cy="2407250"/>
          </a:xfrm>
          <a:prstGeom prst="rect">
            <a:avLst/>
          </a:prstGeom>
          <a:noFill/>
          <a:ln>
            <a:noFill/>
          </a:ln>
        </p:spPr>
      </p:pic>
      <p:sp>
        <p:nvSpPr>
          <p:cNvPr id="334" name="Google Shape;334;p21"/>
          <p:cNvSpPr txBox="1"/>
          <p:nvPr/>
        </p:nvSpPr>
        <p:spPr>
          <a:xfrm>
            <a:off x="501650" y="3762000"/>
            <a:ext cx="3436500" cy="12930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Основная часть потребителей путешествует по каталогу и карточке продукта, небольшая часть переходит на главную страницу, а также малое число пользователей переходят на страницы поиска, сервиса и корзины. После чего уходят с сайта не оформив заказ.</a:t>
            </a:r>
            <a:endParaRPr>
              <a:latin typeface="Nunito"/>
              <a:ea typeface="Nunito"/>
              <a:cs typeface="Nunito"/>
              <a:sym typeface="Nunito"/>
            </a:endParaRPr>
          </a:p>
        </p:txBody>
      </p:sp>
      <p:pic>
        <p:nvPicPr>
          <p:cNvPr id="335" name="Google Shape;335;p21"/>
          <p:cNvPicPr preferRelativeResize="0"/>
          <p:nvPr/>
        </p:nvPicPr>
        <p:blipFill>
          <a:blip r:embed="rId4">
            <a:alphaModFix/>
          </a:blip>
          <a:stretch>
            <a:fillRect/>
          </a:stretch>
        </p:blipFill>
        <p:spPr>
          <a:xfrm>
            <a:off x="4803050" y="1512650"/>
            <a:ext cx="3436500" cy="2249349"/>
          </a:xfrm>
          <a:prstGeom prst="rect">
            <a:avLst/>
          </a:prstGeom>
          <a:noFill/>
          <a:ln>
            <a:noFill/>
          </a:ln>
        </p:spPr>
      </p:pic>
      <p:sp>
        <p:nvSpPr>
          <p:cNvPr id="336" name="Google Shape;336;p21"/>
          <p:cNvSpPr txBox="1"/>
          <p:nvPr/>
        </p:nvSpPr>
        <p:spPr>
          <a:xfrm>
            <a:off x="5044150" y="3909200"/>
            <a:ext cx="3554400" cy="923400"/>
          </a:xfrm>
          <a:prstGeom prst="rect">
            <a:avLst/>
          </a:prstGeom>
          <a:noFill/>
          <a:ln>
            <a:noFill/>
          </a:ln>
        </p:spPr>
        <p:txBody>
          <a:bodyPr anchorCtr="0" anchor="t" bIns="91425" lIns="91425" spcFirstLastPara="1" rIns="91425" wrap="square" tIns="91425">
            <a:spAutoFit/>
          </a:bodyPr>
          <a:lstStyle/>
          <a:p>
            <a:pPr indent="360000" lvl="0" marL="0" rtl="0" algn="l">
              <a:spcBef>
                <a:spcPts val="0"/>
              </a:spcBef>
              <a:spcAft>
                <a:spcPts val="0"/>
              </a:spcAft>
              <a:buNone/>
            </a:pPr>
            <a:r>
              <a:rPr lang="ru" sz="1200">
                <a:latin typeface="Times New Roman"/>
                <a:ea typeface="Times New Roman"/>
                <a:cs typeface="Times New Roman"/>
                <a:sym typeface="Times New Roman"/>
              </a:rPr>
              <a:t>Если в график включить заключительный этап - создание заказа, то мы увидим, что процент пользователей, перешедших к созданию заказа, крайне мал.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