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AF0E43-95F9-4825-9FAA-AF546440C6AB}">
  <a:tblStyle styleId="{97AF0E43-95F9-4825-9FAA-AF546440C6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650a7374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650a7374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650a737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650a737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650a7374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650a7374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650a7374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650a7374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cfe73e22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cfe73e2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4294967295" type="ctrTitle"/>
          </p:nvPr>
        </p:nvSpPr>
        <p:spPr>
          <a:xfrm>
            <a:off x="772225" y="311725"/>
            <a:ext cx="8060100" cy="3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 u="sng"/>
              <a:t>STR - Wolt  </a:t>
            </a:r>
            <a:endParaRPr b="1" sz="2800" u="sng"/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27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27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27" u="sng">
                <a:solidFill>
                  <a:srgbClr val="202122"/>
                </a:solidFill>
                <a:highlight>
                  <a:schemeClr val="lt1"/>
                </a:highlight>
              </a:rPr>
              <a:t>מטרת האפליקציה</a:t>
            </a:r>
            <a:endParaRPr b="1" sz="2427" u="sng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 sz="1200">
                <a:solidFill>
                  <a:srgbClr val="202122"/>
                </a:solidFill>
                <a:highlight>
                  <a:schemeClr val="lt1"/>
                </a:highlight>
              </a:rPr>
            </a:br>
            <a:r>
              <a:rPr lang="ru" sz="1533">
                <a:solidFill>
                  <a:srgbClr val="202122"/>
                </a:solidFill>
                <a:highlight>
                  <a:schemeClr val="lt1"/>
                </a:highlight>
              </a:rPr>
              <a:t>האפליקציה</a:t>
            </a:r>
            <a:r>
              <a:rPr lang="ru" sz="1533">
                <a:solidFill>
                  <a:srgbClr val="202122"/>
                </a:solidFill>
                <a:highlight>
                  <a:schemeClr val="lt1"/>
                </a:highlight>
              </a:rPr>
              <a:t> אונליין להזמנת משלוחי אוכל או מוצרים .</a:t>
            </a:r>
            <a:endParaRPr sz="1533"/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202122"/>
                </a:solidFill>
                <a:highlight>
                  <a:srgbClr val="FFFFFF"/>
                </a:highlight>
              </a:rPr>
              <a:t>האפליקציה משמש חנויות ומסעדות דיגיטליות המתווך בין חנויות ומסעדות לבין לקוחות.</a:t>
            </a:r>
            <a:endParaRPr sz="1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202122"/>
                </a:solidFill>
                <a:highlight>
                  <a:srgbClr val="FFFFFF"/>
                </a:highlight>
              </a:rPr>
              <a:t>המוצרים מוצעים בחנויות ומסעדות בארץ ישראל בלבד בעזרת תמיכה במגוון שפות ומנגנון שילוח ואספקה.</a:t>
            </a:r>
            <a:endParaRPr sz="3000"/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453413" y="198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{97AF0E43-95F9-4825-9FAA-AF546440C6AB}</a:tableStyleId>
              </a:tblPr>
              <a:tblGrid>
                <a:gridCol w="8514225"/>
              </a:tblGrid>
              <a:tr h="242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51925" y="423650"/>
            <a:ext cx="42603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/>
              <a:t>רשימת בדיקות שהתחייבתי להן: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686900" y="1176075"/>
            <a:ext cx="2774100" cy="40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חיפוש לפי טקסט</a:t>
            </a:r>
            <a:endParaRPr b="1"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הרשמה לאפליקציה,התחברות והתנתקות</a:t>
            </a:r>
            <a:endParaRPr sz="14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הוספה לסל והסרה</a:t>
            </a:r>
            <a:endParaRPr sz="14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הוספת אמצעי תשלום והסרה</a:t>
            </a:r>
            <a:endParaRPr sz="14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מיון פילטרים, הטבות</a:t>
            </a:r>
            <a:endParaRPr sz="14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שינוי שפה </a:t>
            </a:r>
            <a:endParaRPr sz="14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רכישה וביטול רכישה </a:t>
            </a:r>
            <a:endParaRPr sz="14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 </a:t>
            </a:r>
            <a:r>
              <a:rPr lang="ru" sz="1200">
                <a:solidFill>
                  <a:schemeClr val="dk1"/>
                </a:solidFill>
              </a:rPr>
              <a:t>קבלת עזרה</a:t>
            </a:r>
            <a:endParaRPr sz="12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הזמנות והחזרות</a:t>
            </a:r>
            <a:endParaRPr sz="12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מימוש קוד</a:t>
            </a:r>
            <a:endParaRPr sz="12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מחיקת חשבון</a:t>
            </a:r>
            <a:endParaRPr sz="14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45"/>
          </a:p>
        </p:txBody>
      </p:sp>
      <p:sp>
        <p:nvSpPr>
          <p:cNvPr id="62" name="Google Shape;62;p14"/>
          <p:cNvSpPr txBox="1"/>
          <p:nvPr/>
        </p:nvSpPr>
        <p:spPr>
          <a:xfrm>
            <a:off x="6525025" y="1339125"/>
            <a:ext cx="1275300" cy="25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לוקליזציה </a:t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שימושיות</a:t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GUI</a:t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פונקציונליות</a:t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התממשקות</a:t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תאימות</a:t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1"/>
                </a:solidFill>
              </a:rPr>
              <a:t>             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4082300" y="448550"/>
            <a:ext cx="442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</a:rPr>
              <a:t>סוגי הבדיקות שהתחייבתי להן:</a:t>
            </a:r>
            <a:endParaRPr sz="1000"/>
          </a:p>
        </p:txBody>
      </p:sp>
      <p:graphicFrame>
        <p:nvGraphicFramePr>
          <p:cNvPr id="64" name="Google Shape;64;p14"/>
          <p:cNvGraphicFramePr/>
          <p:nvPr/>
        </p:nvGraphicFramePr>
        <p:xfrm>
          <a:off x="258200" y="114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{97AF0E43-95F9-4825-9FAA-AF546440C6AB}</a:tableStyleId>
              </a:tblPr>
              <a:tblGrid>
                <a:gridCol w="8096250"/>
              </a:tblGrid>
              <a:tr h="373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" name="Google Shape;65;p14"/>
          <p:cNvSpPr txBox="1"/>
          <p:nvPr/>
        </p:nvSpPr>
        <p:spPr>
          <a:xfrm>
            <a:off x="6171025" y="2884550"/>
            <a:ext cx="1629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</a:rPr>
              <a:t>כולן בוצעו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66" name="Google Shape;66;p14"/>
          <p:cNvCxnSpPr/>
          <p:nvPr/>
        </p:nvCxnSpPr>
        <p:spPr>
          <a:xfrm>
            <a:off x="4590900" y="1176050"/>
            <a:ext cx="7200" cy="37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4"/>
          <p:cNvSpPr txBox="1"/>
          <p:nvPr/>
        </p:nvSpPr>
        <p:spPr>
          <a:xfrm>
            <a:off x="1261075" y="3599025"/>
            <a:ext cx="3117300" cy="12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לא בוצעו :</a:t>
            </a:r>
            <a:endParaRPr sz="18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קבלת עזרה</a:t>
            </a:r>
            <a:endParaRPr sz="12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הזמנות והחזרות</a:t>
            </a:r>
            <a:endParaRPr sz="12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מימוש קוד</a:t>
            </a:r>
            <a:endParaRPr sz="12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מחיקת חשבון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54175" y="340075"/>
            <a:ext cx="84924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ru" sz="2260">
                <a:solidFill>
                  <a:srgbClr val="000000"/>
                </a:solidFill>
              </a:rPr>
              <a:t>רשימת פיצ'רים</a:t>
            </a:r>
            <a:endParaRPr b="1" sz="2260">
              <a:solidFill>
                <a:srgbClr val="000000"/>
              </a:solidFill>
            </a:endParaRPr>
          </a:p>
        </p:txBody>
      </p:sp>
      <p:graphicFrame>
        <p:nvGraphicFramePr>
          <p:cNvPr id="73" name="Google Shape;73;p15"/>
          <p:cNvGraphicFramePr/>
          <p:nvPr/>
        </p:nvGraphicFramePr>
        <p:xfrm>
          <a:off x="184200" y="94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{97AF0E43-95F9-4825-9FAA-AF546440C6AB}</a:tableStyleId>
              </a:tblPr>
              <a:tblGrid>
                <a:gridCol w="1762700"/>
                <a:gridCol w="1733775"/>
                <a:gridCol w="1733775"/>
                <a:gridCol w="1733775"/>
                <a:gridCol w="1733775"/>
              </a:tblGrid>
              <a:tr h="504000"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u="sng"/>
                        <a:t>מס' טסטים שלא יכולנו להריץ</a:t>
                      </a:r>
                      <a:endParaRPr b="1" u="sng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u="sng"/>
                        <a:t>מס' טסטים שנכשלו</a:t>
                      </a:r>
                      <a:endParaRPr b="1" u="sng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u="sng"/>
                        <a:t>מס' טסטים שעברו</a:t>
                      </a:r>
                      <a:endParaRPr b="1" u="sng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u="sng"/>
                        <a:t>מספר טסטים</a:t>
                      </a:r>
                      <a:endParaRPr b="1" u="sng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u="sng"/>
                        <a:t>שם ה</a:t>
                      </a:r>
                      <a:r>
                        <a:rPr b="1" lang="ru" u="sng"/>
                        <a:t>פיצ'ר</a:t>
                      </a:r>
                      <a:endParaRPr b="1" u="sng"/>
                    </a:p>
                  </a:txBody>
                  <a:tcPr marT="91425" marB="91425" marR="91425" marL="91425" anchor="ctr"/>
                </a:tc>
              </a:tr>
              <a:tr h="50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הוספה לסל והסרה,שפה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רכישה,ביטול,אמצעי תשלום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הרשמה, התחברות,התנתקות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מיון פילטרים,הטבות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חיפוש לפי טקסט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סה"כ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2415875" y="124600"/>
            <a:ext cx="4477500" cy="8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סיכום והמלצות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2819725" y="-4201250"/>
            <a:ext cx="388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0" name="Google Shape;80;p16"/>
          <p:cNvSpPr txBox="1"/>
          <p:nvPr/>
        </p:nvSpPr>
        <p:spPr>
          <a:xfrm>
            <a:off x="1456000" y="949300"/>
            <a:ext cx="69819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ראשית אני מאשרת את העלאת </a:t>
            </a:r>
            <a:r>
              <a:rPr lang="ru" sz="1200">
                <a:solidFill>
                  <a:schemeClr val="dk1"/>
                </a:solidFill>
              </a:rPr>
              <a:t>אפליקציה</a:t>
            </a:r>
            <a:r>
              <a:rPr lang="ru" sz="1200">
                <a:solidFill>
                  <a:schemeClr val="dk1"/>
                </a:solidFill>
              </a:rPr>
              <a:t> לאוויר</a:t>
            </a:r>
            <a:endParaRPr sz="12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התחייבתי לבדוק 5 פיצ'רים</a:t>
            </a:r>
            <a:endParaRPr sz="12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האפליקציה</a:t>
            </a:r>
            <a:r>
              <a:rPr lang="ru" sz="1200">
                <a:solidFill>
                  <a:schemeClr val="dk1"/>
                </a:solidFill>
              </a:rPr>
              <a:t>  מתפקדת כמצופה, נוח לשימוש וניתן להתמצא בה בקלות</a:t>
            </a:r>
            <a:endParaRPr b="1" sz="1200" u="sng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 u="sng">
                <a:solidFill>
                  <a:schemeClr val="dk1"/>
                </a:solidFill>
              </a:rPr>
              <a:t>לקריטריון סיום נקבעו הנתונים הבאים:</a:t>
            </a:r>
            <a:endParaRPr b="1" sz="1200" u="sng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בדיקות עשן 100% תקינות</a:t>
            </a:r>
            <a:endParaRPr sz="12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באגים ברמה קריטית: 0 ובפועל: 0 </a:t>
            </a:r>
            <a:endParaRPr sz="12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באגים ברמה גבוהה:1 בפועל: 0</a:t>
            </a:r>
            <a:endParaRPr sz="12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באגים ברמה בינונית: 3 בפועל: 1</a:t>
            </a:r>
            <a:endParaRPr sz="12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באגים ברמה נמוכה: 5 בפועל:1</a:t>
            </a:r>
            <a:endParaRPr sz="12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לסיכום, לא נתקלתי בבעיות </a:t>
            </a:r>
            <a:r>
              <a:rPr b="1" lang="ru" sz="1200">
                <a:solidFill>
                  <a:schemeClr val="dk1"/>
                </a:solidFill>
              </a:rPr>
              <a:t>חמורות</a:t>
            </a:r>
            <a:r>
              <a:rPr lang="ru" sz="1200">
                <a:solidFill>
                  <a:schemeClr val="dk1"/>
                </a:solidFill>
              </a:rPr>
              <a:t> שמונעות </a:t>
            </a:r>
            <a:r>
              <a:rPr lang="ru" sz="1200">
                <a:solidFill>
                  <a:schemeClr val="dk1"/>
                </a:solidFill>
              </a:rPr>
              <a:t>מאפליקציה</a:t>
            </a:r>
            <a:r>
              <a:rPr lang="ru" sz="1200">
                <a:solidFill>
                  <a:schemeClr val="dk1"/>
                </a:solidFill>
              </a:rPr>
              <a:t> לפעול כראוי וניתן להעלותה. </a:t>
            </a:r>
            <a:r>
              <a:rPr lang="ru" sz="1200">
                <a:solidFill>
                  <a:schemeClr val="dk1"/>
                </a:solidFill>
              </a:rPr>
              <a:t>אפליקציה</a:t>
            </a:r>
            <a:r>
              <a:rPr lang="ru" sz="1200">
                <a:solidFill>
                  <a:schemeClr val="dk1"/>
                </a:solidFill>
              </a:rPr>
              <a:t> איכותית וניתן להשתמש בה 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 title="Points scored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-67250" y="152400"/>
            <a:ext cx="6278400" cy="40824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2004950" y="247950"/>
            <a:ext cx="369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</a:rPr>
              <a:t>בגים ורמות חומרה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144575" y="506650"/>
            <a:ext cx="3740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 u="sng">
                <a:solidFill>
                  <a:srgbClr val="073763"/>
                </a:solidFill>
              </a:rPr>
              <a:t>סיכום באגים ורמות חומרה</a:t>
            </a:r>
            <a:endParaRPr b="1" sz="1900" u="sng">
              <a:solidFill>
                <a:srgbClr val="073763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5766950" y="1098125"/>
            <a:ext cx="173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u="sng">
                <a:solidFill>
                  <a:srgbClr val="073763"/>
                </a:solidFill>
              </a:rPr>
              <a:t>סה"כ באגים 2 </a:t>
            </a:r>
            <a:endParaRPr sz="1800" u="sng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