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sldIdLst>
    <p:sldId id="257" r:id="rId5"/>
    <p:sldId id="263" r:id="rId6"/>
    <p:sldId id="276" r:id="rId7"/>
    <p:sldId id="272" r:id="rId8"/>
    <p:sldId id="282" r:id="rId9"/>
    <p:sldId id="277" r:id="rId10"/>
    <p:sldId id="280" r:id="rId11"/>
    <p:sldId id="279" r:id="rId12"/>
    <p:sldId id="27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883E-B88E-4CEB-B2ED-E94D3316A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C2798-1C31-40CA-A4D6-C6BADFB8B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E2A6-A068-439E-8F0A-C37E4838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3524-AE7F-4470-A234-B5A90653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64F9-5483-4589-A0EA-ACB3BF23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1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0741-7E18-404F-9303-56E3EC34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6326-8475-4099-802A-F4D6DF8D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9C9AD-CD38-4723-8F93-6B9881B1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2C95-0C77-430C-898E-AA42CD35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5CB1-53FE-4418-9704-DE05B592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4F454-50A0-4641-BAC8-15FF1C5A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2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8A54-A4B9-48A7-BD3E-36A65168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D6260-F235-467F-84CF-9226D8F1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696C-6D7E-41CC-AD24-B3497B5B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3952-6D2B-44B2-B4FD-0D13C176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32A2-8B1C-4A25-83CF-076D87C4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0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CB9D8-C7AD-4165-BEF4-A9B61B699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49B97-CC8B-429D-A282-CF790D5B6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1E79-0FA8-4E6C-8B25-34105B22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0077-0803-46D2-83E5-D32BBF17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AC8C-51B7-426C-8B20-9152FB4C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0A5A-C258-4BFD-9343-41773D3C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BD20-29F1-4996-807D-1A776952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94CE-9745-4AD9-A205-B178AFBD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9CB9-B7AB-4237-AA23-35620032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0E81-D76F-4C98-9F60-9D77A2BE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D336DBAC-5935-4506-A86B-E96552510BEE}"/>
              </a:ext>
            </a:extLst>
          </p:cNvPr>
          <p:cNvSpPr/>
          <p:nvPr userDrawn="1"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755FAA96-4B30-4B78-8D9F-2C80CE8B266C}"/>
              </a:ext>
            </a:extLst>
          </p:cNvPr>
          <p:cNvSpPr/>
          <p:nvPr userDrawn="1"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94374B03-0C59-4BDE-A60C-159D08415D98}"/>
              </a:ext>
            </a:extLst>
          </p:cNvPr>
          <p:cNvSpPr/>
          <p:nvPr userDrawn="1"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EF322E57-7397-4918-AF8E-342C482636A1}"/>
              </a:ext>
            </a:extLst>
          </p:cNvPr>
          <p:cNvSpPr/>
          <p:nvPr userDrawn="1"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545A-AB02-40FF-BF5A-AF2FCA51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1A616-9971-4626-AAC6-EC1358EF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3475D-B630-4CB0-ADAD-E66D4078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AA173-6A9F-49EC-AB93-2E5BDA56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EA7323C7-E82C-4374-9922-FE661F23D48F}"/>
              </a:ext>
            </a:extLst>
          </p:cNvPr>
          <p:cNvSpPr/>
          <p:nvPr userDrawn="1"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718A0AB-CFD7-4056-AA22-EE5B0A77D1EF}"/>
              </a:ext>
            </a:extLst>
          </p:cNvPr>
          <p:cNvSpPr/>
          <p:nvPr userDrawn="1"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A26CABBF-6F11-42BC-906C-D6D311C94E91}"/>
              </a:ext>
            </a:extLst>
          </p:cNvPr>
          <p:cNvSpPr/>
          <p:nvPr userDrawn="1"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64BBBF2D-687E-49BF-9652-EB96F2F26B6D}"/>
              </a:ext>
            </a:extLst>
          </p:cNvPr>
          <p:cNvSpPr/>
          <p:nvPr userDrawn="1"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1F71-6D32-498B-B560-726CD706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59CE-515C-47A9-AF1B-ACCA27F1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4EC4-F244-451D-AE60-0030377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7590-B260-41DF-A9CB-ADB4F4C0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BF6B-7308-4BFD-A8AF-6EEBACFD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B404-A283-4C89-BB96-2CFDF077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3B52-DB0E-4458-8B89-92501B5F0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B5C62-895E-4BE7-90C5-F108D4B1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324A-E16E-46CE-AE18-BB30C95A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969CD-B80B-481B-AB5D-836DBDEC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5509-132B-4024-AEF8-1E659E4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3BEC-E82B-4F00-9E98-3627066D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692A-FD11-4AA1-8B6C-C57BAD5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99A63-8465-4241-912F-EF119A90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C77DA-B5E4-47C2-A808-0DA119A08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D70C2-B4FB-4EFD-98C1-5DB5145E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1E978-A476-4713-9AAF-6EF899B9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12435-8521-4354-BC61-538BD990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87FC1-92F7-41EC-89A5-B3F2254E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3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04F2-4D72-48C7-B22D-16193D92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C5317-0DFE-4B5B-9ED2-F76D90B0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300C5-665D-467C-8233-29E435A2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C301A-96A3-49AA-90A1-1C8BF786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3DFC18A6-93CB-4E33-BF1A-4E8E761B7E47}"/>
              </a:ext>
            </a:extLst>
          </p:cNvPr>
          <p:cNvSpPr/>
          <p:nvPr userDrawn="1"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26593E16-E1C6-4DFD-AEB0-D240DF8A9A88}"/>
              </a:ext>
            </a:extLst>
          </p:cNvPr>
          <p:cNvSpPr/>
          <p:nvPr userDrawn="1"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BAC3E4D2-C8ED-4679-961E-7B06A8BA79C7}"/>
              </a:ext>
            </a:extLst>
          </p:cNvPr>
          <p:cNvSpPr/>
          <p:nvPr userDrawn="1"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116F9E57-BC1A-4845-9CC9-70AFDC3FECAB}"/>
              </a:ext>
            </a:extLst>
          </p:cNvPr>
          <p:cNvSpPr/>
          <p:nvPr userDrawn="1"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57A54-02F7-4212-ACD7-98914726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E50B5-6070-4A1E-9034-2544CA19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215E3-D24D-4918-A297-5D758DE5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2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23E4-0A97-4343-AFC6-213885FC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0513-BF64-486C-A20D-D607C528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B8CE0-A1D6-4E30-96E2-597FA910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7487E-78B5-455F-982D-5A670713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DB2A8-1FFF-49E0-9E36-9071F32B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DEDC-FF8F-487E-BB75-DFCCA4A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1E59C-97AE-4E47-92E0-81ADEF8D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DA63-82DD-4678-8EEE-F0969092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0C09-6279-4F88-A7C8-0E31D54D9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37AB-D9A9-42DC-A679-BEA4D459E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5B02-D205-4060-98E0-F4B33732F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92E41DC0-377E-405B-B8A8-A6A6BDA48477}"/>
              </a:ext>
            </a:extLst>
          </p:cNvPr>
          <p:cNvSpPr/>
          <p:nvPr userDrawn="1"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32E32FCC-42AD-41E5-B093-D421DDF7954B}"/>
              </a:ext>
            </a:extLst>
          </p:cNvPr>
          <p:cNvSpPr/>
          <p:nvPr userDrawn="1"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C3C4F778-72CD-433F-9896-43D1CCF11084}"/>
              </a:ext>
            </a:extLst>
          </p:cNvPr>
          <p:cNvSpPr/>
          <p:nvPr userDrawn="1"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031DC459-7AA9-44D3-AA8F-7AA7420097F1}"/>
              </a:ext>
            </a:extLst>
          </p:cNvPr>
          <p:cNvSpPr/>
          <p:nvPr userDrawn="1"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7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west.utah.edu/" TargetMode="External"/><Relationship Id="rId2" Type="http://schemas.openxmlformats.org/officeDocument/2006/relationships/hyperlink" Target="https://www.capitalbikeshare.com/system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sr-Latn-RS" sz="7200" dirty="0" err="1">
                <a:solidFill>
                  <a:schemeClr val="bg1"/>
                </a:solidFill>
              </a:rPr>
              <a:t>Big</a:t>
            </a:r>
            <a:r>
              <a:rPr lang="sr-Latn-RS" sz="7200" dirty="0">
                <a:solidFill>
                  <a:schemeClr val="bg1"/>
                </a:solidFill>
              </a:rPr>
              <a:t> Data  </a:t>
            </a:r>
            <a:r>
              <a:rPr lang="sr-Latn-RS" sz="7200" dirty="0" err="1">
                <a:solidFill>
                  <a:schemeClr val="bg1"/>
                </a:solidFill>
              </a:rPr>
              <a:t>Bike</a:t>
            </a:r>
            <a:r>
              <a:rPr lang="sr-Latn-RS" sz="7200" dirty="0">
                <a:solidFill>
                  <a:schemeClr val="bg1"/>
                </a:solidFill>
              </a:rPr>
              <a:t> </a:t>
            </a:r>
            <a:r>
              <a:rPr lang="sr-Latn-RS" sz="7200" dirty="0" err="1">
                <a:solidFill>
                  <a:schemeClr val="bg1"/>
                </a:solidFill>
              </a:rPr>
              <a:t>Sharing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Projekat </a:t>
            </a: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652963-B9AB-44FB-B503-8328F241BEE2}"/>
              </a:ext>
            </a:extLst>
          </p:cNvPr>
          <p:cNvSpPr txBox="1"/>
          <p:nvPr/>
        </p:nvSpPr>
        <p:spPr>
          <a:xfrm>
            <a:off x="8143381" y="3306984"/>
            <a:ext cx="2790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Predmet: </a:t>
            </a:r>
            <a:r>
              <a:rPr lang="sr-Latn-RS" b="1" dirty="0"/>
              <a:t>Sistemi za obradu i analizu velike količine podataka</a:t>
            </a:r>
          </a:p>
          <a:p>
            <a:endParaRPr lang="sr-Latn-RS" dirty="0"/>
          </a:p>
          <a:p>
            <a:pPr algn="ctr"/>
            <a:r>
              <a:rPr lang="sr-Latn-RS" dirty="0"/>
              <a:t>Student: Irena Đorđević 1048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BD8F-5C62-490B-8C52-98C726D2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pokretanja</a:t>
            </a:r>
            <a:r>
              <a:rPr lang="en-US" dirty="0"/>
              <a:t> – </a:t>
            </a:r>
            <a:r>
              <a:rPr lang="en-US" dirty="0" err="1"/>
              <a:t>jedan</a:t>
            </a:r>
            <a:r>
              <a:rPr lang="en-US" dirty="0"/>
              <a:t> batch</a:t>
            </a:r>
          </a:p>
        </p:txBody>
      </p:sp>
      <p:pic>
        <p:nvPicPr>
          <p:cNvPr id="1025" name="Picture 1" descr="Total number of elements: 2990. &#10;air_temp range: [7.2, 17.4]. &#10;air_temp mean: 9.55969899666. &#10;air_temp standard deviation: 3.2518949314488856. &#10;wind _ speed range: Cø.ø, 14.97]. &#10;wind _ speed mean: 3.13612374582. &#10;wind _ speed standard deviation: 4.5751031632725585. &#10;visibility range: CIØ.ø, 10.0] . &#10;visibility mean: 10.0. &#10;visibility standard deviation: Ø.Ø. &#10;duration range: C 63 . o, 80774.0] . &#10;duration mean: 951.315384615. &#10;duration standard deviation: 2469.099564902579. &#10;abs_distance range: Cø.ø, 11135 .Ø] . &#10;abs distance mean: 1979.98394649. &#10;abs distance standard deviation: &#10;[u 'Casual', &#10;u ' Member' &#10;1343 . 6634300003152 . &#10;C 212, 2778] &#10;[u' clear', &#10;[601, 2389] &#10;[u '31068', &#10;u' cloudy' &#10;'31912', &#10;u' 31910', u'31274% &#10;'32013', &#10;'32012', &#10;'32018', &#10;u' 31413', &#10;u' 31086'] ">
            <a:extLst>
              <a:ext uri="{FF2B5EF4-FFF2-40B4-BE49-F238E27FC236}">
                <a16:creationId xmlns:a16="http://schemas.microsoft.com/office/drawing/2014/main" id="{737E07A4-3358-4123-B75A-F50330FC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892411"/>
            <a:ext cx="8572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57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Prikupljeni su podaci o </a:t>
            </a:r>
            <a:r>
              <a:rPr lang="sr-Latn-RS" sz="2400" dirty="0" err="1"/>
              <a:t>bike-sharing</a:t>
            </a:r>
            <a:r>
              <a:rPr lang="sr-Latn-RS" sz="2400" dirty="0"/>
              <a:t> sistemu u </a:t>
            </a:r>
            <a:r>
              <a:rPr lang="sr-Latn-RS" sz="2400" dirty="0" err="1"/>
              <a:t>Washington</a:t>
            </a:r>
            <a:r>
              <a:rPr lang="sr-Latn-RS" sz="2400" dirty="0"/>
              <a:t> D.C. gradu u toku cele 2019. godine. Podaci su preuzeti sa </a:t>
            </a:r>
            <a:r>
              <a:rPr lang="en-US" sz="2400" b="0" i="0" dirty="0">
                <a:effectLst/>
                <a:latin typeface="Consolas" panose="020B0609020204030204" pitchFamily="49" charset="0"/>
                <a:hlinkClick r:id="rId2"/>
              </a:rPr>
              <a:t>https://www.capitalbikeshare.com/system-data</a:t>
            </a:r>
            <a:endParaRPr lang="sr-Latn-RS" sz="2400" dirty="0"/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Kao </a:t>
            </a:r>
            <a:r>
              <a:rPr lang="sr-Latn-RS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komplement</a:t>
            </a:r>
            <a:r>
              <a:rPr lang="sr-Latn-R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ovim podacima, pronađeni su podaci o vremenskoj prognozi sa </a:t>
            </a:r>
            <a:r>
              <a:rPr lang="en-US" sz="2400" b="0" i="0" dirty="0">
                <a:effectLst/>
                <a:latin typeface="Consolas" panose="020B0609020204030204" pitchFamily="49" charset="0"/>
                <a:hlinkClick r:id="rId3"/>
              </a:rPr>
              <a:t>https://mesowest.utah.edu/</a:t>
            </a:r>
            <a:r>
              <a:rPr lang="sr-Latn-RS" sz="2400" dirty="0"/>
              <a:t> u istom periodu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Korišćeni su spojeni podaci za </a:t>
            </a:r>
            <a:r>
              <a:rPr lang="sr-Latn-RS" sz="2400" dirty="0" err="1"/>
              <a:t>streaming</a:t>
            </a:r>
            <a:r>
              <a:rPr lang="sr-Latn-RS" sz="2400" dirty="0"/>
              <a:t> koji omogućavaju analizu korišćenja bicikli u okviru različitih vremenskih uslova</a:t>
            </a:r>
          </a:p>
          <a:p>
            <a:pPr>
              <a:buFont typeface="Calibri" panose="020F0502020204030204" pitchFamily="34" charset="0"/>
              <a:buChar char="→"/>
            </a:pPr>
            <a:endParaRPr lang="sr-Latn-RS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6B0D0-F1C3-4C25-B456-8F8E684E8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250" y="5534026"/>
            <a:ext cx="3461173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A987B-12F2-406F-8BBE-5975D490E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402" y="5481638"/>
            <a:ext cx="2857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U </a:t>
            </a:r>
            <a:r>
              <a:rPr lang="en-US" sz="2400" dirty="0" err="1"/>
              <a:t>okviru</a:t>
            </a:r>
            <a:r>
              <a:rPr lang="en-US" sz="2400" dirty="0"/>
              <a:t> </a:t>
            </a:r>
            <a:r>
              <a:rPr lang="en-US" sz="2400" dirty="0" err="1"/>
              <a:t>ovog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</a:t>
            </a:r>
            <a:r>
              <a:rPr lang="en-US" sz="2400" dirty="0" err="1"/>
              <a:t>izvr</a:t>
            </a:r>
            <a:r>
              <a:rPr lang="sr-Latn-RS" sz="2400" dirty="0"/>
              <a:t>šen je </a:t>
            </a:r>
            <a:r>
              <a:rPr lang="sr-Latn-RS" sz="2400" dirty="0" err="1"/>
              <a:t>streaming</a:t>
            </a:r>
            <a:r>
              <a:rPr lang="sr-Latn-RS" sz="2400" dirty="0"/>
              <a:t> podataka pomoću Kafka platforme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Ideja je </a:t>
            </a:r>
            <a:r>
              <a:rPr lang="sr-Latn-RS" sz="2400" dirty="0" err="1"/>
              <a:t>real</a:t>
            </a:r>
            <a:r>
              <a:rPr lang="sr-Latn-RS" sz="2400" dirty="0"/>
              <a:t>-time </a:t>
            </a:r>
            <a:r>
              <a:rPr lang="sr-Latn-RS" sz="2400" dirty="0" err="1"/>
              <a:t>streaming</a:t>
            </a:r>
            <a:r>
              <a:rPr lang="sr-Latn-RS" sz="2400" dirty="0"/>
              <a:t> događaja, u ovom slučaju korišćenja bicikala kao podataka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Spark streaming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Kori</a:t>
            </a:r>
            <a:r>
              <a:rPr lang="sr-Latn-RS" sz="2400" dirty="0" err="1"/>
              <a:t>šćen</a:t>
            </a:r>
            <a:r>
              <a:rPr lang="sr-Latn-RS" sz="2400" dirty="0"/>
              <a:t> je JSON kao </a:t>
            </a:r>
            <a:r>
              <a:rPr lang="sr-Latn-RS" sz="2400" dirty="0" err="1"/>
              <a:t>serijalizacioni</a:t>
            </a:r>
            <a:r>
              <a:rPr lang="sr-Latn-RS" sz="2400" dirty="0"/>
              <a:t> </a:t>
            </a:r>
            <a:r>
              <a:rPr lang="sr-Latn-RS" sz="2400" i="1" dirty="0" err="1"/>
              <a:t>byte</a:t>
            </a:r>
            <a:r>
              <a:rPr lang="sr-Latn-RS" sz="2400" i="1" dirty="0"/>
              <a:t> </a:t>
            </a:r>
            <a:r>
              <a:rPr lang="sr-Latn-RS" sz="2400" i="1" dirty="0" err="1"/>
              <a:t>type</a:t>
            </a:r>
            <a:r>
              <a:rPr lang="sr-Latn-RS" sz="2400" i="1" dirty="0"/>
              <a:t> </a:t>
            </a:r>
            <a:r>
              <a:rPr lang="sr-Latn-RS" sz="2400" dirty="0"/>
              <a:t>koji se može slati na Kafku. Iz njega je lako pretvaranja u RDD / </a:t>
            </a:r>
            <a:r>
              <a:rPr lang="sr-Latn-RS" sz="2400" dirty="0" err="1"/>
              <a:t>DataFrame</a:t>
            </a:r>
            <a:endParaRPr lang="sr-Latn-RS" sz="2400" dirty="0"/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2050" name="Picture 2" descr="Spark Streaming - Spark 3.0.1 Documentation">
            <a:extLst>
              <a:ext uri="{FF2B5EF4-FFF2-40B4-BE49-F238E27FC236}">
                <a16:creationId xmlns:a16="http://schemas.microsoft.com/office/drawing/2014/main" id="{D34359FE-6295-43DC-A6D4-A09F1E73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9" y="4075621"/>
            <a:ext cx="6623824" cy="24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BD8F-5C62-490B-8C52-98C726D2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koda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66EAC-E19B-49B6-A47C-C7C8ED2CE71C}"/>
              </a:ext>
            </a:extLst>
          </p:cNvPr>
          <p:cNvSpPr txBox="1"/>
          <p:nvPr/>
        </p:nvSpPr>
        <p:spPr>
          <a:xfrm>
            <a:off x="504101" y="4411544"/>
            <a:ext cx="118610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>
                <a:latin typeface="Consolas" panose="020B0609020204030204" pitchFamily="49" charset="0"/>
              </a:rPr>
              <a:t>python</a:t>
            </a:r>
            <a:r>
              <a:rPr lang="sr-Latn-RS" dirty="0">
                <a:latin typeface="Consolas" panose="020B0609020204030204" pitchFamily="49" charset="0"/>
              </a:rPr>
              <a:t> kafka_producer.py "/</a:t>
            </a:r>
            <a:r>
              <a:rPr lang="sr-Latn-RS" dirty="0" err="1">
                <a:latin typeface="Consolas" panose="020B0609020204030204" pitchFamily="49" charset="0"/>
              </a:rPr>
              <a:t>home</a:t>
            </a:r>
            <a:r>
              <a:rPr lang="sr-Latn-RS" dirty="0">
                <a:latin typeface="Consolas" panose="020B0609020204030204" pitchFamily="49" charset="0"/>
              </a:rPr>
              <a:t>/</a:t>
            </a:r>
            <a:r>
              <a:rPr lang="sr-Latn-RS" dirty="0" err="1">
                <a:latin typeface="Consolas" panose="020B0609020204030204" pitchFamily="49" charset="0"/>
              </a:rPr>
              <a:t>aleksandra.stojnev</a:t>
            </a:r>
            <a:r>
              <a:rPr lang="sr-Latn-RS" dirty="0">
                <a:latin typeface="Consolas" panose="020B0609020204030204" pitchFamily="49" charset="0"/>
              </a:rPr>
              <a:t>/</a:t>
            </a:r>
            <a:r>
              <a:rPr lang="sr-Latn-RS" dirty="0" err="1">
                <a:latin typeface="Consolas" panose="020B0609020204030204" pitchFamily="49" charset="0"/>
              </a:rPr>
              <a:t>apps</a:t>
            </a:r>
            <a:r>
              <a:rPr lang="sr-Latn-RS" dirty="0">
                <a:latin typeface="Consolas" panose="020B0609020204030204" pitchFamily="49" charset="0"/>
              </a:rPr>
              <a:t>/</a:t>
            </a:r>
            <a:r>
              <a:rPr lang="sr-Latn-RS" dirty="0" err="1">
                <a:latin typeface="Consolas" panose="020B0609020204030204" pitchFamily="49" charset="0"/>
              </a:rPr>
              <a:t>irena.djordjevic</a:t>
            </a:r>
            <a:r>
              <a:rPr lang="sr-Latn-RS" dirty="0">
                <a:latin typeface="Consolas" panose="020B0609020204030204" pitchFamily="49" charset="0"/>
              </a:rPr>
              <a:t>/</a:t>
            </a:r>
            <a:r>
              <a:rPr lang="sr-Latn-RS" dirty="0" err="1">
                <a:latin typeface="Consolas" panose="020B0609020204030204" pitchFamily="49" charset="0"/>
              </a:rPr>
              <a:t>BigData</a:t>
            </a:r>
            <a:r>
              <a:rPr lang="sr-Latn-RS" dirty="0">
                <a:latin typeface="Consolas" panose="020B0609020204030204" pitchFamily="49" charset="0"/>
              </a:rPr>
              <a:t>/Data/WDC/</a:t>
            </a:r>
            <a:r>
              <a:rPr lang="sr-Latn-RS" dirty="0" err="1">
                <a:latin typeface="Consolas" panose="020B0609020204030204" pitchFamily="49" charset="0"/>
              </a:rPr>
              <a:t>joined_extended.parquet</a:t>
            </a:r>
            <a:r>
              <a:rPr lang="sr-Latn-RS" dirty="0">
                <a:latin typeface="Consolas" panose="020B0609020204030204" pitchFamily="49" charset="0"/>
              </a:rPr>
              <a:t>" localhost:9092 proba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spark-submit --master spark://localhost:7077 --jars spark-streaming-kafka-0-8-assembly_2.11-2.4.5.jar kafka_consumer.py localhost:9092 </a:t>
            </a:r>
            <a:r>
              <a:rPr lang="en-US" dirty="0" err="1">
                <a:latin typeface="Consolas" panose="020B0609020204030204" pitchFamily="49" charset="0"/>
              </a:rPr>
              <a:t>proba</a:t>
            </a:r>
            <a:r>
              <a:rPr lang="en-US" dirty="0">
                <a:latin typeface="Consolas" panose="020B0609020204030204" pitchFamily="49" charset="0"/>
              </a:rPr>
              <a:t> 10 10</a:t>
            </a:r>
            <a:endParaRPr lang="sr-Latn-R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880EC8B-F095-40A7-BCE2-CB190C6D96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865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Najpre se pokreće </a:t>
            </a:r>
            <a:r>
              <a:rPr lang="sr-Latn-R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kafka_producer.py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Dok je aktivan </a:t>
            </a:r>
            <a:r>
              <a:rPr lang="sr-Latn-R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Latn-R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može čitati sa </a:t>
            </a:r>
            <a:r>
              <a:rPr lang="sr-Latn-R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topica</a:t>
            </a: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vršiti analizu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Naredbe sa svim parametrima zadata je u nastavku: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2966C-EC13-4D61-8B98-00D731B2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81" y="1805142"/>
            <a:ext cx="23050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  <a:r>
              <a:rPr lang="sr-Latn-RS" dirty="0"/>
              <a:t> – </a:t>
            </a:r>
            <a:r>
              <a:rPr lang="sr-Latn-RS" dirty="0" err="1"/>
              <a:t>consumer</a:t>
            </a:r>
            <a:r>
              <a:rPr lang="sr-Latn-RS" dirty="0"/>
              <a:t> data </a:t>
            </a:r>
            <a:r>
              <a:rPr lang="sr-Latn-RS" dirty="0" err="1"/>
              <a:t>processing</a:t>
            </a:r>
            <a:endParaRPr lang="en-US" dirty="0"/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6D3F8-9489-4490-99E3-F797BF4A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86" y="1484942"/>
            <a:ext cx="7369048" cy="2626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2F440D-71CC-403A-827D-A44601B1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15" y="4121478"/>
            <a:ext cx="6620786" cy="25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3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377-834C-4850-AA63-C5EAA90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</a:t>
            </a:r>
            <a:r>
              <a:rPr lang="en-US" dirty="0" err="1"/>
              <a:t>parametri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AF8D2-2BA7-4103-862E-7ED977C1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81" y="1873290"/>
            <a:ext cx="7126882" cy="43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377-834C-4850-AA63-C5EAA90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CASSANDRA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73FB7-F479-4D71-A8C7-410E360C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3" y="2122503"/>
            <a:ext cx="9715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377-834C-4850-AA63-C5EAA90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bikes.Summary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74BD4-AAA1-4C74-94A6-6EAF5480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98" y="1528742"/>
            <a:ext cx="8562975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1E8B9-820C-42FE-8031-0E590BBE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98" y="4218838"/>
            <a:ext cx="8458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377-834C-4850-AA63-C5EAA90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bikes.Categorical_summary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0D7C62-DC99-497F-8852-86C67413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9" y="1396963"/>
            <a:ext cx="10656806" cy="2795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044A2-D5A4-4648-980D-3E2AB4EE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47" y="4377461"/>
            <a:ext cx="10676640" cy="23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9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266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Big Data  Bike Sharing</vt:lpstr>
      <vt:lpstr>Podaci</vt:lpstr>
      <vt:lpstr>Kafka</vt:lpstr>
      <vt:lpstr>Organizacija koda</vt:lpstr>
      <vt:lpstr>Kafka – consumer data processing</vt:lpstr>
      <vt:lpstr>Consumer parametri</vt:lpstr>
      <vt:lpstr>Setup CASSANDRA</vt:lpstr>
      <vt:lpstr>SELECT * FROM bikes.Summary</vt:lpstr>
      <vt:lpstr>SELECT * FROM bikes.Categorical_summary</vt:lpstr>
      <vt:lpstr>Primer pokretanja – jedan batch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systems</dc:title>
  <dc:creator>Irena Đorđević</dc:creator>
  <cp:lastModifiedBy>Irena Đorđević</cp:lastModifiedBy>
  <cp:revision>23</cp:revision>
  <dcterms:created xsi:type="dcterms:W3CDTF">2020-09-22T21:30:29Z</dcterms:created>
  <dcterms:modified xsi:type="dcterms:W3CDTF">2020-10-26T09:11:54Z</dcterms:modified>
</cp:coreProperties>
</file>