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4"/>
  </p:sldMasterIdLst>
  <p:sldIdLst>
    <p:sldId id="257" r:id="rId5"/>
    <p:sldId id="263" r:id="rId6"/>
    <p:sldId id="276" r:id="rId7"/>
    <p:sldId id="283" r:id="rId8"/>
    <p:sldId id="285" r:id="rId9"/>
    <p:sldId id="281" r:id="rId10"/>
    <p:sldId id="284" r:id="rId11"/>
    <p:sldId id="282" r:id="rId12"/>
    <p:sldId id="272" r:id="rId13"/>
    <p:sldId id="286" r:id="rId14"/>
    <p:sldId id="287" r:id="rId15"/>
    <p:sldId id="277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20" d="100"/>
          <a:sy n="120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883E-B88E-4CEB-B2ED-E94D3316A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C2798-1C31-40CA-A4D6-C6BADFB8B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8E2A6-A068-439E-8F0A-C37E4838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63524-AE7F-4470-A234-B5A90653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364F9-5483-4589-A0EA-ACB3BF23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1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0741-7E18-404F-9303-56E3EC34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46326-8475-4099-802A-F4D6DF8DF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9C9AD-CD38-4723-8F93-6B9881B11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32C95-0C77-430C-898E-AA42CD35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35CB1-53FE-4418-9704-DE05B592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4F454-50A0-4641-BAC8-15FF1C5A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2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8A54-A4B9-48A7-BD3E-36A65168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D6260-F235-467F-84CF-9226D8F16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6696C-6D7E-41CC-AD24-B3497B5B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23952-6D2B-44B2-B4FD-0D13C176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D32A2-8B1C-4A25-83CF-076D87C4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01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CB9D8-C7AD-4165-BEF4-A9B61B699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49B97-CC8B-429D-A282-CF790D5B6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31E79-0FA8-4E6C-8B25-34105B22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80077-0803-46D2-83E5-D32BBF17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6AC8C-51B7-426C-8B20-9152FB4C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6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0A5A-C258-4BFD-9343-41773D3C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4BD20-29F1-4996-807D-1A7769529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B94CE-9745-4AD9-A205-B178AFBD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C9CB9-B7AB-4237-AA23-35620032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0E81-D76F-4C98-9F60-9D77A2BE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lowchart: Preparation 7">
            <a:extLst>
              <a:ext uri="{FF2B5EF4-FFF2-40B4-BE49-F238E27FC236}">
                <a16:creationId xmlns:a16="http://schemas.microsoft.com/office/drawing/2014/main" id="{D336DBAC-5935-4506-A86B-E96552510BEE}"/>
              </a:ext>
            </a:extLst>
          </p:cNvPr>
          <p:cNvSpPr/>
          <p:nvPr userDrawn="1"/>
        </p:nvSpPr>
        <p:spPr>
          <a:xfrm>
            <a:off x="150651" y="696939"/>
            <a:ext cx="605331" cy="528680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eparation 9">
            <a:extLst>
              <a:ext uri="{FF2B5EF4-FFF2-40B4-BE49-F238E27FC236}">
                <a16:creationId xmlns:a16="http://schemas.microsoft.com/office/drawing/2014/main" id="{755FAA96-4B30-4B78-8D9F-2C80CE8B266C}"/>
              </a:ext>
            </a:extLst>
          </p:cNvPr>
          <p:cNvSpPr/>
          <p:nvPr userDrawn="1"/>
        </p:nvSpPr>
        <p:spPr>
          <a:xfrm>
            <a:off x="-174929" y="-143123"/>
            <a:ext cx="919647" cy="7725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eparation 11">
            <a:extLst>
              <a:ext uri="{FF2B5EF4-FFF2-40B4-BE49-F238E27FC236}">
                <a16:creationId xmlns:a16="http://schemas.microsoft.com/office/drawing/2014/main" id="{94374B03-0C59-4BDE-A60C-159D08415D98}"/>
              </a:ext>
            </a:extLst>
          </p:cNvPr>
          <p:cNvSpPr/>
          <p:nvPr userDrawn="1"/>
        </p:nvSpPr>
        <p:spPr>
          <a:xfrm>
            <a:off x="744718" y="243171"/>
            <a:ext cx="445421" cy="389019"/>
          </a:xfrm>
          <a:prstGeom prst="flowChartPreparation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eparation 13">
            <a:extLst>
              <a:ext uri="{FF2B5EF4-FFF2-40B4-BE49-F238E27FC236}">
                <a16:creationId xmlns:a16="http://schemas.microsoft.com/office/drawing/2014/main" id="{EF322E57-7397-4918-AF8E-342C482636A1}"/>
              </a:ext>
            </a:extLst>
          </p:cNvPr>
          <p:cNvSpPr/>
          <p:nvPr userDrawn="1"/>
        </p:nvSpPr>
        <p:spPr>
          <a:xfrm>
            <a:off x="1190139" y="85944"/>
            <a:ext cx="364111" cy="2884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3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545A-AB02-40FF-BF5A-AF2FCA51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1A616-9971-4626-AAC6-EC1358EF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3475D-B630-4CB0-ADAD-E66D4078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AA173-6A9F-49EC-AB93-2E5BDA56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lowchart: Preparation 6">
            <a:extLst>
              <a:ext uri="{FF2B5EF4-FFF2-40B4-BE49-F238E27FC236}">
                <a16:creationId xmlns:a16="http://schemas.microsoft.com/office/drawing/2014/main" id="{EA7323C7-E82C-4374-9922-FE661F23D48F}"/>
              </a:ext>
            </a:extLst>
          </p:cNvPr>
          <p:cNvSpPr/>
          <p:nvPr userDrawn="1"/>
        </p:nvSpPr>
        <p:spPr>
          <a:xfrm>
            <a:off x="150651" y="696939"/>
            <a:ext cx="605331" cy="528680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eparation 8">
            <a:extLst>
              <a:ext uri="{FF2B5EF4-FFF2-40B4-BE49-F238E27FC236}">
                <a16:creationId xmlns:a16="http://schemas.microsoft.com/office/drawing/2014/main" id="{D718A0AB-CFD7-4056-AA22-EE5B0A77D1EF}"/>
              </a:ext>
            </a:extLst>
          </p:cNvPr>
          <p:cNvSpPr/>
          <p:nvPr userDrawn="1"/>
        </p:nvSpPr>
        <p:spPr>
          <a:xfrm>
            <a:off x="-174929" y="-143123"/>
            <a:ext cx="919647" cy="7725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eparation 10">
            <a:extLst>
              <a:ext uri="{FF2B5EF4-FFF2-40B4-BE49-F238E27FC236}">
                <a16:creationId xmlns:a16="http://schemas.microsoft.com/office/drawing/2014/main" id="{A26CABBF-6F11-42BC-906C-D6D311C94E91}"/>
              </a:ext>
            </a:extLst>
          </p:cNvPr>
          <p:cNvSpPr/>
          <p:nvPr userDrawn="1"/>
        </p:nvSpPr>
        <p:spPr>
          <a:xfrm>
            <a:off x="744718" y="243171"/>
            <a:ext cx="445421" cy="389019"/>
          </a:xfrm>
          <a:prstGeom prst="flowChartPreparation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eparation 12">
            <a:extLst>
              <a:ext uri="{FF2B5EF4-FFF2-40B4-BE49-F238E27FC236}">
                <a16:creationId xmlns:a16="http://schemas.microsoft.com/office/drawing/2014/main" id="{64BBBF2D-687E-49BF-9652-EB96F2F26B6D}"/>
              </a:ext>
            </a:extLst>
          </p:cNvPr>
          <p:cNvSpPr/>
          <p:nvPr userDrawn="1"/>
        </p:nvSpPr>
        <p:spPr>
          <a:xfrm>
            <a:off x="1190139" y="85944"/>
            <a:ext cx="364111" cy="2884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5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1F71-6D32-498B-B560-726CD7068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559CE-515C-47A9-AF1B-ACCA27F17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F4EC4-F244-451D-AE60-00303771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7590-B260-41DF-A9CB-ADB4F4C0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DBF6B-7308-4BFD-A8AF-6EEBACFD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B404-A283-4C89-BB96-2CFDF077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3B52-DB0E-4458-8B89-92501B5F0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B5C62-895E-4BE7-90C5-F108D4B1E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7324A-E16E-46CE-AE18-BB30C95A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969CD-B80B-481B-AB5D-836DBDEC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05509-132B-4024-AEF8-1E659E49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1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3BEC-E82B-4F00-9E98-3627066D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3692A-FD11-4AA1-8B6C-C57BAD5F8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99A63-8465-4241-912F-EF119A904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C77DA-B5E4-47C2-A808-0DA119A08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D70C2-B4FB-4EFD-98C1-5DB5145E4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1E978-A476-4713-9AAF-6EF899B9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E12435-8521-4354-BC61-538BD990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87FC1-92F7-41EC-89A5-B3F2254E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3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04F2-4D72-48C7-B22D-16193D92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C5317-0DFE-4B5B-9ED2-F76D90B0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300C5-665D-467C-8233-29E435A2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C301A-96A3-49AA-90A1-1C8BF786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lowchart: Preparation 6">
            <a:extLst>
              <a:ext uri="{FF2B5EF4-FFF2-40B4-BE49-F238E27FC236}">
                <a16:creationId xmlns:a16="http://schemas.microsoft.com/office/drawing/2014/main" id="{3DFC18A6-93CB-4E33-BF1A-4E8E761B7E47}"/>
              </a:ext>
            </a:extLst>
          </p:cNvPr>
          <p:cNvSpPr/>
          <p:nvPr userDrawn="1"/>
        </p:nvSpPr>
        <p:spPr>
          <a:xfrm>
            <a:off x="150651" y="696939"/>
            <a:ext cx="605331" cy="528680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eparation 8">
            <a:extLst>
              <a:ext uri="{FF2B5EF4-FFF2-40B4-BE49-F238E27FC236}">
                <a16:creationId xmlns:a16="http://schemas.microsoft.com/office/drawing/2014/main" id="{26593E16-E1C6-4DFD-AEB0-D240DF8A9A88}"/>
              </a:ext>
            </a:extLst>
          </p:cNvPr>
          <p:cNvSpPr/>
          <p:nvPr userDrawn="1"/>
        </p:nvSpPr>
        <p:spPr>
          <a:xfrm>
            <a:off x="-174929" y="-143123"/>
            <a:ext cx="919647" cy="7725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eparation 10">
            <a:extLst>
              <a:ext uri="{FF2B5EF4-FFF2-40B4-BE49-F238E27FC236}">
                <a16:creationId xmlns:a16="http://schemas.microsoft.com/office/drawing/2014/main" id="{BAC3E4D2-C8ED-4679-961E-7B06A8BA79C7}"/>
              </a:ext>
            </a:extLst>
          </p:cNvPr>
          <p:cNvSpPr/>
          <p:nvPr userDrawn="1"/>
        </p:nvSpPr>
        <p:spPr>
          <a:xfrm>
            <a:off x="744718" y="243171"/>
            <a:ext cx="445421" cy="389019"/>
          </a:xfrm>
          <a:prstGeom prst="flowChartPreparation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eparation 12">
            <a:extLst>
              <a:ext uri="{FF2B5EF4-FFF2-40B4-BE49-F238E27FC236}">
                <a16:creationId xmlns:a16="http://schemas.microsoft.com/office/drawing/2014/main" id="{116F9E57-BC1A-4845-9CC9-70AFDC3FECAB}"/>
              </a:ext>
            </a:extLst>
          </p:cNvPr>
          <p:cNvSpPr/>
          <p:nvPr userDrawn="1"/>
        </p:nvSpPr>
        <p:spPr>
          <a:xfrm>
            <a:off x="1190139" y="85944"/>
            <a:ext cx="364111" cy="2884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5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57A54-02F7-4212-ACD7-98914726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E50B5-6070-4A1E-9034-2544CA19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215E3-D24D-4918-A297-5D758DE5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2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23E4-0A97-4343-AFC6-213885FC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0513-BF64-486C-A20D-D607C528E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B8CE0-A1D6-4E30-96E2-597FA9102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7487E-78B5-455F-982D-5A670713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DB2A8-1FFF-49E0-9E36-9071F32B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DDEDC-FF8F-487E-BB75-DFCCA4AA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8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1E59C-97AE-4E47-92E0-81ADEF8D0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4DA63-82DD-4678-8EEE-F0969092E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C0C09-6279-4F88-A7C8-0E31D54D9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137AB-D9A9-42DC-A679-BEA4D459E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A5B02-D205-4060-98E0-F4B33732F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lowchart: Preparation 7">
            <a:extLst>
              <a:ext uri="{FF2B5EF4-FFF2-40B4-BE49-F238E27FC236}">
                <a16:creationId xmlns:a16="http://schemas.microsoft.com/office/drawing/2014/main" id="{92E41DC0-377E-405B-B8A8-A6A6BDA48477}"/>
              </a:ext>
            </a:extLst>
          </p:cNvPr>
          <p:cNvSpPr/>
          <p:nvPr userDrawn="1"/>
        </p:nvSpPr>
        <p:spPr>
          <a:xfrm>
            <a:off x="150651" y="696939"/>
            <a:ext cx="605331" cy="528680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eparation 9">
            <a:extLst>
              <a:ext uri="{FF2B5EF4-FFF2-40B4-BE49-F238E27FC236}">
                <a16:creationId xmlns:a16="http://schemas.microsoft.com/office/drawing/2014/main" id="{32E32FCC-42AD-41E5-B093-D421DDF7954B}"/>
              </a:ext>
            </a:extLst>
          </p:cNvPr>
          <p:cNvSpPr/>
          <p:nvPr userDrawn="1"/>
        </p:nvSpPr>
        <p:spPr>
          <a:xfrm>
            <a:off x="-174929" y="-143123"/>
            <a:ext cx="919647" cy="7725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eparation 11">
            <a:extLst>
              <a:ext uri="{FF2B5EF4-FFF2-40B4-BE49-F238E27FC236}">
                <a16:creationId xmlns:a16="http://schemas.microsoft.com/office/drawing/2014/main" id="{C3C4F778-72CD-433F-9896-43D1CCF11084}"/>
              </a:ext>
            </a:extLst>
          </p:cNvPr>
          <p:cNvSpPr/>
          <p:nvPr userDrawn="1"/>
        </p:nvSpPr>
        <p:spPr>
          <a:xfrm>
            <a:off x="744718" y="243171"/>
            <a:ext cx="445421" cy="389019"/>
          </a:xfrm>
          <a:prstGeom prst="flowChartPreparation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eparation 13">
            <a:extLst>
              <a:ext uri="{FF2B5EF4-FFF2-40B4-BE49-F238E27FC236}">
                <a16:creationId xmlns:a16="http://schemas.microsoft.com/office/drawing/2014/main" id="{031DC459-7AA9-44D3-AA8F-7AA7420097F1}"/>
              </a:ext>
            </a:extLst>
          </p:cNvPr>
          <p:cNvSpPr/>
          <p:nvPr userDrawn="1"/>
        </p:nvSpPr>
        <p:spPr>
          <a:xfrm>
            <a:off x="1190139" y="85944"/>
            <a:ext cx="364111" cy="2884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9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7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west.utah.edu/" TargetMode="External"/><Relationship Id="rId2" Type="http://schemas.openxmlformats.org/officeDocument/2006/relationships/hyperlink" Target="https://www.capitalbikeshare.com/system-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sr-Latn-RS" sz="7200" dirty="0" err="1">
                <a:solidFill>
                  <a:schemeClr val="bg1"/>
                </a:solidFill>
              </a:rPr>
              <a:t>Big</a:t>
            </a:r>
            <a:r>
              <a:rPr lang="sr-Latn-RS" sz="7200" dirty="0">
                <a:solidFill>
                  <a:schemeClr val="bg1"/>
                </a:solidFill>
              </a:rPr>
              <a:t> Data  </a:t>
            </a:r>
            <a:r>
              <a:rPr lang="sr-Latn-RS" sz="7200" dirty="0" err="1">
                <a:solidFill>
                  <a:schemeClr val="bg1"/>
                </a:solidFill>
              </a:rPr>
              <a:t>Bike</a:t>
            </a:r>
            <a:r>
              <a:rPr lang="sr-Latn-RS" sz="7200" dirty="0">
                <a:solidFill>
                  <a:schemeClr val="bg1"/>
                </a:solidFill>
              </a:rPr>
              <a:t> </a:t>
            </a:r>
            <a:r>
              <a:rPr lang="sr-Latn-RS" sz="7200" dirty="0" err="1">
                <a:solidFill>
                  <a:schemeClr val="bg1"/>
                </a:solidFill>
              </a:rPr>
              <a:t>Sharing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4333" y="1340553"/>
            <a:ext cx="2223009" cy="1200095"/>
          </a:xfrm>
        </p:spPr>
        <p:txBody>
          <a:bodyPr anchor="ctr">
            <a:norm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Projekat </a:t>
            </a:r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6652963-B9AB-44FB-B503-8328F241BEE2}"/>
              </a:ext>
            </a:extLst>
          </p:cNvPr>
          <p:cNvSpPr txBox="1"/>
          <p:nvPr/>
        </p:nvSpPr>
        <p:spPr>
          <a:xfrm>
            <a:off x="8143381" y="3306984"/>
            <a:ext cx="27909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Predmet: </a:t>
            </a:r>
            <a:r>
              <a:rPr lang="sr-Latn-RS" b="1" dirty="0"/>
              <a:t>Sistemi za obradu i analizu velike količine podataka</a:t>
            </a:r>
          </a:p>
          <a:p>
            <a:endParaRPr lang="sr-Latn-RS" dirty="0"/>
          </a:p>
          <a:p>
            <a:pPr algn="ctr"/>
            <a:r>
              <a:rPr lang="sr-Latn-RS" dirty="0"/>
              <a:t>Student: Irena Đorđević 1048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BD8F-5C62-490B-8C52-98C726D2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Organizacija koda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66EAC-E19B-49B6-A47C-C7C8ED2CE71C}"/>
              </a:ext>
            </a:extLst>
          </p:cNvPr>
          <p:cNvSpPr txBox="1"/>
          <p:nvPr/>
        </p:nvSpPr>
        <p:spPr>
          <a:xfrm>
            <a:off x="426409" y="4137073"/>
            <a:ext cx="118610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python ml_producer.py "/home/</a:t>
            </a:r>
            <a:r>
              <a:rPr lang="en-US" dirty="0" err="1">
                <a:latin typeface="Consolas" panose="020B0609020204030204" pitchFamily="49" charset="0"/>
              </a:rPr>
              <a:t>aleksandra.stojnev</a:t>
            </a:r>
            <a:r>
              <a:rPr lang="en-US" dirty="0">
                <a:latin typeface="Consolas" panose="020B0609020204030204" pitchFamily="49" charset="0"/>
              </a:rPr>
              <a:t>/apps/</a:t>
            </a:r>
            <a:r>
              <a:rPr lang="en-US" dirty="0" err="1">
                <a:latin typeface="Consolas" panose="020B0609020204030204" pitchFamily="49" charset="0"/>
              </a:rPr>
              <a:t>irena.djordjevic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BigData</a:t>
            </a:r>
            <a:r>
              <a:rPr lang="en-US" dirty="0">
                <a:latin typeface="Consolas" panose="020B0609020204030204" pitchFamily="49" charset="0"/>
              </a:rPr>
              <a:t>/Data/WDC/test_extended2.parquet" localhost:9092 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spark-submit --master spark://localhost:7077 --jars spark-streaming-kafka-0-8-assembly_2.11-2.4.5.jar ml_consumer.py localhost:9092 ml "</a:t>
            </a:r>
            <a:r>
              <a:rPr lang="en-US" dirty="0" err="1">
                <a:latin typeface="Consolas" panose="020B0609020204030204" pitchFamily="49" charset="0"/>
              </a:rPr>
              <a:t>hdfs</a:t>
            </a:r>
            <a:r>
              <a:rPr lang="en-US" dirty="0">
                <a:latin typeface="Consolas" panose="020B0609020204030204" pitchFamily="49" charset="0"/>
              </a:rPr>
              <a:t>://192.168.42.160:9000/apps/</a:t>
            </a:r>
            <a:r>
              <a:rPr lang="en-US" dirty="0" err="1">
                <a:latin typeface="Consolas" panose="020B0609020204030204" pitchFamily="49" charset="0"/>
              </a:rPr>
              <a:t>irena.djordjevic</a:t>
            </a:r>
            <a:r>
              <a:rPr lang="en-US" dirty="0">
                <a:latin typeface="Consolas" panose="020B0609020204030204" pitchFamily="49" charset="0"/>
              </a:rPr>
              <a:t>/data/WDC/model"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880EC8B-F095-40A7-BCE2-CB190C6D962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2865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sr-Latn-R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Moguće je nad test podacima pozvati predict.py gde se dobija evaluacija modela</a:t>
            </a:r>
            <a:endParaRPr lang="sr-Latn-RS" sz="24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sr-Latn-R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Producer</a:t>
            </a:r>
            <a:r>
              <a:rPr lang="sr-Latn-R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sr-Latn-R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conumer</a:t>
            </a:r>
            <a:r>
              <a:rPr lang="sr-Latn-R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omogućavaju </a:t>
            </a:r>
            <a:r>
              <a:rPr lang="sr-Latn-R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streaming</a:t>
            </a:r>
            <a:r>
              <a:rPr lang="sr-Latn-R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test podataka i njihovu proveru u </a:t>
            </a:r>
            <a:r>
              <a:rPr lang="sr-Latn-R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batch-evima</a:t>
            </a:r>
            <a:endParaRPr lang="sr-Latn-R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tx2">
                  <a:lumMod val="75000"/>
                </a:schemeClr>
              </a:buClr>
              <a:buNone/>
            </a:pPr>
            <a:endParaRPr lang="sr-Latn-RS" sz="2400" dirty="0"/>
          </a:p>
          <a:p>
            <a:pPr>
              <a:buFont typeface="Calibri" panose="020F0502020204030204" pitchFamily="34" charset="0"/>
              <a:buChar char="→"/>
            </a:pPr>
            <a:endParaRPr lang="sr-Latn-RS" u="sng" dirty="0"/>
          </a:p>
          <a:p>
            <a:pPr>
              <a:buFont typeface="Calibri" panose="020F0502020204030204" pitchFamily="34" charset="0"/>
              <a:buChar char="→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9BBC78-062B-4B61-A0F2-2F38887A0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1501758"/>
            <a:ext cx="21336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1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BD8F-5C62-490B-8C52-98C726D2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Organizacija koda - </a:t>
            </a:r>
            <a:r>
              <a:rPr lang="sr-Latn-RS" dirty="0" err="1"/>
              <a:t>stations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880EC8B-F095-40A7-BCE2-CB190C6D962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2865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sr-Latn-R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 bi se pripremili podaci koristi se </a:t>
            </a:r>
            <a:r>
              <a:rPr lang="sr-Latn-RS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prepare_dataset.py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sr-Latn-R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Zatim se pokreće </a:t>
            </a:r>
            <a:r>
              <a:rPr lang="sr-Latn-RS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train.py </a:t>
            </a:r>
            <a:r>
              <a:rPr lang="sr-Latn-R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čiji je proizvod model koji će se koristiti za predikcije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sr-Latn-R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postoji skripta koja omogućava korisničko unošenje parametara za koje će se vršiti predikcija </a:t>
            </a:r>
            <a:r>
              <a:rPr lang="sr-Latn-RS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predict_station_traffic.py</a:t>
            </a:r>
          </a:p>
          <a:p>
            <a:pPr marL="0" indent="0">
              <a:buClr>
                <a:schemeClr val="tx2">
                  <a:lumMod val="75000"/>
                </a:schemeClr>
              </a:buClr>
              <a:buNone/>
            </a:pPr>
            <a:endParaRPr lang="sr-Latn-RS" sz="2400" dirty="0"/>
          </a:p>
          <a:p>
            <a:pPr>
              <a:buFont typeface="Calibri" panose="020F0502020204030204" pitchFamily="34" charset="0"/>
              <a:buChar char="→"/>
            </a:pPr>
            <a:endParaRPr lang="sr-Latn-RS" u="sng" dirty="0"/>
          </a:p>
          <a:p>
            <a:pPr>
              <a:buFont typeface="Calibri" panose="020F0502020204030204" pitchFamily="34" charset="0"/>
              <a:buChar char="→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167A76-FAC0-4DA9-B388-D75B7C517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626"/>
          <a:stretch/>
        </p:blipFill>
        <p:spPr>
          <a:xfrm>
            <a:off x="8821525" y="680675"/>
            <a:ext cx="1896751" cy="130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46BD1F-4A0E-4B8E-A761-8069CB0A1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859" y="2271672"/>
            <a:ext cx="50387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7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3377-834C-4850-AA63-C5EAA902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za saobraćaj u gradu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FB828-31BA-4753-9B82-E307EBB9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64" y="1836054"/>
            <a:ext cx="8953500" cy="2600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1600E6-3AA3-48AA-9A4B-F78EE6F7D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67" y="4688245"/>
            <a:ext cx="56769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4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3377-834C-4850-AA63-C5EAA902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za svaku stanicu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08E407-634E-47DA-9140-A3B574E94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2136623"/>
            <a:ext cx="10125075" cy="2409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25FE0D-BBB0-4AAC-8FC9-C9FF40409129}"/>
              </a:ext>
            </a:extLst>
          </p:cNvPr>
          <p:cNvSpPr txBox="1"/>
          <p:nvPr/>
        </p:nvSpPr>
        <p:spPr>
          <a:xfrm>
            <a:off x="1480008" y="5062194"/>
            <a:ext cx="494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R2 = 0.21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Podaci</a:t>
            </a:r>
            <a:endParaRPr lang="en-US" dirty="0"/>
          </a:p>
        </p:txBody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40F86D7A-40B5-4E12-B9F2-1FE634D714D6}"/>
              </a:ext>
            </a:extLst>
          </p:cNvPr>
          <p:cNvSpPr/>
          <p:nvPr/>
        </p:nvSpPr>
        <p:spPr>
          <a:xfrm>
            <a:off x="150651" y="696939"/>
            <a:ext cx="605331" cy="528680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BAB808E6-B47A-45E8-A20B-356286FB5279}"/>
              </a:ext>
            </a:extLst>
          </p:cNvPr>
          <p:cNvSpPr/>
          <p:nvPr/>
        </p:nvSpPr>
        <p:spPr>
          <a:xfrm>
            <a:off x="-174929" y="-143123"/>
            <a:ext cx="919647" cy="7725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eparation 7">
            <a:extLst>
              <a:ext uri="{FF2B5EF4-FFF2-40B4-BE49-F238E27FC236}">
                <a16:creationId xmlns:a16="http://schemas.microsoft.com/office/drawing/2014/main" id="{3EB709CE-8441-4B33-BDD8-BF011D224E43}"/>
              </a:ext>
            </a:extLst>
          </p:cNvPr>
          <p:cNvSpPr/>
          <p:nvPr/>
        </p:nvSpPr>
        <p:spPr>
          <a:xfrm>
            <a:off x="744718" y="243171"/>
            <a:ext cx="445421" cy="389019"/>
          </a:xfrm>
          <a:prstGeom prst="flowChartPreparation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eparation 9">
            <a:extLst>
              <a:ext uri="{FF2B5EF4-FFF2-40B4-BE49-F238E27FC236}">
                <a16:creationId xmlns:a16="http://schemas.microsoft.com/office/drawing/2014/main" id="{FDA60169-08B1-4C00-BA98-B342E4EC5F3B}"/>
              </a:ext>
            </a:extLst>
          </p:cNvPr>
          <p:cNvSpPr/>
          <p:nvPr/>
        </p:nvSpPr>
        <p:spPr>
          <a:xfrm>
            <a:off x="1190139" y="85944"/>
            <a:ext cx="364111" cy="2884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5C09BA-1565-46D1-A334-1B8883D6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sr-Latn-RS" sz="2400" dirty="0"/>
              <a:t>Prikupljeni su podaci o </a:t>
            </a:r>
            <a:r>
              <a:rPr lang="sr-Latn-RS" sz="2400" dirty="0" err="1"/>
              <a:t>bike-sharing</a:t>
            </a:r>
            <a:r>
              <a:rPr lang="sr-Latn-RS" sz="2400" dirty="0"/>
              <a:t> sistemu u </a:t>
            </a:r>
            <a:r>
              <a:rPr lang="sr-Latn-RS" sz="2400" dirty="0" err="1"/>
              <a:t>Washington</a:t>
            </a:r>
            <a:r>
              <a:rPr lang="sr-Latn-RS" sz="2400" dirty="0"/>
              <a:t> D.C. gradu u toku cele 2019. godine. Podaci su preuzeti sa </a:t>
            </a:r>
            <a:r>
              <a:rPr lang="en-US" sz="2400" b="0" i="0" dirty="0">
                <a:effectLst/>
                <a:latin typeface="Consolas" panose="020B0609020204030204" pitchFamily="49" charset="0"/>
                <a:hlinkClick r:id="rId2"/>
              </a:rPr>
              <a:t>https://www.capitalbikeshare.com/system-data</a:t>
            </a:r>
            <a:endParaRPr lang="sr-Latn-RS" sz="2400" dirty="0"/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sr-Latn-R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Kao </a:t>
            </a:r>
            <a:r>
              <a:rPr lang="sr-Latn-RS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komplement</a:t>
            </a:r>
            <a:r>
              <a:rPr lang="sr-Latn-R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ovim podacima, pronađeni su podaci o vremenskoj prognozi sa </a:t>
            </a:r>
            <a:r>
              <a:rPr lang="en-US" sz="2400" b="0" i="0" dirty="0">
                <a:effectLst/>
                <a:latin typeface="Consolas" panose="020B0609020204030204" pitchFamily="49" charset="0"/>
                <a:hlinkClick r:id="rId3"/>
              </a:rPr>
              <a:t>https://mesowest.utah.edu/</a:t>
            </a:r>
            <a:r>
              <a:rPr lang="sr-Latn-RS" sz="2400" dirty="0"/>
              <a:t> u istom periodu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sr-Latn-RS" sz="2400" dirty="0"/>
              <a:t>Ovo su podaci koji sadrže i prostornu i vremensku komponentu kao i bogat niz atributa iz kojih se može izvući mnoštvo interesantnih informacija – Neke od njih su </a:t>
            </a:r>
            <a:r>
              <a:rPr lang="sr-Latn-RS" sz="2400" dirty="0" err="1"/>
              <a:t>ekstraktovane</a:t>
            </a:r>
            <a:r>
              <a:rPr lang="sr-Latn-RS" sz="2400" dirty="0"/>
              <a:t> u okviru ovog projekta</a:t>
            </a:r>
          </a:p>
          <a:p>
            <a:pPr>
              <a:buFont typeface="Calibri" panose="020F0502020204030204" pitchFamily="34" charset="0"/>
              <a:buChar char="→"/>
            </a:pPr>
            <a:endParaRPr lang="sr-Latn-RS" dirty="0"/>
          </a:p>
          <a:p>
            <a:pPr>
              <a:buFont typeface="Calibri" panose="020F0502020204030204" pitchFamily="34" charset="0"/>
              <a:buChar char="→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6B0D0-F1C3-4C25-B456-8F8E684E8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250" y="5534026"/>
            <a:ext cx="3461173" cy="695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FA987B-12F2-406F-8BBE-5975D490E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402" y="5481638"/>
            <a:ext cx="2857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4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Podaci</a:t>
            </a:r>
            <a:r>
              <a:rPr lang="sr-Latn-RS" dirty="0"/>
              <a:t> za ML</a:t>
            </a:r>
            <a:endParaRPr lang="en-US" dirty="0"/>
          </a:p>
        </p:txBody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40F86D7A-40B5-4E12-B9F2-1FE634D714D6}"/>
              </a:ext>
            </a:extLst>
          </p:cNvPr>
          <p:cNvSpPr/>
          <p:nvPr/>
        </p:nvSpPr>
        <p:spPr>
          <a:xfrm>
            <a:off x="150651" y="696939"/>
            <a:ext cx="605331" cy="528680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BAB808E6-B47A-45E8-A20B-356286FB5279}"/>
              </a:ext>
            </a:extLst>
          </p:cNvPr>
          <p:cNvSpPr/>
          <p:nvPr/>
        </p:nvSpPr>
        <p:spPr>
          <a:xfrm>
            <a:off x="-174929" y="-143123"/>
            <a:ext cx="919647" cy="7725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eparation 7">
            <a:extLst>
              <a:ext uri="{FF2B5EF4-FFF2-40B4-BE49-F238E27FC236}">
                <a16:creationId xmlns:a16="http://schemas.microsoft.com/office/drawing/2014/main" id="{3EB709CE-8441-4B33-BDD8-BF011D224E43}"/>
              </a:ext>
            </a:extLst>
          </p:cNvPr>
          <p:cNvSpPr/>
          <p:nvPr/>
        </p:nvSpPr>
        <p:spPr>
          <a:xfrm>
            <a:off x="744718" y="243171"/>
            <a:ext cx="445421" cy="389019"/>
          </a:xfrm>
          <a:prstGeom prst="flowChartPreparation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eparation 9">
            <a:extLst>
              <a:ext uri="{FF2B5EF4-FFF2-40B4-BE49-F238E27FC236}">
                <a16:creationId xmlns:a16="http://schemas.microsoft.com/office/drawing/2014/main" id="{FDA60169-08B1-4C00-BA98-B342E4EC5F3B}"/>
              </a:ext>
            </a:extLst>
          </p:cNvPr>
          <p:cNvSpPr/>
          <p:nvPr/>
        </p:nvSpPr>
        <p:spPr>
          <a:xfrm>
            <a:off x="1190139" y="85944"/>
            <a:ext cx="364111" cy="2884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5C09BA-1565-46D1-A334-1B8883D6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err="1"/>
              <a:t>Zanimljiv</a:t>
            </a:r>
            <a:r>
              <a:rPr lang="en-US" sz="2400" dirty="0"/>
              <a:t> problem za re</a:t>
            </a:r>
            <a:r>
              <a:rPr lang="sr-Latn-RS" sz="2400" dirty="0" err="1"/>
              <a:t>šavanje</a:t>
            </a:r>
            <a:r>
              <a:rPr lang="sr-Latn-RS" sz="2400" dirty="0"/>
              <a:t> jeste predviđanje saobraćaja (broj iznajmljivanja bicikala) u odgovarajućem satu i danu u toku godine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sr-Latn-RS" sz="2400" dirty="0"/>
              <a:t>Spojena tabela koja registruje sva korišćenja i vremensku prognozu za taj period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sr-Latn-RS" sz="2400" dirty="0" err="1"/>
              <a:t>Agregirani</a:t>
            </a:r>
            <a:r>
              <a:rPr lang="sr-Latn-RS" sz="2400" dirty="0"/>
              <a:t> podaci za svaki sat i uzeta srednja vrednost vremenskih uslova (granulacija tih podataka je okvirno na svaki sat)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sr-Latn-RS" sz="2400" dirty="0"/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sr-Latn-RS" sz="2400" dirty="0"/>
              <a:t>Podaci koji su korišćeni za predikciju po stanicama uzimali su obzir tokom agregacije i stanicu, pri čemu je bitno da je bilo neophodno bilo dopuniti nedostajaće vrednosti sa nulama tako da postoji podatak za svaku stanicu i svaki sat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sr-Latn-RS" sz="2400" dirty="0"/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sr-Latn-RS" sz="2400" dirty="0"/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sr-Latn-RS" sz="2400" dirty="0"/>
          </a:p>
          <a:p>
            <a:pPr marL="0" indent="0"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sr-Latn-RS" sz="2400" dirty="0"/>
          </a:p>
          <a:p>
            <a:pPr>
              <a:buFont typeface="Calibri" panose="020F0502020204030204" pitchFamily="34" charset="0"/>
              <a:buChar char="→"/>
            </a:pPr>
            <a:endParaRPr lang="sr-Latn-RS" u="sng" dirty="0"/>
          </a:p>
          <a:p>
            <a:pPr>
              <a:buFont typeface="Calibri" panose="020F0502020204030204" pitchFamily="34" charset="0"/>
              <a:buChar char="→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6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Preprocesiranje</a:t>
            </a:r>
            <a:endParaRPr lang="en-US" dirty="0"/>
          </a:p>
        </p:txBody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40F86D7A-40B5-4E12-B9F2-1FE634D714D6}"/>
              </a:ext>
            </a:extLst>
          </p:cNvPr>
          <p:cNvSpPr/>
          <p:nvPr/>
        </p:nvSpPr>
        <p:spPr>
          <a:xfrm>
            <a:off x="150651" y="696939"/>
            <a:ext cx="605331" cy="528680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BAB808E6-B47A-45E8-A20B-356286FB5279}"/>
              </a:ext>
            </a:extLst>
          </p:cNvPr>
          <p:cNvSpPr/>
          <p:nvPr/>
        </p:nvSpPr>
        <p:spPr>
          <a:xfrm>
            <a:off x="-174929" y="-143123"/>
            <a:ext cx="919647" cy="7725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eparation 7">
            <a:extLst>
              <a:ext uri="{FF2B5EF4-FFF2-40B4-BE49-F238E27FC236}">
                <a16:creationId xmlns:a16="http://schemas.microsoft.com/office/drawing/2014/main" id="{3EB709CE-8441-4B33-BDD8-BF011D224E43}"/>
              </a:ext>
            </a:extLst>
          </p:cNvPr>
          <p:cNvSpPr/>
          <p:nvPr/>
        </p:nvSpPr>
        <p:spPr>
          <a:xfrm>
            <a:off x="744718" y="243171"/>
            <a:ext cx="445421" cy="389019"/>
          </a:xfrm>
          <a:prstGeom prst="flowChartPreparation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eparation 9">
            <a:extLst>
              <a:ext uri="{FF2B5EF4-FFF2-40B4-BE49-F238E27FC236}">
                <a16:creationId xmlns:a16="http://schemas.microsoft.com/office/drawing/2014/main" id="{FDA60169-08B1-4C00-BA98-B342E4EC5F3B}"/>
              </a:ext>
            </a:extLst>
          </p:cNvPr>
          <p:cNvSpPr/>
          <p:nvPr/>
        </p:nvSpPr>
        <p:spPr>
          <a:xfrm>
            <a:off x="1190139" y="85944"/>
            <a:ext cx="364111" cy="2884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5C09BA-1565-46D1-A334-1B8883D6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sr-Latn-RS" sz="2400" dirty="0"/>
              <a:t>Svi numerički atributi ostali su numerički (GBT model ne zahteva normalizaciju niti standardizaciju atributa)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sr-Latn-RS" sz="2400" dirty="0"/>
              <a:t>Vreme je indeksirano brojevima po frekvenciji pojavljivanja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sr-Latn-RS" sz="2400" dirty="0"/>
              <a:t>Stanice su indeksirane a zatim transformisane u One </a:t>
            </a:r>
            <a:r>
              <a:rPr lang="sr-Latn-RS" sz="2400" dirty="0" err="1"/>
              <a:t>Hot</a:t>
            </a:r>
            <a:r>
              <a:rPr lang="sr-Latn-RS" sz="2400" dirty="0"/>
              <a:t> vektor da bi se mogle koristiti u modelu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sr-Latn-RS" sz="2400" dirty="0"/>
          </a:p>
          <a:p>
            <a:pPr marL="0" indent="0"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sr-Latn-RS" sz="2400" dirty="0"/>
          </a:p>
          <a:p>
            <a:pPr>
              <a:buFont typeface="Calibri" panose="020F0502020204030204" pitchFamily="34" charset="0"/>
              <a:buChar char="→"/>
            </a:pPr>
            <a:endParaRPr lang="sr-Latn-RS" u="sng" dirty="0"/>
          </a:p>
          <a:p>
            <a:pPr>
              <a:buFont typeface="Calibri" panose="020F0502020204030204" pitchFamily="34" charset="0"/>
              <a:buChar char="→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3CC02-5437-4367-AB48-C4C3EB5D0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82" y="4567362"/>
            <a:ext cx="56007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96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Preprocesiranje</a:t>
            </a:r>
            <a:endParaRPr lang="en-US" dirty="0"/>
          </a:p>
        </p:txBody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40F86D7A-40B5-4E12-B9F2-1FE634D714D6}"/>
              </a:ext>
            </a:extLst>
          </p:cNvPr>
          <p:cNvSpPr/>
          <p:nvPr/>
        </p:nvSpPr>
        <p:spPr>
          <a:xfrm>
            <a:off x="150651" y="696939"/>
            <a:ext cx="605331" cy="528680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BAB808E6-B47A-45E8-A20B-356286FB5279}"/>
              </a:ext>
            </a:extLst>
          </p:cNvPr>
          <p:cNvSpPr/>
          <p:nvPr/>
        </p:nvSpPr>
        <p:spPr>
          <a:xfrm>
            <a:off x="-174929" y="-143123"/>
            <a:ext cx="919647" cy="7725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eparation 7">
            <a:extLst>
              <a:ext uri="{FF2B5EF4-FFF2-40B4-BE49-F238E27FC236}">
                <a16:creationId xmlns:a16="http://schemas.microsoft.com/office/drawing/2014/main" id="{3EB709CE-8441-4B33-BDD8-BF011D224E43}"/>
              </a:ext>
            </a:extLst>
          </p:cNvPr>
          <p:cNvSpPr/>
          <p:nvPr/>
        </p:nvSpPr>
        <p:spPr>
          <a:xfrm>
            <a:off x="744718" y="243171"/>
            <a:ext cx="445421" cy="389019"/>
          </a:xfrm>
          <a:prstGeom prst="flowChartPreparation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eparation 9">
            <a:extLst>
              <a:ext uri="{FF2B5EF4-FFF2-40B4-BE49-F238E27FC236}">
                <a16:creationId xmlns:a16="http://schemas.microsoft.com/office/drawing/2014/main" id="{FDA60169-08B1-4C00-BA98-B342E4EC5F3B}"/>
              </a:ext>
            </a:extLst>
          </p:cNvPr>
          <p:cNvSpPr/>
          <p:nvPr/>
        </p:nvSpPr>
        <p:spPr>
          <a:xfrm>
            <a:off x="1190139" y="85944"/>
            <a:ext cx="364111" cy="2884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5C09BA-1565-46D1-A334-1B8883D6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sr-Latn-RS" sz="2400" dirty="0"/>
              <a:t>Izgled podataka za model (kumulativni saobraćaj)</a:t>
            </a:r>
          </a:p>
          <a:p>
            <a:pPr marL="0" indent="0"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sr-Latn-RS" sz="2400" dirty="0"/>
          </a:p>
          <a:p>
            <a:pPr>
              <a:buFont typeface="Calibri" panose="020F0502020204030204" pitchFamily="34" charset="0"/>
              <a:buChar char="→"/>
            </a:pPr>
            <a:endParaRPr lang="sr-Latn-RS" u="sng" dirty="0"/>
          </a:p>
          <a:p>
            <a:pPr>
              <a:buFont typeface="Calibri" panose="020F0502020204030204" pitchFamily="34" charset="0"/>
              <a:buChar char="→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74CF0-F166-480A-BD84-24D29185F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851" y="2204083"/>
            <a:ext cx="5571214" cy="440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3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</a:t>
            </a:r>
            <a:r>
              <a:rPr lang="en-US" dirty="0" err="1"/>
              <a:t>predikcija</a:t>
            </a:r>
            <a:endParaRPr lang="en-US" dirty="0"/>
          </a:p>
        </p:txBody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40F86D7A-40B5-4E12-B9F2-1FE634D714D6}"/>
              </a:ext>
            </a:extLst>
          </p:cNvPr>
          <p:cNvSpPr/>
          <p:nvPr/>
        </p:nvSpPr>
        <p:spPr>
          <a:xfrm>
            <a:off x="150651" y="696939"/>
            <a:ext cx="605331" cy="528680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BAB808E6-B47A-45E8-A20B-356286FB5279}"/>
              </a:ext>
            </a:extLst>
          </p:cNvPr>
          <p:cNvSpPr/>
          <p:nvPr/>
        </p:nvSpPr>
        <p:spPr>
          <a:xfrm>
            <a:off x="-174929" y="-143123"/>
            <a:ext cx="919647" cy="7725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eparation 7">
            <a:extLst>
              <a:ext uri="{FF2B5EF4-FFF2-40B4-BE49-F238E27FC236}">
                <a16:creationId xmlns:a16="http://schemas.microsoft.com/office/drawing/2014/main" id="{3EB709CE-8441-4B33-BDD8-BF011D224E43}"/>
              </a:ext>
            </a:extLst>
          </p:cNvPr>
          <p:cNvSpPr/>
          <p:nvPr/>
        </p:nvSpPr>
        <p:spPr>
          <a:xfrm>
            <a:off x="744718" y="243171"/>
            <a:ext cx="445421" cy="389019"/>
          </a:xfrm>
          <a:prstGeom prst="flowChartPreparation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eparation 9">
            <a:extLst>
              <a:ext uri="{FF2B5EF4-FFF2-40B4-BE49-F238E27FC236}">
                <a16:creationId xmlns:a16="http://schemas.microsoft.com/office/drawing/2014/main" id="{FDA60169-08B1-4C00-BA98-B342E4EC5F3B}"/>
              </a:ext>
            </a:extLst>
          </p:cNvPr>
          <p:cNvSpPr/>
          <p:nvPr/>
        </p:nvSpPr>
        <p:spPr>
          <a:xfrm>
            <a:off x="1190139" y="85944"/>
            <a:ext cx="364111" cy="2884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5C09BA-1565-46D1-A334-1B8883D6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U </a:t>
            </a:r>
            <a:r>
              <a:rPr lang="en-US" sz="2400" dirty="0" err="1"/>
              <a:t>okviru</a:t>
            </a:r>
            <a:r>
              <a:rPr lang="en-US" sz="2400" dirty="0"/>
              <a:t> </a:t>
            </a:r>
            <a:r>
              <a:rPr lang="en-US" sz="2400" dirty="0" err="1"/>
              <a:t>ovog</a:t>
            </a:r>
            <a:r>
              <a:rPr lang="en-US" sz="2400" dirty="0"/>
              <a:t> </a:t>
            </a:r>
            <a:r>
              <a:rPr lang="en-US" sz="2400" dirty="0" err="1"/>
              <a:t>projekta</a:t>
            </a:r>
            <a:r>
              <a:rPr lang="en-US" sz="2400" dirty="0"/>
              <a:t> </a:t>
            </a:r>
            <a:r>
              <a:rPr lang="en-US" sz="2400" dirty="0" err="1"/>
              <a:t>izvr</a:t>
            </a:r>
            <a:r>
              <a:rPr lang="sr-Latn-RS" sz="2400" dirty="0"/>
              <a:t>šen je </a:t>
            </a:r>
            <a:r>
              <a:rPr lang="sr-Latn-RS" sz="2400" dirty="0" err="1"/>
              <a:t>streaming</a:t>
            </a:r>
            <a:r>
              <a:rPr lang="sr-Latn-RS" sz="2400" dirty="0"/>
              <a:t> podataka pomoću Kafka platforme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sr-Latn-RS" sz="2400" dirty="0"/>
              <a:t>Ideja je </a:t>
            </a:r>
            <a:r>
              <a:rPr lang="sr-Latn-RS" sz="2400" dirty="0" err="1"/>
              <a:t>real</a:t>
            </a:r>
            <a:r>
              <a:rPr lang="sr-Latn-RS" sz="2400" dirty="0"/>
              <a:t>-time </a:t>
            </a:r>
            <a:r>
              <a:rPr lang="sr-Latn-RS" sz="2400" dirty="0" err="1"/>
              <a:t>streaming</a:t>
            </a:r>
            <a:r>
              <a:rPr lang="sr-Latn-RS" sz="2400" dirty="0"/>
              <a:t> predikcija, u ovom slučaju korišćenja bicikala svakog sata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Spark streaming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Kori</a:t>
            </a:r>
            <a:r>
              <a:rPr lang="sr-Latn-RS" sz="2400" dirty="0" err="1"/>
              <a:t>šćen</a:t>
            </a:r>
            <a:r>
              <a:rPr lang="sr-Latn-RS" sz="2400" dirty="0"/>
              <a:t> je JSON kao </a:t>
            </a:r>
            <a:r>
              <a:rPr lang="sr-Latn-RS" sz="2400" dirty="0" err="1"/>
              <a:t>serijalizacioni</a:t>
            </a:r>
            <a:r>
              <a:rPr lang="sr-Latn-RS" sz="2400" dirty="0"/>
              <a:t> </a:t>
            </a:r>
            <a:r>
              <a:rPr lang="sr-Latn-RS" sz="2400" i="1" dirty="0" err="1"/>
              <a:t>byte</a:t>
            </a:r>
            <a:r>
              <a:rPr lang="sr-Latn-RS" sz="2400" i="1" dirty="0"/>
              <a:t> </a:t>
            </a:r>
            <a:r>
              <a:rPr lang="sr-Latn-RS" sz="2400" i="1" dirty="0" err="1"/>
              <a:t>type</a:t>
            </a:r>
            <a:r>
              <a:rPr lang="sr-Latn-RS" sz="2400" i="1" dirty="0"/>
              <a:t> </a:t>
            </a:r>
            <a:r>
              <a:rPr lang="sr-Latn-RS" sz="2400" dirty="0"/>
              <a:t>koji se može slati na Kafku. Iz njega je lako pretvaranja u RDD / </a:t>
            </a:r>
            <a:r>
              <a:rPr lang="sr-Latn-RS" sz="2400" dirty="0" err="1"/>
              <a:t>DataFrame</a:t>
            </a:r>
            <a:endParaRPr lang="sr-Latn-RS" sz="2400" dirty="0"/>
          </a:p>
          <a:p>
            <a:pPr marL="0" indent="0"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sr-Latn-RS" sz="2400" dirty="0"/>
          </a:p>
          <a:p>
            <a:pPr>
              <a:buFont typeface="Calibri" panose="020F0502020204030204" pitchFamily="34" charset="0"/>
              <a:buChar char="→"/>
            </a:pPr>
            <a:endParaRPr lang="sr-Latn-RS" u="sng" dirty="0"/>
          </a:p>
          <a:p>
            <a:pPr>
              <a:buFont typeface="Calibri" panose="020F0502020204030204" pitchFamily="34" charset="0"/>
              <a:buChar char="→"/>
            </a:pPr>
            <a:endParaRPr lang="en-US" dirty="0"/>
          </a:p>
        </p:txBody>
      </p:sp>
      <p:pic>
        <p:nvPicPr>
          <p:cNvPr id="2050" name="Picture 2" descr="Spark Streaming - Spark 3.0.1 Documentation">
            <a:extLst>
              <a:ext uri="{FF2B5EF4-FFF2-40B4-BE49-F238E27FC236}">
                <a16:creationId xmlns:a16="http://schemas.microsoft.com/office/drawing/2014/main" id="{D34359FE-6295-43DC-A6D4-A09F1E736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39" y="4075621"/>
            <a:ext cx="6623824" cy="247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33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</a:t>
            </a:r>
            <a:r>
              <a:rPr lang="sr-Latn-RS" dirty="0"/>
              <a:t> – </a:t>
            </a:r>
            <a:r>
              <a:rPr lang="sr-Latn-RS" dirty="0" err="1"/>
              <a:t>ml_producer</a:t>
            </a:r>
            <a:endParaRPr lang="en-US" dirty="0"/>
          </a:p>
        </p:txBody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40F86D7A-40B5-4E12-B9F2-1FE634D714D6}"/>
              </a:ext>
            </a:extLst>
          </p:cNvPr>
          <p:cNvSpPr/>
          <p:nvPr/>
        </p:nvSpPr>
        <p:spPr>
          <a:xfrm>
            <a:off x="150651" y="696939"/>
            <a:ext cx="605331" cy="528680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BAB808E6-B47A-45E8-A20B-356286FB5279}"/>
              </a:ext>
            </a:extLst>
          </p:cNvPr>
          <p:cNvSpPr/>
          <p:nvPr/>
        </p:nvSpPr>
        <p:spPr>
          <a:xfrm>
            <a:off x="-174929" y="-143123"/>
            <a:ext cx="919647" cy="7725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eparation 7">
            <a:extLst>
              <a:ext uri="{FF2B5EF4-FFF2-40B4-BE49-F238E27FC236}">
                <a16:creationId xmlns:a16="http://schemas.microsoft.com/office/drawing/2014/main" id="{3EB709CE-8441-4B33-BDD8-BF011D224E43}"/>
              </a:ext>
            </a:extLst>
          </p:cNvPr>
          <p:cNvSpPr/>
          <p:nvPr/>
        </p:nvSpPr>
        <p:spPr>
          <a:xfrm>
            <a:off x="744718" y="243171"/>
            <a:ext cx="445421" cy="389019"/>
          </a:xfrm>
          <a:prstGeom prst="flowChartPreparation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eparation 9">
            <a:extLst>
              <a:ext uri="{FF2B5EF4-FFF2-40B4-BE49-F238E27FC236}">
                <a16:creationId xmlns:a16="http://schemas.microsoft.com/office/drawing/2014/main" id="{FDA60169-08B1-4C00-BA98-B342E4EC5F3B}"/>
              </a:ext>
            </a:extLst>
          </p:cNvPr>
          <p:cNvSpPr/>
          <p:nvPr/>
        </p:nvSpPr>
        <p:spPr>
          <a:xfrm>
            <a:off x="1190139" y="85944"/>
            <a:ext cx="364111" cy="2884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5C09BA-1565-46D1-A334-1B8883D6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sr-Latn-RS" sz="2400" dirty="0"/>
          </a:p>
          <a:p>
            <a:pPr>
              <a:buFont typeface="Calibri" panose="020F0502020204030204" pitchFamily="34" charset="0"/>
              <a:buChar char="→"/>
            </a:pPr>
            <a:endParaRPr lang="sr-Latn-RS" u="sng" dirty="0"/>
          </a:p>
          <a:p>
            <a:pPr>
              <a:buFont typeface="Calibri" panose="020F0502020204030204" pitchFamily="34" charset="0"/>
              <a:buChar char="→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E69F29-97BD-411E-979A-413D6DACD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976" y="2370814"/>
            <a:ext cx="79057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2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</a:t>
            </a:r>
            <a:r>
              <a:rPr lang="sr-Latn-RS" dirty="0"/>
              <a:t> – </a:t>
            </a:r>
            <a:r>
              <a:rPr lang="sr-Latn-RS" dirty="0" err="1"/>
              <a:t>ml_consumer</a:t>
            </a:r>
            <a:r>
              <a:rPr lang="sr-Latn-RS" dirty="0"/>
              <a:t> data </a:t>
            </a:r>
            <a:r>
              <a:rPr lang="sr-Latn-RS" dirty="0" err="1"/>
              <a:t>processing</a:t>
            </a:r>
            <a:endParaRPr lang="en-US" dirty="0"/>
          </a:p>
        </p:txBody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40F86D7A-40B5-4E12-B9F2-1FE634D714D6}"/>
              </a:ext>
            </a:extLst>
          </p:cNvPr>
          <p:cNvSpPr/>
          <p:nvPr/>
        </p:nvSpPr>
        <p:spPr>
          <a:xfrm>
            <a:off x="150651" y="696939"/>
            <a:ext cx="605331" cy="528680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BAB808E6-B47A-45E8-A20B-356286FB5279}"/>
              </a:ext>
            </a:extLst>
          </p:cNvPr>
          <p:cNvSpPr/>
          <p:nvPr/>
        </p:nvSpPr>
        <p:spPr>
          <a:xfrm>
            <a:off x="-174929" y="-143123"/>
            <a:ext cx="919647" cy="7725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eparation 7">
            <a:extLst>
              <a:ext uri="{FF2B5EF4-FFF2-40B4-BE49-F238E27FC236}">
                <a16:creationId xmlns:a16="http://schemas.microsoft.com/office/drawing/2014/main" id="{3EB709CE-8441-4B33-BDD8-BF011D224E43}"/>
              </a:ext>
            </a:extLst>
          </p:cNvPr>
          <p:cNvSpPr/>
          <p:nvPr/>
        </p:nvSpPr>
        <p:spPr>
          <a:xfrm>
            <a:off x="744718" y="243171"/>
            <a:ext cx="445421" cy="389019"/>
          </a:xfrm>
          <a:prstGeom prst="flowChartPreparation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eparation 9">
            <a:extLst>
              <a:ext uri="{FF2B5EF4-FFF2-40B4-BE49-F238E27FC236}">
                <a16:creationId xmlns:a16="http://schemas.microsoft.com/office/drawing/2014/main" id="{FDA60169-08B1-4C00-BA98-B342E4EC5F3B}"/>
              </a:ext>
            </a:extLst>
          </p:cNvPr>
          <p:cNvSpPr/>
          <p:nvPr/>
        </p:nvSpPr>
        <p:spPr>
          <a:xfrm>
            <a:off x="1190139" y="85944"/>
            <a:ext cx="364111" cy="288488"/>
          </a:xfrm>
          <a:prstGeom prst="flowChartPreparati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5C09BA-1565-46D1-A334-1B8883D6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sr-Latn-RS" sz="2400" dirty="0"/>
          </a:p>
          <a:p>
            <a:pPr>
              <a:buFont typeface="Calibri" panose="020F0502020204030204" pitchFamily="34" charset="0"/>
              <a:buChar char="→"/>
            </a:pPr>
            <a:endParaRPr lang="sr-Latn-RS" u="sng" dirty="0"/>
          </a:p>
          <a:p>
            <a:pPr>
              <a:buFont typeface="Calibri" panose="020F0502020204030204" pitchFamily="34" charset="0"/>
              <a:buChar char="→"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AE2701-53DA-4DBC-BA3B-E1ECDF50D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90" y="2215702"/>
            <a:ext cx="8226952" cy="357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3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BD8F-5C62-490B-8C52-98C726D2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Organizacija koda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66EAC-E19B-49B6-A47C-C7C8ED2CE71C}"/>
              </a:ext>
            </a:extLst>
          </p:cNvPr>
          <p:cNvSpPr txBox="1"/>
          <p:nvPr/>
        </p:nvSpPr>
        <p:spPr>
          <a:xfrm>
            <a:off x="426409" y="4137073"/>
            <a:ext cx="118610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spark-submit --master spark://localhost:7077 prepare_dataset.py "</a:t>
            </a:r>
            <a:r>
              <a:rPr lang="en-US" dirty="0" err="1">
                <a:latin typeface="Consolas" panose="020B0609020204030204" pitchFamily="49" charset="0"/>
              </a:rPr>
              <a:t>hdfs</a:t>
            </a:r>
            <a:r>
              <a:rPr lang="en-US" dirty="0">
                <a:latin typeface="Consolas" panose="020B0609020204030204" pitchFamily="49" charset="0"/>
              </a:rPr>
              <a:t>://192.168.42.160:9000/apps/</a:t>
            </a:r>
            <a:r>
              <a:rPr lang="en-US" dirty="0" err="1">
                <a:latin typeface="Consolas" panose="020B0609020204030204" pitchFamily="49" charset="0"/>
              </a:rPr>
              <a:t>irena.djordjevic</a:t>
            </a:r>
            <a:r>
              <a:rPr lang="en-US" dirty="0">
                <a:latin typeface="Consolas" panose="020B0609020204030204" pitchFamily="49" charset="0"/>
              </a:rPr>
              <a:t>/data/WDC/ml_dataset_extended2.parquet" "</a:t>
            </a:r>
            <a:r>
              <a:rPr lang="en-US" dirty="0" err="1">
                <a:latin typeface="Consolas" panose="020B0609020204030204" pitchFamily="49" charset="0"/>
              </a:rPr>
              <a:t>hdfs</a:t>
            </a:r>
            <a:r>
              <a:rPr lang="en-US" dirty="0">
                <a:latin typeface="Consolas" panose="020B0609020204030204" pitchFamily="49" charset="0"/>
              </a:rPr>
              <a:t>://192.168.42.160:9000/apps/</a:t>
            </a:r>
            <a:r>
              <a:rPr lang="en-US" dirty="0" err="1">
                <a:latin typeface="Consolas" panose="020B0609020204030204" pitchFamily="49" charset="0"/>
              </a:rPr>
              <a:t>irena.djordjevic</a:t>
            </a:r>
            <a:r>
              <a:rPr lang="en-US" dirty="0">
                <a:latin typeface="Consolas" panose="020B0609020204030204" pitchFamily="49" charset="0"/>
              </a:rPr>
              <a:t>/data/WDC/</a:t>
            </a:r>
            <a:r>
              <a:rPr lang="en-US" dirty="0" err="1">
                <a:latin typeface="Consolas" panose="020B0609020204030204" pitchFamily="49" charset="0"/>
              </a:rPr>
              <a:t>train.parquet</a:t>
            </a:r>
            <a:r>
              <a:rPr lang="en-US" dirty="0">
                <a:latin typeface="Consolas" panose="020B0609020204030204" pitchFamily="49" charset="0"/>
              </a:rPr>
              <a:t>" "</a:t>
            </a:r>
            <a:r>
              <a:rPr lang="en-US" dirty="0" err="1">
                <a:latin typeface="Consolas" panose="020B0609020204030204" pitchFamily="49" charset="0"/>
              </a:rPr>
              <a:t>hdfs</a:t>
            </a:r>
            <a:r>
              <a:rPr lang="en-US" dirty="0">
                <a:latin typeface="Consolas" panose="020B0609020204030204" pitchFamily="49" charset="0"/>
              </a:rPr>
              <a:t>://192.168.42.160:9000/apps/</a:t>
            </a:r>
            <a:r>
              <a:rPr lang="en-US" dirty="0" err="1">
                <a:latin typeface="Consolas" panose="020B0609020204030204" pitchFamily="49" charset="0"/>
              </a:rPr>
              <a:t>irena.djordjevic</a:t>
            </a:r>
            <a:r>
              <a:rPr lang="en-US" dirty="0">
                <a:latin typeface="Consolas" panose="020B0609020204030204" pitchFamily="49" charset="0"/>
              </a:rPr>
              <a:t>/data/WDC/</a:t>
            </a:r>
            <a:r>
              <a:rPr lang="en-US" dirty="0" err="1">
                <a:latin typeface="Consolas" panose="020B0609020204030204" pitchFamily="49" charset="0"/>
              </a:rPr>
              <a:t>test.parquet</a:t>
            </a:r>
            <a:r>
              <a:rPr lang="en-US" dirty="0">
                <a:latin typeface="Consolas" panose="020B0609020204030204" pitchFamily="49" charset="0"/>
              </a:rPr>
              <a:t>„</a:t>
            </a:r>
            <a:endParaRPr lang="sr-Latn-R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spark-submit --master spark://localhost:7077 train.py "</a:t>
            </a:r>
            <a:r>
              <a:rPr lang="en-US" dirty="0" err="1">
                <a:latin typeface="Consolas" panose="020B0609020204030204" pitchFamily="49" charset="0"/>
              </a:rPr>
              <a:t>hdfs</a:t>
            </a:r>
            <a:r>
              <a:rPr lang="en-US" dirty="0">
                <a:latin typeface="Consolas" panose="020B0609020204030204" pitchFamily="49" charset="0"/>
              </a:rPr>
              <a:t>://192.168.42.160:9000/apps/</a:t>
            </a:r>
            <a:r>
              <a:rPr lang="en-US" dirty="0" err="1">
                <a:latin typeface="Consolas" panose="020B0609020204030204" pitchFamily="49" charset="0"/>
              </a:rPr>
              <a:t>irena.djordjevic</a:t>
            </a:r>
            <a:r>
              <a:rPr lang="en-US" dirty="0">
                <a:latin typeface="Consolas" panose="020B0609020204030204" pitchFamily="49" charset="0"/>
              </a:rPr>
              <a:t>/data/WDC/</a:t>
            </a:r>
            <a:r>
              <a:rPr lang="en-US" dirty="0" err="1">
                <a:latin typeface="Consolas" panose="020B0609020204030204" pitchFamily="49" charset="0"/>
              </a:rPr>
              <a:t>train.parquet</a:t>
            </a:r>
            <a:r>
              <a:rPr lang="en-US" dirty="0">
                <a:latin typeface="Consolas" panose="020B0609020204030204" pitchFamily="49" charset="0"/>
              </a:rPr>
              <a:t>" "</a:t>
            </a:r>
            <a:r>
              <a:rPr lang="en-US" dirty="0" err="1">
                <a:latin typeface="Consolas" panose="020B0609020204030204" pitchFamily="49" charset="0"/>
              </a:rPr>
              <a:t>hdfs</a:t>
            </a:r>
            <a:r>
              <a:rPr lang="en-US" dirty="0">
                <a:latin typeface="Consolas" panose="020B0609020204030204" pitchFamily="49" charset="0"/>
              </a:rPr>
              <a:t>://192.168.42.160:9000/apps/</a:t>
            </a:r>
            <a:r>
              <a:rPr lang="en-US" dirty="0" err="1">
                <a:latin typeface="Consolas" panose="020B0609020204030204" pitchFamily="49" charset="0"/>
              </a:rPr>
              <a:t>irena.djordjevic</a:t>
            </a:r>
            <a:r>
              <a:rPr lang="en-US" dirty="0">
                <a:latin typeface="Consolas" panose="020B0609020204030204" pitchFamily="49" charset="0"/>
              </a:rPr>
              <a:t>/data/WDC/model"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880EC8B-F095-40A7-BCE2-CB190C6D962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2865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sr-Latn-R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 bi se pripremili podaci koristi se </a:t>
            </a:r>
            <a:r>
              <a:rPr lang="sr-Latn-RS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prepare_dataset.py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sr-Latn-R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Zatim se pokreće </a:t>
            </a:r>
            <a:r>
              <a:rPr lang="sr-Latn-RS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train.py </a:t>
            </a:r>
            <a:r>
              <a:rPr lang="sr-Latn-R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čiji je proizvod model koji će se koristiti za predikcije</a:t>
            </a:r>
          </a:p>
          <a:p>
            <a:pPr marL="0" indent="0">
              <a:buClr>
                <a:schemeClr val="tx2">
                  <a:lumMod val="75000"/>
                </a:schemeClr>
              </a:buClr>
              <a:buNone/>
            </a:pPr>
            <a:endParaRPr lang="sr-Latn-RS" sz="2400" dirty="0"/>
          </a:p>
          <a:p>
            <a:pPr>
              <a:buFont typeface="Calibri" panose="020F0502020204030204" pitchFamily="34" charset="0"/>
              <a:buChar char="→"/>
            </a:pPr>
            <a:endParaRPr lang="sr-Latn-RS" u="sng" dirty="0"/>
          </a:p>
          <a:p>
            <a:pPr>
              <a:buFont typeface="Calibri" panose="020F0502020204030204" pitchFamily="34" charset="0"/>
              <a:buChar char="→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9BBC78-062B-4B61-A0F2-2F38887A0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1501758"/>
            <a:ext cx="21336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644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Wingdings</vt:lpstr>
      <vt:lpstr>Office Theme</vt:lpstr>
      <vt:lpstr>Big Data  Bike Sharing</vt:lpstr>
      <vt:lpstr>Podaci</vt:lpstr>
      <vt:lpstr>Podaci za ML</vt:lpstr>
      <vt:lpstr>Preprocesiranje</vt:lpstr>
      <vt:lpstr>Preprocesiranje</vt:lpstr>
      <vt:lpstr>Streaming predikcija</vt:lpstr>
      <vt:lpstr>Kafka – ml_producer</vt:lpstr>
      <vt:lpstr>Kafka – ml_consumer data processing</vt:lpstr>
      <vt:lpstr>Organizacija koda</vt:lpstr>
      <vt:lpstr>Organizacija koda</vt:lpstr>
      <vt:lpstr>Organizacija koda - stations</vt:lpstr>
      <vt:lpstr>Model za saobraćaj u gradu</vt:lpstr>
      <vt:lpstr>Model za svaku stanicu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systems</dc:title>
  <dc:creator>Irena Đorđević</dc:creator>
  <cp:lastModifiedBy>Irena Đorđević</cp:lastModifiedBy>
  <cp:revision>49</cp:revision>
  <dcterms:created xsi:type="dcterms:W3CDTF">2020-09-22T21:30:29Z</dcterms:created>
  <dcterms:modified xsi:type="dcterms:W3CDTF">2020-10-26T09:11:51Z</dcterms:modified>
</cp:coreProperties>
</file>