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16"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7" r:id="rId16"/>
    <p:sldId id="308" r:id="rId17"/>
    <p:sldId id="309" r:id="rId18"/>
    <p:sldId id="310" r:id="rId19"/>
    <p:sldId id="311" r:id="rId20"/>
    <p:sldId id="312" r:id="rId21"/>
    <p:sldId id="313" r:id="rId22"/>
    <p:sldId id="30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B624A-3032-2745-89BB-E050FBE1F7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DF1E58-3B1B-514D-8EF4-A19EEA3AEE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C65EA6-519B-034E-8320-F718FF9B5857}"/>
              </a:ext>
            </a:extLst>
          </p:cNvPr>
          <p:cNvSpPr>
            <a:spLocks noGrp="1"/>
          </p:cNvSpPr>
          <p:nvPr>
            <p:ph type="dt" sz="half" idx="10"/>
          </p:nvPr>
        </p:nvSpPr>
        <p:spPr/>
        <p:txBody>
          <a:bodyPr/>
          <a:lstStyle/>
          <a:p>
            <a:fld id="{5492CE7F-29CE-7F4F-9AEC-5295259A36A1}" type="datetimeFigureOut">
              <a:rPr lang="en-US" smtClean="0"/>
              <a:t>3/16/19</a:t>
            </a:fld>
            <a:endParaRPr lang="en-US"/>
          </a:p>
        </p:txBody>
      </p:sp>
      <p:sp>
        <p:nvSpPr>
          <p:cNvPr id="5" name="Footer Placeholder 4">
            <a:extLst>
              <a:ext uri="{FF2B5EF4-FFF2-40B4-BE49-F238E27FC236}">
                <a16:creationId xmlns:a16="http://schemas.microsoft.com/office/drawing/2014/main" id="{FFE8486F-31EC-7D4A-8CDE-3E79C2F67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C6613-18CF-294B-8C85-B1938C27FFE5}"/>
              </a:ext>
            </a:extLst>
          </p:cNvPr>
          <p:cNvSpPr>
            <a:spLocks noGrp="1"/>
          </p:cNvSpPr>
          <p:nvPr>
            <p:ph type="sldNum" sz="quarter" idx="12"/>
          </p:nvPr>
        </p:nvSpPr>
        <p:spPr/>
        <p:txBody>
          <a:bodyPr/>
          <a:lstStyle/>
          <a:p>
            <a:fld id="{F707FD1F-7023-C946-AA8B-128BBDEA63CD}" type="slidenum">
              <a:rPr lang="en-US" smtClean="0"/>
              <a:t>‹#›</a:t>
            </a:fld>
            <a:endParaRPr lang="en-US"/>
          </a:p>
        </p:txBody>
      </p:sp>
    </p:spTree>
    <p:extLst>
      <p:ext uri="{BB962C8B-B14F-4D97-AF65-F5344CB8AC3E}">
        <p14:creationId xmlns:p14="http://schemas.microsoft.com/office/powerpoint/2010/main" val="148600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8AEE2-3A8A-0A48-910E-84B112347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0989C2-49C6-4C4C-A28F-C75EA76382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FEE8B1-7634-374F-9103-846247E62C92}"/>
              </a:ext>
            </a:extLst>
          </p:cNvPr>
          <p:cNvSpPr>
            <a:spLocks noGrp="1"/>
          </p:cNvSpPr>
          <p:nvPr>
            <p:ph type="dt" sz="half" idx="10"/>
          </p:nvPr>
        </p:nvSpPr>
        <p:spPr/>
        <p:txBody>
          <a:bodyPr/>
          <a:lstStyle/>
          <a:p>
            <a:fld id="{5492CE7F-29CE-7F4F-9AEC-5295259A36A1}" type="datetimeFigureOut">
              <a:rPr lang="en-US" smtClean="0"/>
              <a:t>3/16/19</a:t>
            </a:fld>
            <a:endParaRPr lang="en-US"/>
          </a:p>
        </p:txBody>
      </p:sp>
      <p:sp>
        <p:nvSpPr>
          <p:cNvPr id="5" name="Footer Placeholder 4">
            <a:extLst>
              <a:ext uri="{FF2B5EF4-FFF2-40B4-BE49-F238E27FC236}">
                <a16:creationId xmlns:a16="http://schemas.microsoft.com/office/drawing/2014/main" id="{BE91A0F5-1813-8647-BB7B-D5077A7A8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BA56D-E913-BF41-B225-513699E9E7A5}"/>
              </a:ext>
            </a:extLst>
          </p:cNvPr>
          <p:cNvSpPr>
            <a:spLocks noGrp="1"/>
          </p:cNvSpPr>
          <p:nvPr>
            <p:ph type="sldNum" sz="quarter" idx="12"/>
          </p:nvPr>
        </p:nvSpPr>
        <p:spPr/>
        <p:txBody>
          <a:bodyPr/>
          <a:lstStyle/>
          <a:p>
            <a:fld id="{F707FD1F-7023-C946-AA8B-128BBDEA63CD}" type="slidenum">
              <a:rPr lang="en-US" smtClean="0"/>
              <a:t>‹#›</a:t>
            </a:fld>
            <a:endParaRPr lang="en-US"/>
          </a:p>
        </p:txBody>
      </p:sp>
    </p:spTree>
    <p:extLst>
      <p:ext uri="{BB962C8B-B14F-4D97-AF65-F5344CB8AC3E}">
        <p14:creationId xmlns:p14="http://schemas.microsoft.com/office/powerpoint/2010/main" val="56265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8FEAE0-C88E-B44E-8801-6978072D6C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C37D71-BF61-DA40-9455-1465E02BBA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DF9C2-9619-844F-928B-CB8D94B91899}"/>
              </a:ext>
            </a:extLst>
          </p:cNvPr>
          <p:cNvSpPr>
            <a:spLocks noGrp="1"/>
          </p:cNvSpPr>
          <p:nvPr>
            <p:ph type="dt" sz="half" idx="10"/>
          </p:nvPr>
        </p:nvSpPr>
        <p:spPr/>
        <p:txBody>
          <a:bodyPr/>
          <a:lstStyle/>
          <a:p>
            <a:fld id="{5492CE7F-29CE-7F4F-9AEC-5295259A36A1}" type="datetimeFigureOut">
              <a:rPr lang="en-US" smtClean="0"/>
              <a:t>3/16/19</a:t>
            </a:fld>
            <a:endParaRPr lang="en-US"/>
          </a:p>
        </p:txBody>
      </p:sp>
      <p:sp>
        <p:nvSpPr>
          <p:cNvPr id="5" name="Footer Placeholder 4">
            <a:extLst>
              <a:ext uri="{FF2B5EF4-FFF2-40B4-BE49-F238E27FC236}">
                <a16:creationId xmlns:a16="http://schemas.microsoft.com/office/drawing/2014/main" id="{B3A4A654-69BA-1F44-BE31-A03F7A837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2FA75-9850-844D-904A-647A06DE2C07}"/>
              </a:ext>
            </a:extLst>
          </p:cNvPr>
          <p:cNvSpPr>
            <a:spLocks noGrp="1"/>
          </p:cNvSpPr>
          <p:nvPr>
            <p:ph type="sldNum" sz="quarter" idx="12"/>
          </p:nvPr>
        </p:nvSpPr>
        <p:spPr/>
        <p:txBody>
          <a:bodyPr/>
          <a:lstStyle/>
          <a:p>
            <a:fld id="{F707FD1F-7023-C946-AA8B-128BBDEA63CD}" type="slidenum">
              <a:rPr lang="en-US" smtClean="0"/>
              <a:t>‹#›</a:t>
            </a:fld>
            <a:endParaRPr lang="en-US"/>
          </a:p>
        </p:txBody>
      </p:sp>
    </p:spTree>
    <p:extLst>
      <p:ext uri="{BB962C8B-B14F-4D97-AF65-F5344CB8AC3E}">
        <p14:creationId xmlns:p14="http://schemas.microsoft.com/office/powerpoint/2010/main" val="388313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DF0B0-34AB-D64B-9185-0DA299D2F2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63B245-DF82-D948-94AC-033E3D2E3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199707-288C-9B4B-89D4-F925B4F4DC3B}"/>
              </a:ext>
            </a:extLst>
          </p:cNvPr>
          <p:cNvSpPr>
            <a:spLocks noGrp="1"/>
          </p:cNvSpPr>
          <p:nvPr>
            <p:ph type="dt" sz="half" idx="10"/>
          </p:nvPr>
        </p:nvSpPr>
        <p:spPr/>
        <p:txBody>
          <a:bodyPr/>
          <a:lstStyle/>
          <a:p>
            <a:fld id="{5492CE7F-29CE-7F4F-9AEC-5295259A36A1}" type="datetimeFigureOut">
              <a:rPr lang="en-US" smtClean="0"/>
              <a:t>3/16/19</a:t>
            </a:fld>
            <a:endParaRPr lang="en-US"/>
          </a:p>
        </p:txBody>
      </p:sp>
      <p:sp>
        <p:nvSpPr>
          <p:cNvPr id="5" name="Footer Placeholder 4">
            <a:extLst>
              <a:ext uri="{FF2B5EF4-FFF2-40B4-BE49-F238E27FC236}">
                <a16:creationId xmlns:a16="http://schemas.microsoft.com/office/drawing/2014/main" id="{AADA3BC8-5E64-7D43-B2E2-BA64BB1D56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991DC-1150-DF43-8602-CE5642C6EB7A}"/>
              </a:ext>
            </a:extLst>
          </p:cNvPr>
          <p:cNvSpPr>
            <a:spLocks noGrp="1"/>
          </p:cNvSpPr>
          <p:nvPr>
            <p:ph type="sldNum" sz="quarter" idx="12"/>
          </p:nvPr>
        </p:nvSpPr>
        <p:spPr/>
        <p:txBody>
          <a:bodyPr/>
          <a:lstStyle/>
          <a:p>
            <a:fld id="{F707FD1F-7023-C946-AA8B-128BBDEA63CD}" type="slidenum">
              <a:rPr lang="en-US" smtClean="0"/>
              <a:t>‹#›</a:t>
            </a:fld>
            <a:endParaRPr lang="en-US"/>
          </a:p>
        </p:txBody>
      </p:sp>
    </p:spTree>
    <p:extLst>
      <p:ext uri="{BB962C8B-B14F-4D97-AF65-F5344CB8AC3E}">
        <p14:creationId xmlns:p14="http://schemas.microsoft.com/office/powerpoint/2010/main" val="158830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FDFE-0FE5-7A48-BBFF-65A834515C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988453-5BF9-9840-9B0D-07635540FD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FE842D-EBAF-DC41-A7C2-FA309FBA04AC}"/>
              </a:ext>
            </a:extLst>
          </p:cNvPr>
          <p:cNvSpPr>
            <a:spLocks noGrp="1"/>
          </p:cNvSpPr>
          <p:nvPr>
            <p:ph type="dt" sz="half" idx="10"/>
          </p:nvPr>
        </p:nvSpPr>
        <p:spPr/>
        <p:txBody>
          <a:bodyPr/>
          <a:lstStyle/>
          <a:p>
            <a:fld id="{5492CE7F-29CE-7F4F-9AEC-5295259A36A1}" type="datetimeFigureOut">
              <a:rPr lang="en-US" smtClean="0"/>
              <a:t>3/16/19</a:t>
            </a:fld>
            <a:endParaRPr lang="en-US"/>
          </a:p>
        </p:txBody>
      </p:sp>
      <p:sp>
        <p:nvSpPr>
          <p:cNvPr id="5" name="Footer Placeholder 4">
            <a:extLst>
              <a:ext uri="{FF2B5EF4-FFF2-40B4-BE49-F238E27FC236}">
                <a16:creationId xmlns:a16="http://schemas.microsoft.com/office/drawing/2014/main" id="{305851E4-B4CE-4B40-9925-E8E9F691B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B5C15-BD0F-8C44-83FB-32B3E0D83B4F}"/>
              </a:ext>
            </a:extLst>
          </p:cNvPr>
          <p:cNvSpPr>
            <a:spLocks noGrp="1"/>
          </p:cNvSpPr>
          <p:nvPr>
            <p:ph type="sldNum" sz="quarter" idx="12"/>
          </p:nvPr>
        </p:nvSpPr>
        <p:spPr/>
        <p:txBody>
          <a:bodyPr/>
          <a:lstStyle/>
          <a:p>
            <a:fld id="{F707FD1F-7023-C946-AA8B-128BBDEA63CD}" type="slidenum">
              <a:rPr lang="en-US" smtClean="0"/>
              <a:t>‹#›</a:t>
            </a:fld>
            <a:endParaRPr lang="en-US"/>
          </a:p>
        </p:txBody>
      </p:sp>
    </p:spTree>
    <p:extLst>
      <p:ext uri="{BB962C8B-B14F-4D97-AF65-F5344CB8AC3E}">
        <p14:creationId xmlns:p14="http://schemas.microsoft.com/office/powerpoint/2010/main" val="418982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5FF5-6597-FC47-B846-A8310ACA32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70F848-8720-E54E-96B5-4895F72791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107550-A694-634C-94EC-2BDCBF0683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F1168D-5197-2A4C-AB33-6EF1A1EFADD4}"/>
              </a:ext>
            </a:extLst>
          </p:cNvPr>
          <p:cNvSpPr>
            <a:spLocks noGrp="1"/>
          </p:cNvSpPr>
          <p:nvPr>
            <p:ph type="dt" sz="half" idx="10"/>
          </p:nvPr>
        </p:nvSpPr>
        <p:spPr/>
        <p:txBody>
          <a:bodyPr/>
          <a:lstStyle/>
          <a:p>
            <a:fld id="{5492CE7F-29CE-7F4F-9AEC-5295259A36A1}" type="datetimeFigureOut">
              <a:rPr lang="en-US" smtClean="0"/>
              <a:t>3/16/19</a:t>
            </a:fld>
            <a:endParaRPr lang="en-US"/>
          </a:p>
        </p:txBody>
      </p:sp>
      <p:sp>
        <p:nvSpPr>
          <p:cNvPr id="6" name="Footer Placeholder 5">
            <a:extLst>
              <a:ext uri="{FF2B5EF4-FFF2-40B4-BE49-F238E27FC236}">
                <a16:creationId xmlns:a16="http://schemas.microsoft.com/office/drawing/2014/main" id="{59D49982-A9E2-064B-A040-318FFE44F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CB1531-10C1-F146-B480-37A7AAB600E0}"/>
              </a:ext>
            </a:extLst>
          </p:cNvPr>
          <p:cNvSpPr>
            <a:spLocks noGrp="1"/>
          </p:cNvSpPr>
          <p:nvPr>
            <p:ph type="sldNum" sz="quarter" idx="12"/>
          </p:nvPr>
        </p:nvSpPr>
        <p:spPr/>
        <p:txBody>
          <a:bodyPr/>
          <a:lstStyle/>
          <a:p>
            <a:fld id="{F707FD1F-7023-C946-AA8B-128BBDEA63CD}" type="slidenum">
              <a:rPr lang="en-US" smtClean="0"/>
              <a:t>‹#›</a:t>
            </a:fld>
            <a:endParaRPr lang="en-US"/>
          </a:p>
        </p:txBody>
      </p:sp>
    </p:spTree>
    <p:extLst>
      <p:ext uri="{BB962C8B-B14F-4D97-AF65-F5344CB8AC3E}">
        <p14:creationId xmlns:p14="http://schemas.microsoft.com/office/powerpoint/2010/main" val="1607252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FBF8-D11D-324E-8A3C-4634280135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3DC2CE-7F35-4E4E-91FF-DB3628E20B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8A3C5C-B529-854B-95D6-6E814220C9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DAFCB5-1D3E-EB46-AB37-6035DB300F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B802D3-3ED6-E44E-A0C3-620425FD48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659C6A-3008-054F-9068-D7731C4AB18B}"/>
              </a:ext>
            </a:extLst>
          </p:cNvPr>
          <p:cNvSpPr>
            <a:spLocks noGrp="1"/>
          </p:cNvSpPr>
          <p:nvPr>
            <p:ph type="dt" sz="half" idx="10"/>
          </p:nvPr>
        </p:nvSpPr>
        <p:spPr/>
        <p:txBody>
          <a:bodyPr/>
          <a:lstStyle/>
          <a:p>
            <a:fld id="{5492CE7F-29CE-7F4F-9AEC-5295259A36A1}" type="datetimeFigureOut">
              <a:rPr lang="en-US" smtClean="0"/>
              <a:t>3/16/19</a:t>
            </a:fld>
            <a:endParaRPr lang="en-US"/>
          </a:p>
        </p:txBody>
      </p:sp>
      <p:sp>
        <p:nvSpPr>
          <p:cNvPr id="8" name="Footer Placeholder 7">
            <a:extLst>
              <a:ext uri="{FF2B5EF4-FFF2-40B4-BE49-F238E27FC236}">
                <a16:creationId xmlns:a16="http://schemas.microsoft.com/office/drawing/2014/main" id="{BD990980-AC9C-1D42-93B2-2129E9442E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E3400-DA71-714D-AA40-011D42571839}"/>
              </a:ext>
            </a:extLst>
          </p:cNvPr>
          <p:cNvSpPr>
            <a:spLocks noGrp="1"/>
          </p:cNvSpPr>
          <p:nvPr>
            <p:ph type="sldNum" sz="quarter" idx="12"/>
          </p:nvPr>
        </p:nvSpPr>
        <p:spPr/>
        <p:txBody>
          <a:bodyPr/>
          <a:lstStyle/>
          <a:p>
            <a:fld id="{F707FD1F-7023-C946-AA8B-128BBDEA63CD}" type="slidenum">
              <a:rPr lang="en-US" smtClean="0"/>
              <a:t>‹#›</a:t>
            </a:fld>
            <a:endParaRPr lang="en-US"/>
          </a:p>
        </p:txBody>
      </p:sp>
    </p:spTree>
    <p:extLst>
      <p:ext uri="{BB962C8B-B14F-4D97-AF65-F5344CB8AC3E}">
        <p14:creationId xmlns:p14="http://schemas.microsoft.com/office/powerpoint/2010/main" val="84370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4E56-BFC6-3440-B2DB-D8C429CF54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04D6E-A2E1-0345-B6CF-8A07DB913259}"/>
              </a:ext>
            </a:extLst>
          </p:cNvPr>
          <p:cNvSpPr>
            <a:spLocks noGrp="1"/>
          </p:cNvSpPr>
          <p:nvPr>
            <p:ph type="dt" sz="half" idx="10"/>
          </p:nvPr>
        </p:nvSpPr>
        <p:spPr/>
        <p:txBody>
          <a:bodyPr/>
          <a:lstStyle/>
          <a:p>
            <a:fld id="{5492CE7F-29CE-7F4F-9AEC-5295259A36A1}" type="datetimeFigureOut">
              <a:rPr lang="en-US" smtClean="0"/>
              <a:t>3/16/19</a:t>
            </a:fld>
            <a:endParaRPr lang="en-US"/>
          </a:p>
        </p:txBody>
      </p:sp>
      <p:sp>
        <p:nvSpPr>
          <p:cNvPr id="4" name="Footer Placeholder 3">
            <a:extLst>
              <a:ext uri="{FF2B5EF4-FFF2-40B4-BE49-F238E27FC236}">
                <a16:creationId xmlns:a16="http://schemas.microsoft.com/office/drawing/2014/main" id="{65223C1E-1FCA-C347-9D73-4ADA155EFB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0C9244-B857-2B4F-9440-F0AD3174E481}"/>
              </a:ext>
            </a:extLst>
          </p:cNvPr>
          <p:cNvSpPr>
            <a:spLocks noGrp="1"/>
          </p:cNvSpPr>
          <p:nvPr>
            <p:ph type="sldNum" sz="quarter" idx="12"/>
          </p:nvPr>
        </p:nvSpPr>
        <p:spPr/>
        <p:txBody>
          <a:bodyPr/>
          <a:lstStyle/>
          <a:p>
            <a:fld id="{F707FD1F-7023-C946-AA8B-128BBDEA63CD}" type="slidenum">
              <a:rPr lang="en-US" smtClean="0"/>
              <a:t>‹#›</a:t>
            </a:fld>
            <a:endParaRPr lang="en-US"/>
          </a:p>
        </p:txBody>
      </p:sp>
    </p:spTree>
    <p:extLst>
      <p:ext uri="{BB962C8B-B14F-4D97-AF65-F5344CB8AC3E}">
        <p14:creationId xmlns:p14="http://schemas.microsoft.com/office/powerpoint/2010/main" val="49474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BFE449-C62C-7940-9CF9-A11C02271C42}"/>
              </a:ext>
            </a:extLst>
          </p:cNvPr>
          <p:cNvSpPr>
            <a:spLocks noGrp="1"/>
          </p:cNvSpPr>
          <p:nvPr>
            <p:ph type="dt" sz="half" idx="10"/>
          </p:nvPr>
        </p:nvSpPr>
        <p:spPr/>
        <p:txBody>
          <a:bodyPr/>
          <a:lstStyle/>
          <a:p>
            <a:fld id="{5492CE7F-29CE-7F4F-9AEC-5295259A36A1}" type="datetimeFigureOut">
              <a:rPr lang="en-US" smtClean="0"/>
              <a:t>3/16/19</a:t>
            </a:fld>
            <a:endParaRPr lang="en-US"/>
          </a:p>
        </p:txBody>
      </p:sp>
      <p:sp>
        <p:nvSpPr>
          <p:cNvPr id="3" name="Footer Placeholder 2">
            <a:extLst>
              <a:ext uri="{FF2B5EF4-FFF2-40B4-BE49-F238E27FC236}">
                <a16:creationId xmlns:a16="http://schemas.microsoft.com/office/drawing/2014/main" id="{194B2880-83ED-2C4F-84A7-6AB5FE163D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EAAA2E-1649-6347-B874-754BAC341572}"/>
              </a:ext>
            </a:extLst>
          </p:cNvPr>
          <p:cNvSpPr>
            <a:spLocks noGrp="1"/>
          </p:cNvSpPr>
          <p:nvPr>
            <p:ph type="sldNum" sz="quarter" idx="12"/>
          </p:nvPr>
        </p:nvSpPr>
        <p:spPr/>
        <p:txBody>
          <a:bodyPr/>
          <a:lstStyle/>
          <a:p>
            <a:fld id="{F707FD1F-7023-C946-AA8B-128BBDEA63CD}" type="slidenum">
              <a:rPr lang="en-US" smtClean="0"/>
              <a:t>‹#›</a:t>
            </a:fld>
            <a:endParaRPr lang="en-US"/>
          </a:p>
        </p:txBody>
      </p:sp>
    </p:spTree>
    <p:extLst>
      <p:ext uri="{BB962C8B-B14F-4D97-AF65-F5344CB8AC3E}">
        <p14:creationId xmlns:p14="http://schemas.microsoft.com/office/powerpoint/2010/main" val="3841416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8EA3-82BC-FF4C-9A23-CD31018859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83ABF4-4105-0441-BA0D-1D6B6947EB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6851E5-CFF4-2C41-9262-3714F302DE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67E83F-1CD4-9C4B-B236-CE6257DC04DF}"/>
              </a:ext>
            </a:extLst>
          </p:cNvPr>
          <p:cNvSpPr>
            <a:spLocks noGrp="1"/>
          </p:cNvSpPr>
          <p:nvPr>
            <p:ph type="dt" sz="half" idx="10"/>
          </p:nvPr>
        </p:nvSpPr>
        <p:spPr/>
        <p:txBody>
          <a:bodyPr/>
          <a:lstStyle/>
          <a:p>
            <a:fld id="{5492CE7F-29CE-7F4F-9AEC-5295259A36A1}" type="datetimeFigureOut">
              <a:rPr lang="en-US" smtClean="0"/>
              <a:t>3/16/19</a:t>
            </a:fld>
            <a:endParaRPr lang="en-US"/>
          </a:p>
        </p:txBody>
      </p:sp>
      <p:sp>
        <p:nvSpPr>
          <p:cNvPr id="6" name="Footer Placeholder 5">
            <a:extLst>
              <a:ext uri="{FF2B5EF4-FFF2-40B4-BE49-F238E27FC236}">
                <a16:creationId xmlns:a16="http://schemas.microsoft.com/office/drawing/2014/main" id="{4FB8D9C8-7349-8B4E-AA2E-3FF2620C69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6B1FB-7379-A049-98FD-7931F6A9464C}"/>
              </a:ext>
            </a:extLst>
          </p:cNvPr>
          <p:cNvSpPr>
            <a:spLocks noGrp="1"/>
          </p:cNvSpPr>
          <p:nvPr>
            <p:ph type="sldNum" sz="quarter" idx="12"/>
          </p:nvPr>
        </p:nvSpPr>
        <p:spPr/>
        <p:txBody>
          <a:bodyPr/>
          <a:lstStyle/>
          <a:p>
            <a:fld id="{F707FD1F-7023-C946-AA8B-128BBDEA63CD}" type="slidenum">
              <a:rPr lang="en-US" smtClean="0"/>
              <a:t>‹#›</a:t>
            </a:fld>
            <a:endParaRPr lang="en-US"/>
          </a:p>
        </p:txBody>
      </p:sp>
    </p:spTree>
    <p:extLst>
      <p:ext uri="{BB962C8B-B14F-4D97-AF65-F5344CB8AC3E}">
        <p14:creationId xmlns:p14="http://schemas.microsoft.com/office/powerpoint/2010/main" val="1693700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DDF3-8753-BD4D-B48E-80C2D8543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54A33F-53D2-D243-983F-D05F83DE8E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C4C4F7-A2F3-924B-B4DB-046B48A24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6D1B46-7A59-2B4E-ADC1-40E4F62BBB5B}"/>
              </a:ext>
            </a:extLst>
          </p:cNvPr>
          <p:cNvSpPr>
            <a:spLocks noGrp="1"/>
          </p:cNvSpPr>
          <p:nvPr>
            <p:ph type="dt" sz="half" idx="10"/>
          </p:nvPr>
        </p:nvSpPr>
        <p:spPr/>
        <p:txBody>
          <a:bodyPr/>
          <a:lstStyle/>
          <a:p>
            <a:fld id="{5492CE7F-29CE-7F4F-9AEC-5295259A36A1}" type="datetimeFigureOut">
              <a:rPr lang="en-US" smtClean="0"/>
              <a:t>3/16/19</a:t>
            </a:fld>
            <a:endParaRPr lang="en-US"/>
          </a:p>
        </p:txBody>
      </p:sp>
      <p:sp>
        <p:nvSpPr>
          <p:cNvPr id="6" name="Footer Placeholder 5">
            <a:extLst>
              <a:ext uri="{FF2B5EF4-FFF2-40B4-BE49-F238E27FC236}">
                <a16:creationId xmlns:a16="http://schemas.microsoft.com/office/drawing/2014/main" id="{DF83BA2C-4D0C-0C44-B226-A9C551953A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1C5A8-F3A5-D14D-A395-E16FABC415F7}"/>
              </a:ext>
            </a:extLst>
          </p:cNvPr>
          <p:cNvSpPr>
            <a:spLocks noGrp="1"/>
          </p:cNvSpPr>
          <p:nvPr>
            <p:ph type="sldNum" sz="quarter" idx="12"/>
          </p:nvPr>
        </p:nvSpPr>
        <p:spPr/>
        <p:txBody>
          <a:bodyPr/>
          <a:lstStyle/>
          <a:p>
            <a:fld id="{F707FD1F-7023-C946-AA8B-128BBDEA63CD}" type="slidenum">
              <a:rPr lang="en-US" smtClean="0"/>
              <a:t>‹#›</a:t>
            </a:fld>
            <a:endParaRPr lang="en-US"/>
          </a:p>
        </p:txBody>
      </p:sp>
    </p:spTree>
    <p:extLst>
      <p:ext uri="{BB962C8B-B14F-4D97-AF65-F5344CB8AC3E}">
        <p14:creationId xmlns:p14="http://schemas.microsoft.com/office/powerpoint/2010/main" val="112899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E8FB88-C5CA-EF4C-A0F9-22C06FB2FD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4AE7FC-5598-4C4C-8700-C39797B12A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64A0D-7F56-0849-A4FF-38768781A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2CE7F-29CE-7F4F-9AEC-5295259A36A1}" type="datetimeFigureOut">
              <a:rPr lang="en-US" smtClean="0"/>
              <a:t>3/16/19</a:t>
            </a:fld>
            <a:endParaRPr lang="en-US"/>
          </a:p>
        </p:txBody>
      </p:sp>
      <p:sp>
        <p:nvSpPr>
          <p:cNvPr id="5" name="Footer Placeholder 4">
            <a:extLst>
              <a:ext uri="{FF2B5EF4-FFF2-40B4-BE49-F238E27FC236}">
                <a16:creationId xmlns:a16="http://schemas.microsoft.com/office/drawing/2014/main" id="{7457921B-C611-4747-A100-00911A7838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D0DD88-E323-AE4D-90FE-72E681EEB3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7FD1F-7023-C946-AA8B-128BBDEA63CD}" type="slidenum">
              <a:rPr lang="en-US" smtClean="0"/>
              <a:t>‹#›</a:t>
            </a:fld>
            <a:endParaRPr lang="en-US"/>
          </a:p>
        </p:txBody>
      </p:sp>
    </p:spTree>
    <p:extLst>
      <p:ext uri="{BB962C8B-B14F-4D97-AF65-F5344CB8AC3E}">
        <p14:creationId xmlns:p14="http://schemas.microsoft.com/office/powerpoint/2010/main" val="4017641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www.omg.org/mda/mda_files/Model-Driven_Architecture.pdf" TargetMode="External"/><Relationship Id="rId3" Type="http://schemas.openxmlformats.org/officeDocument/2006/relationships/hyperlink" Target="http://c2.com/cgi/wiki?ModelViewControllerHistory" TargetMode="External"/><Relationship Id="rId7" Type="http://schemas.openxmlformats.org/officeDocument/2006/relationships/hyperlink" Target="http://en.wikipedia.org/wiki/WS-Transaction" TargetMode="External"/><Relationship Id="rId2" Type="http://schemas.openxmlformats.org/officeDocument/2006/relationships/hyperlink" Target="http://thoughtsonscripts.blogspot.com/2013/05/javascript-mvc-frameworks.html" TargetMode="External"/><Relationship Id="rId1" Type="http://schemas.openxmlformats.org/officeDocument/2006/relationships/slideLayout" Target="../slideLayouts/slideLayout2.xml"/><Relationship Id="rId6" Type="http://schemas.openxmlformats.org/officeDocument/2006/relationships/hyperlink" Target="http://en.wikipedia.org/wiki/Business_Process_Execution_Language" TargetMode="External"/><Relationship Id="rId5" Type="http://schemas.openxmlformats.org/officeDocument/2006/relationships/hyperlink" Target="http://en.wikipedia.org/wiki/Business_Process_Modeling_Language" TargetMode="External"/><Relationship Id="rId10" Type="http://schemas.openxmlformats.org/officeDocument/2006/relationships/hyperlink" Target="http://en.wikipedia.org/wiki/Second-system_effect" TargetMode="External"/><Relationship Id="rId4" Type="http://schemas.openxmlformats.org/officeDocument/2006/relationships/hyperlink" Target="http://www.create.ucsb.edu/~stp/PostScript/mvc.pdf" TargetMode="External"/><Relationship Id="rId9" Type="http://schemas.openxmlformats.org/officeDocument/2006/relationships/hyperlink" Target="http://www.ibm.com/developerworks/rational/library/3100-pdf.pd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en.wikipedia.org/wiki/Ilities" TargetMode="External"/><Relationship Id="rId2" Type="http://schemas.openxmlformats.org/officeDocument/2006/relationships/hyperlink" Target="http://temebele.wordpress.com/2009/03/16/single-point-of-failure/" TargetMode="External"/><Relationship Id="rId1" Type="http://schemas.openxmlformats.org/officeDocument/2006/relationships/slideLayout" Target="../slideLayouts/slideLayout2.xml"/><Relationship Id="rId6" Type="http://schemas.openxmlformats.org/officeDocument/2006/relationships/hyperlink" Target="http://en.wikipedia.org/wiki/Verification_and_validation" TargetMode="External"/><Relationship Id="rId5" Type="http://schemas.openxmlformats.org/officeDocument/2006/relationships/hyperlink" Target="http://martinfowler.com/bliki/CodeOwnership.html" TargetMode="External"/><Relationship Id="rId4" Type="http://schemas.openxmlformats.org/officeDocument/2006/relationships/hyperlink" Target="http://en.wikipedia.org/wiki/Loose_coupl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CPSC 5200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a:t>
            </a:r>
          </a:p>
        </p:txBody>
      </p:sp>
    </p:spTree>
    <p:extLst>
      <p:ext uri="{BB962C8B-B14F-4D97-AF65-F5344CB8AC3E}">
        <p14:creationId xmlns:p14="http://schemas.microsoft.com/office/powerpoint/2010/main" val="2674494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a:t>
            </a:r>
            <a:r>
              <a:rPr lang="en-US" baseline="0" dirty="0"/>
              <a:t> and validation</a:t>
            </a:r>
            <a:endParaRPr lang="en-US" dirty="0"/>
          </a:p>
        </p:txBody>
      </p:sp>
      <p:sp>
        <p:nvSpPr>
          <p:cNvPr id="3" name="Content Placeholder 2"/>
          <p:cNvSpPr>
            <a:spLocks noGrp="1"/>
          </p:cNvSpPr>
          <p:nvPr>
            <p:ph idx="1"/>
          </p:nvPr>
        </p:nvSpPr>
        <p:spPr/>
        <p:txBody>
          <a:bodyPr/>
          <a:lstStyle/>
          <a:p>
            <a:pPr marL="0" indent="0">
              <a:buNone/>
            </a:pPr>
            <a:r>
              <a:rPr lang="en-US" dirty="0"/>
              <a:t>Architecture is about the non-functional requirements</a:t>
            </a:r>
          </a:p>
          <a:p>
            <a:pPr marL="0" indent="0">
              <a:buNone/>
            </a:pPr>
            <a:r>
              <a:rPr lang="en-US" dirty="0"/>
              <a:t>Make sure they</a:t>
            </a:r>
            <a:r>
              <a:rPr lang="en-US" baseline="0" dirty="0"/>
              <a:t> don’t get in the way of the features</a:t>
            </a:r>
          </a:p>
          <a:p>
            <a:pPr marL="0" indent="0">
              <a:buNone/>
            </a:pPr>
            <a:r>
              <a:rPr lang="en-US" baseline="0" dirty="0"/>
              <a:t>Separate out implementation from interface</a:t>
            </a:r>
          </a:p>
          <a:p>
            <a:pPr marL="0" indent="0">
              <a:buNone/>
            </a:pPr>
            <a:r>
              <a:rPr lang="en-US" baseline="0" dirty="0"/>
              <a:t>Make the component stand alone, when possible</a:t>
            </a:r>
            <a:endParaRPr lang="en-US" dirty="0"/>
          </a:p>
        </p:txBody>
      </p:sp>
    </p:spTree>
    <p:extLst>
      <p:ext uri="{BB962C8B-B14F-4D97-AF65-F5344CB8AC3E}">
        <p14:creationId xmlns:p14="http://schemas.microsoft.com/office/powerpoint/2010/main" val="1314208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a:t>
            </a:r>
            <a:r>
              <a:rPr lang="en-US" baseline="0" dirty="0"/>
              <a:t> pounds in a five pound bag</a:t>
            </a:r>
            <a:endParaRPr lang="en-US" dirty="0"/>
          </a:p>
        </p:txBody>
      </p:sp>
      <p:sp>
        <p:nvSpPr>
          <p:cNvPr id="3" name="Content Placeholder 2"/>
          <p:cNvSpPr>
            <a:spLocks noGrp="1"/>
          </p:cNvSpPr>
          <p:nvPr>
            <p:ph idx="1"/>
          </p:nvPr>
        </p:nvSpPr>
        <p:spPr/>
        <p:txBody>
          <a:bodyPr/>
          <a:lstStyle/>
          <a:p>
            <a:pPr marL="0" indent="0">
              <a:buNone/>
            </a:pPr>
            <a:r>
              <a:rPr lang="en-US" dirty="0"/>
              <a:t>Keep libraries, modules, assemblies</a:t>
            </a:r>
            <a:r>
              <a:rPr lang="en-US" baseline="0" dirty="0"/>
              <a:t> small</a:t>
            </a:r>
          </a:p>
          <a:p>
            <a:pPr marL="0" indent="0">
              <a:buNone/>
            </a:pPr>
            <a:r>
              <a:rPr lang="en-US" baseline="0" dirty="0"/>
              <a:t>Watch for spaghetti, it’s tasty and sneaky</a:t>
            </a:r>
          </a:p>
          <a:p>
            <a:pPr marL="0" indent="0">
              <a:buNone/>
            </a:pPr>
            <a:r>
              <a:rPr lang="en-US" baseline="0" dirty="0"/>
              <a:t>If you buy it, what did you get?</a:t>
            </a:r>
          </a:p>
          <a:p>
            <a:pPr marL="0" indent="0">
              <a:buNone/>
            </a:pPr>
            <a:r>
              <a:rPr lang="en-US" baseline="0" dirty="0"/>
              <a:t>Can you target changes without touching everything</a:t>
            </a:r>
          </a:p>
        </p:txBody>
      </p:sp>
    </p:spTree>
    <p:extLst>
      <p:ext uri="{BB962C8B-B14F-4D97-AF65-F5344CB8AC3E}">
        <p14:creationId xmlns:p14="http://schemas.microsoft.com/office/powerpoint/2010/main" val="1557189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vs. headspace</a:t>
            </a:r>
          </a:p>
        </p:txBody>
      </p:sp>
      <p:sp>
        <p:nvSpPr>
          <p:cNvPr id="3" name="Content Placeholder 2"/>
          <p:cNvSpPr>
            <a:spLocks noGrp="1"/>
          </p:cNvSpPr>
          <p:nvPr>
            <p:ph idx="1"/>
          </p:nvPr>
        </p:nvSpPr>
        <p:spPr/>
        <p:txBody>
          <a:bodyPr/>
          <a:lstStyle/>
          <a:p>
            <a:pPr marL="0" indent="0">
              <a:buNone/>
            </a:pPr>
            <a:r>
              <a:rPr lang="en-US" dirty="0"/>
              <a:t>The system should be chunked</a:t>
            </a:r>
          </a:p>
          <a:p>
            <a:pPr marL="0" indent="0">
              <a:buNone/>
            </a:pPr>
            <a:r>
              <a:rPr lang="en-US" dirty="0"/>
              <a:t>It’s very difficult to keep</a:t>
            </a:r>
            <a:r>
              <a:rPr lang="en-US" baseline="0" dirty="0"/>
              <a:t> an entire design in your head</a:t>
            </a:r>
          </a:p>
          <a:p>
            <a:pPr marL="0" indent="0">
              <a:buNone/>
            </a:pPr>
            <a:r>
              <a:rPr lang="en-US" baseline="0" dirty="0"/>
              <a:t>Mythical 7</a:t>
            </a:r>
            <a:r>
              <a:rPr lang="en-US" sz="2400" dirty="0"/>
              <a:t>±</a:t>
            </a:r>
            <a:r>
              <a:rPr lang="en-US" baseline="0" dirty="0"/>
              <a:t>2</a:t>
            </a:r>
          </a:p>
          <a:p>
            <a:pPr marL="0" indent="0">
              <a:buNone/>
            </a:pPr>
            <a:r>
              <a:rPr lang="en-US" baseline="0" dirty="0"/>
              <a:t>Can one developer understand it</a:t>
            </a:r>
          </a:p>
          <a:p>
            <a:pPr marL="0" indent="0">
              <a:buNone/>
            </a:pPr>
            <a:r>
              <a:rPr lang="en-US" baseline="0" dirty="0"/>
              <a:t>Is there an elevator pitch </a:t>
            </a:r>
            <a:endParaRPr lang="en-US" dirty="0"/>
          </a:p>
        </p:txBody>
      </p:sp>
    </p:spTree>
    <p:extLst>
      <p:ext uri="{BB962C8B-B14F-4D97-AF65-F5344CB8AC3E}">
        <p14:creationId xmlns:p14="http://schemas.microsoft.com/office/powerpoint/2010/main" val="632549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vs. design “ownership”</a:t>
            </a:r>
          </a:p>
        </p:txBody>
      </p:sp>
      <p:sp>
        <p:nvSpPr>
          <p:cNvPr id="3" name="Content Placeholder 2"/>
          <p:cNvSpPr>
            <a:spLocks noGrp="1"/>
          </p:cNvSpPr>
          <p:nvPr>
            <p:ph idx="1"/>
          </p:nvPr>
        </p:nvSpPr>
        <p:spPr/>
        <p:txBody>
          <a:bodyPr/>
          <a:lstStyle/>
          <a:p>
            <a:pPr marL="0" indent="0">
              <a:buNone/>
            </a:pPr>
            <a:r>
              <a:rPr lang="en-US" dirty="0"/>
              <a:t>Code isn’t “owned” by any one developer</a:t>
            </a:r>
          </a:p>
          <a:p>
            <a:pPr marL="0" indent="0">
              <a:buNone/>
            </a:pPr>
            <a:r>
              <a:rPr lang="en-US" dirty="0"/>
              <a:t>…and neither is</a:t>
            </a:r>
            <a:r>
              <a:rPr lang="en-US" baseline="0" dirty="0"/>
              <a:t> the design</a:t>
            </a:r>
          </a:p>
          <a:p>
            <a:pPr marL="0" indent="0">
              <a:buNone/>
            </a:pPr>
            <a:r>
              <a:rPr lang="en-US" baseline="0" dirty="0"/>
              <a:t>However, one person should be </a:t>
            </a:r>
            <a:r>
              <a:rPr lang="en-US" i="1" baseline="0" dirty="0"/>
              <a:t>responsible</a:t>
            </a:r>
          </a:p>
          <a:p>
            <a:pPr marL="0" indent="0">
              <a:buNone/>
            </a:pPr>
            <a:r>
              <a:rPr lang="en-US" baseline="0" dirty="0"/>
              <a:t>Don’t be afraid to develop full-stack</a:t>
            </a:r>
          </a:p>
          <a:p>
            <a:pPr marL="0" indent="0">
              <a:buNone/>
            </a:pPr>
            <a:r>
              <a:rPr lang="en-US" baseline="0" dirty="0"/>
              <a:t>Avoid the silo and stratification</a:t>
            </a:r>
          </a:p>
        </p:txBody>
      </p:sp>
    </p:spTree>
    <p:extLst>
      <p:ext uri="{BB962C8B-B14F-4D97-AF65-F5344CB8AC3E}">
        <p14:creationId xmlns:p14="http://schemas.microsoft.com/office/powerpoint/2010/main" val="3595619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Those</a:t>
            </a:r>
            <a:r>
              <a:rPr lang="en-US" baseline="0" dirty="0"/>
              <a:t> damned “</a:t>
            </a:r>
            <a:r>
              <a:rPr lang="en-US" baseline="0" dirty="0" err="1"/>
              <a:t>ities</a:t>
            </a:r>
            <a:r>
              <a:rPr lang="en-US" baseline="0" dirty="0"/>
              <a:t>”</a:t>
            </a:r>
            <a:endParaRPr lang="en-US" dirty="0"/>
          </a:p>
        </p:txBody>
      </p:sp>
      <p:sp>
        <p:nvSpPr>
          <p:cNvPr id="3" name="Content Placeholder 2"/>
          <p:cNvSpPr>
            <a:spLocks noGrp="1"/>
          </p:cNvSpPr>
          <p:nvPr>
            <p:ph idx="1"/>
          </p:nvPr>
        </p:nvSpPr>
        <p:spPr/>
        <p:txBody>
          <a:bodyPr/>
          <a:lstStyle/>
          <a:p>
            <a:pPr marL="0" indent="0">
              <a:buNone/>
            </a:pPr>
            <a:r>
              <a:rPr lang="en-US" dirty="0"/>
              <a:t>Scalability</a:t>
            </a:r>
          </a:p>
          <a:p>
            <a:pPr marL="0" indent="0">
              <a:buNone/>
            </a:pPr>
            <a:r>
              <a:rPr lang="en-US" dirty="0"/>
              <a:t>Maintainability</a:t>
            </a:r>
          </a:p>
          <a:p>
            <a:pPr marL="0" indent="0">
              <a:buNone/>
            </a:pPr>
            <a:r>
              <a:rPr lang="en-US" dirty="0"/>
              <a:t>Availability / reliability</a:t>
            </a:r>
          </a:p>
          <a:p>
            <a:pPr marL="0" indent="0">
              <a:buNone/>
            </a:pPr>
            <a:r>
              <a:rPr lang="en-US" dirty="0"/>
              <a:t>Extensibility</a:t>
            </a:r>
          </a:p>
          <a:p>
            <a:pPr marL="0" indent="0">
              <a:buNone/>
            </a:pPr>
            <a:r>
              <a:rPr lang="en-US" dirty="0"/>
              <a:t>Security</a:t>
            </a:r>
          </a:p>
          <a:p>
            <a:pPr marL="0" indent="0">
              <a:buNone/>
            </a:pPr>
            <a:r>
              <a:rPr lang="en-US" dirty="0"/>
              <a:t>Portability</a:t>
            </a:r>
          </a:p>
          <a:p>
            <a:pPr marL="0" indent="0">
              <a:buNone/>
            </a:pPr>
            <a:r>
              <a:rPr lang="en-US" dirty="0" err="1"/>
              <a:t>Deployability</a:t>
            </a:r>
            <a:endParaRPr lang="en-US" dirty="0"/>
          </a:p>
          <a:p>
            <a:pPr marL="0" indent="0">
              <a:buNone/>
            </a:pPr>
            <a:r>
              <a:rPr lang="en-US" dirty="0" err="1"/>
              <a:t>Retirability</a:t>
            </a:r>
            <a:endParaRPr lang="en-US" dirty="0"/>
          </a:p>
        </p:txBody>
      </p:sp>
    </p:spTree>
    <p:extLst>
      <p:ext uri="{BB962C8B-B14F-4D97-AF65-F5344CB8AC3E}">
        <p14:creationId xmlns:p14="http://schemas.microsoft.com/office/powerpoint/2010/main" val="143358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 in software architecture</a:t>
            </a:r>
          </a:p>
        </p:txBody>
      </p:sp>
      <p:sp>
        <p:nvSpPr>
          <p:cNvPr id="5" name="Text Placeholder 4"/>
          <p:cNvSpPr>
            <a:spLocks noGrp="1"/>
          </p:cNvSpPr>
          <p:nvPr>
            <p:ph type="body" idx="1"/>
          </p:nvPr>
        </p:nvSpPr>
        <p:spPr/>
        <p:txBody>
          <a:bodyPr/>
          <a:lstStyle/>
          <a:p>
            <a:r>
              <a:rPr lang="en-US" dirty="0"/>
              <a:t>Catching up on the last few things</a:t>
            </a:r>
          </a:p>
        </p:txBody>
      </p:sp>
    </p:spTree>
    <p:extLst>
      <p:ext uri="{BB962C8B-B14F-4D97-AF65-F5344CB8AC3E}">
        <p14:creationId xmlns:p14="http://schemas.microsoft.com/office/powerpoint/2010/main" val="3038805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Architecture and the SDLC</a:t>
            </a:r>
          </a:p>
        </p:txBody>
      </p:sp>
      <p:sp>
        <p:nvSpPr>
          <p:cNvPr id="5" name="Content Placeholder 4"/>
          <p:cNvSpPr>
            <a:spLocks noGrp="1"/>
          </p:cNvSpPr>
          <p:nvPr>
            <p:ph idx="1"/>
          </p:nvPr>
        </p:nvSpPr>
        <p:spPr/>
        <p:txBody>
          <a:bodyPr/>
          <a:lstStyle/>
          <a:p>
            <a:pPr marL="0" indent="0">
              <a:buNone/>
            </a:pPr>
            <a:r>
              <a:rPr lang="en-US" dirty="0"/>
              <a:t>Choosing</a:t>
            </a:r>
            <a:r>
              <a:rPr lang="en-US" baseline="0" dirty="0"/>
              <a:t> a process</a:t>
            </a:r>
          </a:p>
          <a:p>
            <a:pPr marL="0" indent="0">
              <a:buNone/>
            </a:pPr>
            <a:r>
              <a:rPr lang="en-US" baseline="0" dirty="0"/>
              <a:t>Agile vs agility</a:t>
            </a:r>
          </a:p>
          <a:p>
            <a:pPr marL="0" indent="0">
              <a:buNone/>
            </a:pPr>
            <a:r>
              <a:rPr lang="en-US" baseline="0" dirty="0"/>
              <a:t>Architecture spikes</a:t>
            </a:r>
          </a:p>
          <a:p>
            <a:pPr marL="0" indent="0">
              <a:buNone/>
            </a:pPr>
            <a:r>
              <a:rPr lang="en-US" baseline="0" dirty="0"/>
              <a:t>Thinking and designing for the future</a:t>
            </a:r>
          </a:p>
          <a:p>
            <a:pPr marL="0" indent="0">
              <a:buNone/>
            </a:pPr>
            <a:r>
              <a:rPr lang="en-US" dirty="0"/>
              <a:t>Typically, rewrites are considered bad</a:t>
            </a:r>
          </a:p>
          <a:p>
            <a:pPr marL="0" indent="0">
              <a:buNone/>
            </a:pPr>
            <a:r>
              <a:rPr lang="en-US" dirty="0"/>
              <a:t>Second-system effect</a:t>
            </a:r>
          </a:p>
        </p:txBody>
      </p:sp>
    </p:spTree>
    <p:extLst>
      <p:ext uri="{BB962C8B-B14F-4D97-AF65-F5344CB8AC3E}">
        <p14:creationId xmlns:p14="http://schemas.microsoft.com/office/powerpoint/2010/main" val="348016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system effect</a:t>
            </a:r>
          </a:p>
        </p:txBody>
      </p:sp>
      <p:sp>
        <p:nvSpPr>
          <p:cNvPr id="3" name="Content Placeholder 2"/>
          <p:cNvSpPr>
            <a:spLocks noGrp="1"/>
          </p:cNvSpPr>
          <p:nvPr>
            <p:ph idx="1"/>
          </p:nvPr>
        </p:nvSpPr>
        <p:spPr/>
        <p:txBody>
          <a:bodyPr>
            <a:normAutofit fontScale="77500" lnSpcReduction="20000"/>
          </a:bodyPr>
          <a:lstStyle/>
          <a:p>
            <a:pPr marL="0" indent="0">
              <a:buNone/>
            </a:pPr>
            <a:r>
              <a:rPr lang="en-US" i="1" dirty="0"/>
              <a:t>An architect’s first work is apt to be spare and clean. He knows he doesn’t know what he’s doing, so he does it carefully and with great restraint.</a:t>
            </a:r>
          </a:p>
          <a:p>
            <a:pPr marL="0" indent="0">
              <a:buNone/>
            </a:pPr>
            <a:r>
              <a:rPr lang="en-US" i="1" dirty="0"/>
              <a:t>As he designs the first work, frill after frill and embellishment after embellishment occur to him. These get stored away to be used “next time.” Sooner or later the first system is finished, and the architect, with firm confidence and a demonstrated mastery of that class of systems, is ready to build a second system.</a:t>
            </a:r>
          </a:p>
          <a:p>
            <a:pPr marL="0" indent="0">
              <a:buNone/>
            </a:pPr>
            <a:r>
              <a:rPr lang="en-US" i="1" dirty="0"/>
              <a:t>This second is the most dangerous system a man ever designs. When he does his third and later ones, his prior experiences will confirm each other as to the general characteristics of such systems, and their differences will identify those parts of his experience that are particular and not generalizable.</a:t>
            </a:r>
          </a:p>
          <a:p>
            <a:pPr marL="0" indent="0">
              <a:buNone/>
            </a:pPr>
            <a:r>
              <a:rPr lang="en-US" b="1" i="1" dirty="0"/>
              <a:t>The general tendency is to over-design the second system, using all the ideas and frills that were cautiously sidetracked on the first one. The result, as Ovid says, is a “big pile.”</a:t>
            </a:r>
          </a:p>
          <a:p>
            <a:pPr marL="0" indent="0">
              <a:buNone/>
            </a:pPr>
            <a:endParaRPr lang="en-US" dirty="0"/>
          </a:p>
          <a:p>
            <a:pPr marL="0" indent="0" algn="r">
              <a:buNone/>
            </a:pPr>
            <a:r>
              <a:rPr lang="en-US" dirty="0"/>
              <a:t>— Frederick P. Brooks, Jr.</a:t>
            </a:r>
            <a:br>
              <a:rPr lang="en-US" dirty="0"/>
            </a:br>
            <a:r>
              <a:rPr lang="en-US" i="1" dirty="0"/>
              <a:t>The Mythical Man-Month</a:t>
            </a:r>
            <a:endParaRPr lang="en-US" dirty="0"/>
          </a:p>
        </p:txBody>
      </p:sp>
    </p:spTree>
    <p:extLst>
      <p:ext uri="{BB962C8B-B14F-4D97-AF65-F5344CB8AC3E}">
        <p14:creationId xmlns:p14="http://schemas.microsoft.com/office/powerpoint/2010/main" val="2591536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Large-scale process management</a:t>
            </a:r>
          </a:p>
        </p:txBody>
      </p:sp>
      <p:sp>
        <p:nvSpPr>
          <p:cNvPr id="3" name="Content Placeholder 2"/>
          <p:cNvSpPr>
            <a:spLocks noGrp="1"/>
          </p:cNvSpPr>
          <p:nvPr>
            <p:ph idx="1"/>
          </p:nvPr>
        </p:nvSpPr>
        <p:spPr/>
        <p:txBody>
          <a:bodyPr/>
          <a:lstStyle/>
          <a:p>
            <a:pPr marL="0" indent="0">
              <a:buNone/>
            </a:pPr>
            <a:r>
              <a:rPr lang="en-US" dirty="0"/>
              <a:t>WS-Transaction</a:t>
            </a:r>
          </a:p>
          <a:p>
            <a:pPr marL="0" indent="0">
              <a:buNone/>
            </a:pPr>
            <a:r>
              <a:rPr lang="en-US" dirty="0"/>
              <a:t>BPML, BPEL, BPMN</a:t>
            </a:r>
          </a:p>
          <a:p>
            <a:pPr marL="0" indent="0">
              <a:buNone/>
            </a:pPr>
            <a:r>
              <a:rPr lang="en-US" dirty="0"/>
              <a:t>Approaches and tooling</a:t>
            </a:r>
          </a:p>
          <a:p>
            <a:pPr marL="0" indent="0">
              <a:buNone/>
            </a:pPr>
            <a:r>
              <a:rPr lang="en-US" dirty="0"/>
              <a:t>Problems in the space</a:t>
            </a:r>
          </a:p>
          <a:p>
            <a:pPr marL="0" indent="0">
              <a:buNone/>
            </a:pPr>
            <a:r>
              <a:rPr lang="en-US" dirty="0"/>
              <a:t>Research topic(s)</a:t>
            </a:r>
          </a:p>
        </p:txBody>
      </p:sp>
    </p:spTree>
    <p:extLst>
      <p:ext uri="{BB962C8B-B14F-4D97-AF65-F5344CB8AC3E}">
        <p14:creationId xmlns:p14="http://schemas.microsoft.com/office/powerpoint/2010/main" val="2657115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Model-driven architecture</a:t>
            </a:r>
          </a:p>
        </p:txBody>
      </p:sp>
      <p:sp>
        <p:nvSpPr>
          <p:cNvPr id="3" name="Content Placeholder 2"/>
          <p:cNvSpPr>
            <a:spLocks noGrp="1"/>
          </p:cNvSpPr>
          <p:nvPr>
            <p:ph idx="1"/>
          </p:nvPr>
        </p:nvSpPr>
        <p:spPr/>
        <p:txBody>
          <a:bodyPr/>
          <a:lstStyle/>
          <a:p>
            <a:pPr marL="0" indent="0">
              <a:buNone/>
            </a:pPr>
            <a:r>
              <a:rPr lang="en-US" dirty="0"/>
              <a:t>What are we talking about</a:t>
            </a:r>
          </a:p>
          <a:p>
            <a:pPr marL="0" indent="0">
              <a:buNone/>
            </a:pPr>
            <a:r>
              <a:rPr lang="en-US" dirty="0"/>
              <a:t>Models,</a:t>
            </a:r>
            <a:r>
              <a:rPr lang="en-US" baseline="0" dirty="0"/>
              <a:t> huh, what are they good for?</a:t>
            </a:r>
          </a:p>
          <a:p>
            <a:pPr marL="0" indent="0">
              <a:buNone/>
            </a:pPr>
            <a:r>
              <a:rPr lang="en-US" baseline="0" dirty="0"/>
              <a:t>Service-oriented architectures</a:t>
            </a:r>
          </a:p>
          <a:p>
            <a:pPr marL="0" indent="0">
              <a:buNone/>
            </a:pPr>
            <a:r>
              <a:rPr lang="en-US" dirty="0"/>
              <a:t>Are microservice architectures model-driven?</a:t>
            </a:r>
            <a:endParaRPr lang="en-US" baseline="0" dirty="0"/>
          </a:p>
          <a:p>
            <a:pPr marL="0" indent="0">
              <a:buNone/>
            </a:pPr>
            <a:r>
              <a:rPr lang="en-US" baseline="0" dirty="0"/>
              <a:t>Software product lines</a:t>
            </a:r>
          </a:p>
          <a:p>
            <a:pPr marL="0" indent="0">
              <a:buNone/>
            </a:pPr>
            <a:r>
              <a:rPr lang="en-US" baseline="0" dirty="0"/>
              <a:t>Abstracting the solution / problem spaces</a:t>
            </a:r>
            <a:endParaRPr lang="en-US" dirty="0"/>
          </a:p>
        </p:txBody>
      </p:sp>
    </p:spTree>
    <p:extLst>
      <p:ext uri="{BB962C8B-B14F-4D97-AF65-F5344CB8AC3E}">
        <p14:creationId xmlns:p14="http://schemas.microsoft.com/office/powerpoint/2010/main" val="3209215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Architecture anti-patterns</a:t>
            </a:r>
          </a:p>
        </p:txBody>
      </p:sp>
      <p:sp>
        <p:nvSpPr>
          <p:cNvPr id="5" name="Text Placeholder 4"/>
          <p:cNvSpPr>
            <a:spLocks noGrp="1"/>
          </p:cNvSpPr>
          <p:nvPr>
            <p:ph type="body" idx="1"/>
          </p:nvPr>
        </p:nvSpPr>
        <p:spPr/>
        <p:txBody>
          <a:bodyPr/>
          <a:lstStyle/>
          <a:p>
            <a:r>
              <a:rPr lang="en-US" dirty="0"/>
              <a:t>Things to watch for, otherwise fingers will be lost…</a:t>
            </a:r>
          </a:p>
        </p:txBody>
      </p:sp>
    </p:spTree>
    <p:extLst>
      <p:ext uri="{BB962C8B-B14F-4D97-AF65-F5344CB8AC3E}">
        <p14:creationId xmlns:p14="http://schemas.microsoft.com/office/powerpoint/2010/main" val="2176300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Separating</a:t>
            </a:r>
            <a:r>
              <a:rPr lang="en-US" baseline="0" dirty="0"/>
              <a:t> UI tiers</a:t>
            </a:r>
            <a:endParaRPr lang="en-US" dirty="0"/>
          </a:p>
        </p:txBody>
      </p:sp>
      <p:sp>
        <p:nvSpPr>
          <p:cNvPr id="3" name="Content Placeholder 2"/>
          <p:cNvSpPr>
            <a:spLocks noGrp="1"/>
          </p:cNvSpPr>
          <p:nvPr>
            <p:ph idx="1"/>
          </p:nvPr>
        </p:nvSpPr>
        <p:spPr/>
        <p:txBody>
          <a:bodyPr/>
          <a:lstStyle/>
          <a:p>
            <a:pPr marL="0" indent="0">
              <a:buNone/>
            </a:pPr>
            <a:r>
              <a:rPr lang="en-US" dirty="0"/>
              <a:t>Wait, there are </a:t>
            </a:r>
            <a:r>
              <a:rPr lang="en-US"/>
              <a:t>tiers in the UI too?</a:t>
            </a:r>
          </a:p>
          <a:p>
            <a:pPr marL="0" indent="0">
              <a:buNone/>
            </a:pPr>
            <a:endParaRPr lang="en-US"/>
          </a:p>
          <a:p>
            <a:pPr marL="0" indent="0">
              <a:buNone/>
            </a:pPr>
            <a:r>
              <a:rPr lang="en-US" dirty="0"/>
              <a:t>MVC / MVVM</a:t>
            </a:r>
          </a:p>
          <a:p>
            <a:pPr marL="0" indent="0">
              <a:buNone/>
            </a:pPr>
            <a:r>
              <a:rPr lang="en-US" dirty="0"/>
              <a:t>Why</a:t>
            </a:r>
            <a:r>
              <a:rPr lang="en-US" baseline="0" dirty="0"/>
              <a:t> do we want to do this?</a:t>
            </a:r>
          </a:p>
          <a:p>
            <a:pPr marL="0" indent="0">
              <a:buNone/>
            </a:pPr>
            <a:r>
              <a:rPr lang="en-US" dirty="0"/>
              <a:t>XAML and friends</a:t>
            </a:r>
          </a:p>
          <a:p>
            <a:pPr marL="0" indent="0">
              <a:buNone/>
            </a:pPr>
            <a:r>
              <a:rPr lang="en-US" dirty="0"/>
              <a:t>HTML</a:t>
            </a:r>
            <a:r>
              <a:rPr lang="en-US" baseline="0" dirty="0"/>
              <a:t> + JavaScript: knockout, ember, backbone, angular, react</a:t>
            </a:r>
            <a:endParaRPr lang="en-US" dirty="0"/>
          </a:p>
        </p:txBody>
      </p:sp>
    </p:spTree>
    <p:extLst>
      <p:ext uri="{BB962C8B-B14F-4D97-AF65-F5344CB8AC3E}">
        <p14:creationId xmlns:p14="http://schemas.microsoft.com/office/powerpoint/2010/main" val="2237355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For next week</a:t>
            </a:r>
          </a:p>
        </p:txBody>
      </p:sp>
      <p:sp>
        <p:nvSpPr>
          <p:cNvPr id="6" name="Content Placeholder 5"/>
          <p:cNvSpPr>
            <a:spLocks noGrp="1"/>
          </p:cNvSpPr>
          <p:nvPr>
            <p:ph idx="1"/>
          </p:nvPr>
        </p:nvSpPr>
        <p:spPr/>
        <p:txBody>
          <a:bodyPr>
            <a:normAutofit fontScale="92500" lnSpcReduction="20000"/>
          </a:bodyPr>
          <a:lstStyle/>
          <a:p>
            <a:pPr marL="0" indent="0">
              <a:buNone/>
            </a:pPr>
            <a:r>
              <a:rPr lang="en-US" dirty="0"/>
              <a:t>Reading</a:t>
            </a:r>
          </a:p>
          <a:p>
            <a:pPr marL="457200" lvl="1" indent="0">
              <a:buNone/>
            </a:pPr>
            <a:r>
              <a:rPr lang="en-US" dirty="0"/>
              <a:t>MVC</a:t>
            </a:r>
          </a:p>
          <a:p>
            <a:pPr marL="914400" lvl="2" indent="0">
              <a:buNone/>
            </a:pPr>
            <a:r>
              <a:rPr lang="en-US" dirty="0">
                <a:hlinkClick r:id="rId2"/>
              </a:rPr>
              <a:t>http://thoughtsonscripts.blogspot.com/2013/05/javascript-mvc-frameworks.html</a:t>
            </a:r>
            <a:endParaRPr lang="en-US" dirty="0"/>
          </a:p>
          <a:p>
            <a:pPr marL="914400" lvl="2" indent="0">
              <a:buNone/>
            </a:pPr>
            <a:r>
              <a:rPr lang="en-US" dirty="0">
                <a:hlinkClick r:id="rId3"/>
              </a:rPr>
              <a:t>http://c2.com/cgi/wiki?ModelViewControllerHistory</a:t>
            </a:r>
            <a:endParaRPr lang="en-US" dirty="0"/>
          </a:p>
          <a:p>
            <a:pPr marL="914400" lvl="2" indent="0">
              <a:buNone/>
            </a:pPr>
            <a:r>
              <a:rPr lang="en-US" i="1" dirty="0">
                <a:hlinkClick r:id="rId4"/>
              </a:rPr>
              <a:t>http://www.create.ucsb.edu/~stp/PostScript/mvc.pdf</a:t>
            </a:r>
            <a:endParaRPr lang="en-US" i="1" dirty="0"/>
          </a:p>
          <a:p>
            <a:pPr marL="457200" lvl="1" indent="0">
              <a:buNone/>
            </a:pPr>
            <a:r>
              <a:rPr lang="en-US" dirty="0"/>
              <a:t>Workflow</a:t>
            </a:r>
          </a:p>
          <a:p>
            <a:pPr marL="914400" lvl="2" indent="0">
              <a:buNone/>
            </a:pPr>
            <a:r>
              <a:rPr lang="en-US" dirty="0">
                <a:hlinkClick r:id="rId5"/>
              </a:rPr>
              <a:t>http://en.wikipedia.org/wiki/Business_Process_Modeling_Language</a:t>
            </a:r>
            <a:endParaRPr lang="en-US" dirty="0"/>
          </a:p>
          <a:p>
            <a:pPr marL="914400" lvl="2" indent="0">
              <a:buNone/>
            </a:pPr>
            <a:r>
              <a:rPr lang="en-US" dirty="0">
                <a:hlinkClick r:id="rId6"/>
              </a:rPr>
              <a:t>http://en.wikipedia.org/wiki/Business_Process_Execution_Language</a:t>
            </a:r>
            <a:endParaRPr lang="en-US" dirty="0"/>
          </a:p>
          <a:p>
            <a:pPr marL="914400" lvl="2" indent="0">
              <a:buNone/>
            </a:pPr>
            <a:r>
              <a:rPr lang="en-US" dirty="0">
                <a:hlinkClick r:id="rId7"/>
              </a:rPr>
              <a:t>http://en.wikipedia.org/wiki/WS-Transaction</a:t>
            </a:r>
            <a:endParaRPr lang="en-US" dirty="0"/>
          </a:p>
          <a:p>
            <a:pPr marL="457200" lvl="1" indent="0">
              <a:buNone/>
            </a:pPr>
            <a:r>
              <a:rPr lang="en-US" dirty="0"/>
              <a:t>Models</a:t>
            </a:r>
          </a:p>
          <a:p>
            <a:pPr marL="914400" lvl="2" indent="0">
              <a:buNone/>
            </a:pPr>
            <a:r>
              <a:rPr lang="en-US" i="1" dirty="0">
                <a:hlinkClick r:id="rId8"/>
              </a:rPr>
              <a:t>http://www.omg.org/mda/mda_files/Model-Driven_Architecture.pdf</a:t>
            </a:r>
            <a:endParaRPr lang="en-US" i="1" dirty="0"/>
          </a:p>
          <a:p>
            <a:pPr marL="914400" lvl="2" indent="0">
              <a:buNone/>
            </a:pPr>
            <a:r>
              <a:rPr lang="en-US" dirty="0">
                <a:hlinkClick r:id="rId9"/>
              </a:rPr>
              <a:t>http://www.ibm.com/developerworks/rational/library/3100-pdf.pdf</a:t>
            </a:r>
            <a:endParaRPr lang="en-US" dirty="0"/>
          </a:p>
          <a:p>
            <a:pPr marL="457200" lvl="1" indent="0">
              <a:buNone/>
            </a:pPr>
            <a:r>
              <a:rPr lang="en-US" dirty="0"/>
              <a:t>Architecture</a:t>
            </a:r>
          </a:p>
          <a:p>
            <a:pPr marL="914400" lvl="2" indent="0">
              <a:buNone/>
            </a:pPr>
            <a:r>
              <a:rPr lang="en-US" dirty="0">
                <a:hlinkClick r:id="rId10"/>
              </a:rPr>
              <a:t>http://en.wikipedia.org/wiki/Second-system_effect</a:t>
            </a:r>
            <a:endParaRPr lang="en-US" dirty="0"/>
          </a:p>
          <a:p>
            <a:pPr marL="914400" lvl="2" indent="0">
              <a:buNone/>
            </a:pPr>
            <a:endParaRPr lang="en-US" dirty="0"/>
          </a:p>
          <a:p>
            <a:pPr marL="914400" lvl="2" indent="0">
              <a:buNone/>
            </a:pPr>
            <a:endParaRPr lang="en-US" dirty="0"/>
          </a:p>
        </p:txBody>
      </p:sp>
    </p:spTree>
    <p:extLst>
      <p:ext uri="{BB962C8B-B14F-4D97-AF65-F5344CB8AC3E}">
        <p14:creationId xmlns:p14="http://schemas.microsoft.com/office/powerpoint/2010/main" val="2793594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Reading</a:t>
            </a:r>
          </a:p>
        </p:txBody>
      </p:sp>
      <p:sp>
        <p:nvSpPr>
          <p:cNvPr id="3" name="Content Placeholder 2"/>
          <p:cNvSpPr>
            <a:spLocks noGrp="1"/>
          </p:cNvSpPr>
          <p:nvPr>
            <p:ph idx="1"/>
          </p:nvPr>
        </p:nvSpPr>
        <p:spPr/>
        <p:txBody>
          <a:bodyPr/>
          <a:lstStyle/>
          <a:p>
            <a:pPr marL="457200" lvl="1" indent="0">
              <a:buNone/>
            </a:pPr>
            <a:r>
              <a:rPr lang="en-US" sz="2000" i="1" dirty="0">
                <a:hlinkClick r:id="rId2"/>
              </a:rPr>
              <a:t>http://temebele.wordpress.com/2009/03/16/single-point-of-failure/</a:t>
            </a:r>
            <a:endParaRPr lang="en-US" sz="2000" i="1" dirty="0"/>
          </a:p>
          <a:p>
            <a:pPr marL="457200" lvl="1" indent="0">
              <a:buNone/>
            </a:pPr>
            <a:r>
              <a:rPr lang="en-US" sz="2000" dirty="0">
                <a:hlinkClick r:id="rId3"/>
              </a:rPr>
              <a:t>http://en.wikipedia.org/wiki/Ilities</a:t>
            </a:r>
            <a:endParaRPr lang="en-US" sz="2000" dirty="0"/>
          </a:p>
          <a:p>
            <a:pPr marL="457200" lvl="1" indent="0">
              <a:buNone/>
            </a:pPr>
            <a:r>
              <a:rPr lang="en-US" sz="2000" dirty="0">
                <a:hlinkClick r:id="rId4"/>
              </a:rPr>
              <a:t>http://en.wikipedia.org/wiki/Loose_coupling</a:t>
            </a:r>
            <a:endParaRPr lang="en-US" sz="2000" dirty="0"/>
          </a:p>
          <a:p>
            <a:pPr marL="457200" lvl="1" indent="0">
              <a:buNone/>
            </a:pPr>
            <a:r>
              <a:rPr lang="en-US" sz="2000" dirty="0">
                <a:hlinkClick r:id="rId5"/>
              </a:rPr>
              <a:t>http://martinfowler.com/bliki/CodeOwnership.html</a:t>
            </a:r>
            <a:endParaRPr lang="en-US" sz="2000" dirty="0"/>
          </a:p>
          <a:p>
            <a:pPr marL="457200" lvl="1" indent="0">
              <a:buNone/>
            </a:pPr>
            <a:r>
              <a:rPr lang="en-US" sz="2000" dirty="0">
                <a:hlinkClick r:id="rId6"/>
              </a:rPr>
              <a:t>http://en.wikipedia.org/wiki/Verification_and_validation</a:t>
            </a:r>
            <a:endParaRPr lang="en-US" sz="2000" dirty="0"/>
          </a:p>
          <a:p>
            <a:pPr marL="457200" lvl="1" indent="0">
              <a:buNone/>
            </a:pPr>
            <a:endParaRPr lang="en-US" sz="2000" dirty="0"/>
          </a:p>
          <a:p>
            <a:pPr marL="0" indent="0">
              <a:buNone/>
            </a:pPr>
            <a:r>
              <a:rPr lang="en-US" dirty="0"/>
              <a:t>Brooks</a:t>
            </a:r>
          </a:p>
          <a:p>
            <a:pPr marL="457200" lvl="1" indent="0">
              <a:buNone/>
            </a:pPr>
            <a:r>
              <a:rPr lang="en-US"/>
              <a:t>Chapter 9 User Models</a:t>
            </a:r>
          </a:p>
          <a:p>
            <a:pPr marL="457200" lvl="1" indent="0">
              <a:buNone/>
            </a:pPr>
            <a:r>
              <a:rPr lang="en-US" dirty="0"/>
              <a:t>Chapter 15 The Divorce of Design</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166683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Single point(s) of failure</a:t>
            </a:r>
          </a:p>
        </p:txBody>
      </p:sp>
      <p:sp>
        <p:nvSpPr>
          <p:cNvPr id="5" name="Content Placeholder 4"/>
          <p:cNvSpPr>
            <a:spLocks noGrp="1"/>
          </p:cNvSpPr>
          <p:nvPr>
            <p:ph idx="1"/>
          </p:nvPr>
        </p:nvSpPr>
        <p:spPr/>
        <p:txBody>
          <a:bodyPr/>
          <a:lstStyle/>
          <a:p>
            <a:pPr marL="0" indent="0">
              <a:buNone/>
            </a:pPr>
            <a:r>
              <a:rPr lang="en-US" dirty="0"/>
              <a:t>Networks</a:t>
            </a:r>
          </a:p>
          <a:p>
            <a:pPr marL="0" indent="0">
              <a:buNone/>
            </a:pPr>
            <a:r>
              <a:rPr lang="en-US" dirty="0"/>
              <a:t>Data stores</a:t>
            </a:r>
          </a:p>
          <a:p>
            <a:pPr marL="0" indent="0">
              <a:buNone/>
            </a:pPr>
            <a:r>
              <a:rPr lang="en-US" dirty="0"/>
              <a:t>Queuing</a:t>
            </a:r>
            <a:r>
              <a:rPr lang="en-US" baseline="0" dirty="0"/>
              <a:t> systems</a:t>
            </a:r>
          </a:p>
          <a:p>
            <a:pPr marL="0" indent="0">
              <a:buNone/>
            </a:pPr>
            <a:r>
              <a:rPr lang="en-US" baseline="0" dirty="0"/>
              <a:t>Components</a:t>
            </a:r>
          </a:p>
          <a:p>
            <a:pPr marL="0" indent="0">
              <a:buNone/>
            </a:pPr>
            <a:r>
              <a:rPr lang="en-US" baseline="0" dirty="0"/>
              <a:t>People</a:t>
            </a:r>
            <a:endParaRPr lang="en-US" dirty="0"/>
          </a:p>
        </p:txBody>
      </p:sp>
    </p:spTree>
    <p:extLst>
      <p:ext uri="{BB962C8B-B14F-4D97-AF65-F5344CB8AC3E}">
        <p14:creationId xmlns:p14="http://schemas.microsoft.com/office/powerpoint/2010/main" val="383720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a:t>
            </a:r>
            <a:r>
              <a:rPr lang="en-US" baseline="0" dirty="0"/>
              <a:t> and cohesion</a:t>
            </a:r>
            <a:endParaRPr lang="en-US" dirty="0"/>
          </a:p>
        </p:txBody>
      </p:sp>
      <p:sp>
        <p:nvSpPr>
          <p:cNvPr id="3" name="Content Placeholder 2"/>
          <p:cNvSpPr>
            <a:spLocks noGrp="1"/>
          </p:cNvSpPr>
          <p:nvPr>
            <p:ph idx="1"/>
          </p:nvPr>
        </p:nvSpPr>
        <p:spPr/>
        <p:txBody>
          <a:bodyPr/>
          <a:lstStyle/>
          <a:p>
            <a:pPr marL="0" indent="0">
              <a:buNone/>
            </a:pPr>
            <a:r>
              <a:rPr lang="en-US" dirty="0"/>
              <a:t>Keep it loose</a:t>
            </a:r>
          </a:p>
          <a:p>
            <a:pPr marL="0" indent="0">
              <a:buNone/>
            </a:pPr>
            <a:r>
              <a:rPr lang="en-US" dirty="0"/>
              <a:t>Keep it separate</a:t>
            </a:r>
          </a:p>
          <a:p>
            <a:pPr marL="0" indent="0">
              <a:buNone/>
            </a:pPr>
            <a:r>
              <a:rPr lang="en-US" dirty="0"/>
              <a:t>Share process and tools</a:t>
            </a:r>
          </a:p>
          <a:p>
            <a:pPr marL="0" indent="0">
              <a:buNone/>
            </a:pPr>
            <a:r>
              <a:rPr lang="en-US" dirty="0"/>
              <a:t>Share libraries not code</a:t>
            </a:r>
          </a:p>
          <a:p>
            <a:pPr marL="0" indent="0">
              <a:buNone/>
            </a:pPr>
            <a:r>
              <a:rPr lang="en-US" baseline="0" dirty="0"/>
              <a:t>Try to hoist an interface, see what comes with</a:t>
            </a:r>
            <a:endParaRPr lang="en-US" dirty="0"/>
          </a:p>
        </p:txBody>
      </p:sp>
    </p:spTree>
    <p:extLst>
      <p:ext uri="{BB962C8B-B14F-4D97-AF65-F5344CB8AC3E}">
        <p14:creationId xmlns:p14="http://schemas.microsoft.com/office/powerpoint/2010/main" val="1131111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dependencies</a:t>
            </a:r>
          </a:p>
        </p:txBody>
      </p:sp>
      <p:sp>
        <p:nvSpPr>
          <p:cNvPr id="3" name="Content Placeholder 2"/>
          <p:cNvSpPr>
            <a:spLocks noGrp="1"/>
          </p:cNvSpPr>
          <p:nvPr>
            <p:ph idx="1"/>
          </p:nvPr>
        </p:nvSpPr>
        <p:spPr/>
        <p:txBody>
          <a:bodyPr/>
          <a:lstStyle/>
          <a:p>
            <a:pPr marL="0" indent="0">
              <a:buNone/>
            </a:pPr>
            <a:r>
              <a:rPr lang="en-US" dirty="0"/>
              <a:t>Cloud provider lock-in</a:t>
            </a:r>
          </a:p>
          <a:p>
            <a:pPr marL="0" indent="0">
              <a:buNone/>
            </a:pPr>
            <a:r>
              <a:rPr lang="en-US" dirty="0"/>
              <a:t>Tooling and tool support</a:t>
            </a:r>
          </a:p>
          <a:p>
            <a:pPr marL="0" indent="0">
              <a:buNone/>
            </a:pPr>
            <a:r>
              <a:rPr lang="en-US" dirty="0"/>
              <a:t>Version lock-down and lock-out</a:t>
            </a:r>
          </a:p>
          <a:p>
            <a:pPr marL="0" indent="0">
              <a:buNone/>
            </a:pPr>
            <a:r>
              <a:rPr lang="en-US" dirty="0"/>
              <a:t>Operations</a:t>
            </a:r>
            <a:r>
              <a:rPr lang="en-US" baseline="0" dirty="0"/>
              <a:t> staff and automation</a:t>
            </a:r>
          </a:p>
          <a:p>
            <a:pPr marL="0" indent="0">
              <a:buNone/>
            </a:pPr>
            <a:r>
              <a:rPr lang="en-US" baseline="0" dirty="0"/>
              <a:t>Software process – getting the bits to the customer</a:t>
            </a:r>
            <a:endParaRPr lang="en-US" dirty="0"/>
          </a:p>
        </p:txBody>
      </p:sp>
    </p:spTree>
    <p:extLst>
      <p:ext uri="{BB962C8B-B14F-4D97-AF65-F5344CB8AC3E}">
        <p14:creationId xmlns:p14="http://schemas.microsoft.com/office/powerpoint/2010/main" val="109969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Connectors</a:t>
            </a:r>
            <a:r>
              <a:rPr lang="en-US" baseline="0" dirty="0"/>
              <a:t> vs. Components</a:t>
            </a:r>
            <a:endParaRPr lang="en-US" dirty="0"/>
          </a:p>
        </p:txBody>
      </p:sp>
      <p:sp>
        <p:nvSpPr>
          <p:cNvPr id="3" name="Content Placeholder 2"/>
          <p:cNvSpPr>
            <a:spLocks noGrp="1"/>
          </p:cNvSpPr>
          <p:nvPr>
            <p:ph idx="1"/>
          </p:nvPr>
        </p:nvSpPr>
        <p:spPr/>
        <p:txBody>
          <a:bodyPr/>
          <a:lstStyle/>
          <a:p>
            <a:pPr marL="0" indent="0">
              <a:buNone/>
            </a:pPr>
            <a:r>
              <a:rPr lang="en-US" dirty="0"/>
              <a:t>Teach each</a:t>
            </a:r>
            <a:r>
              <a:rPr lang="en-US" baseline="0" dirty="0"/>
              <a:t> to do its thing</a:t>
            </a:r>
          </a:p>
          <a:p>
            <a:pPr marL="0" indent="0">
              <a:buNone/>
            </a:pPr>
            <a:r>
              <a:rPr lang="en-US" baseline="0" dirty="0"/>
              <a:t>Keep the connector logic in the connector</a:t>
            </a:r>
          </a:p>
          <a:p>
            <a:pPr marL="0" indent="0">
              <a:buNone/>
            </a:pPr>
            <a:r>
              <a:rPr lang="en-US" baseline="0" dirty="0"/>
              <a:t>Keep the component logic in the component</a:t>
            </a:r>
          </a:p>
          <a:p>
            <a:pPr marL="0" indent="0">
              <a:buNone/>
            </a:pPr>
            <a:r>
              <a:rPr lang="en-US" dirty="0"/>
              <a:t>The</a:t>
            </a:r>
            <a:r>
              <a:rPr lang="en-US" baseline="0" dirty="0"/>
              <a:t> API belongs to the component</a:t>
            </a:r>
          </a:p>
          <a:p>
            <a:pPr marL="0" indent="0">
              <a:buNone/>
            </a:pPr>
            <a:r>
              <a:rPr lang="en-US" baseline="0" dirty="0"/>
              <a:t>…but the connector makes it work</a:t>
            </a:r>
            <a:endParaRPr lang="en-US" dirty="0"/>
          </a:p>
        </p:txBody>
      </p:sp>
    </p:spTree>
    <p:extLst>
      <p:ext uri="{BB962C8B-B14F-4D97-AF65-F5344CB8AC3E}">
        <p14:creationId xmlns:p14="http://schemas.microsoft.com/office/powerpoint/2010/main" val="319119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Distracting abstractions</a:t>
            </a:r>
          </a:p>
        </p:txBody>
      </p:sp>
      <p:sp>
        <p:nvSpPr>
          <p:cNvPr id="3" name="Content Placeholder 2"/>
          <p:cNvSpPr>
            <a:spLocks noGrp="1"/>
          </p:cNvSpPr>
          <p:nvPr>
            <p:ph idx="1"/>
          </p:nvPr>
        </p:nvSpPr>
        <p:spPr/>
        <p:txBody>
          <a:bodyPr/>
          <a:lstStyle/>
          <a:p>
            <a:pPr marL="0" indent="0">
              <a:buNone/>
            </a:pPr>
            <a:r>
              <a:rPr lang="en-US" dirty="0"/>
              <a:t>Abstraction for abstraction’s sake</a:t>
            </a:r>
          </a:p>
          <a:p>
            <a:pPr marL="0" indent="0">
              <a:buNone/>
            </a:pPr>
            <a:r>
              <a:rPr lang="en-US" dirty="0"/>
              <a:t>Wrapping to</a:t>
            </a:r>
            <a:r>
              <a:rPr lang="en-US" baseline="0" dirty="0"/>
              <a:t> future-proof</a:t>
            </a:r>
          </a:p>
          <a:p>
            <a:pPr marL="0" indent="0">
              <a:buNone/>
            </a:pPr>
            <a:r>
              <a:rPr lang="en-US" baseline="0" dirty="0"/>
              <a:t>Surround strategies… aka, the Facade</a:t>
            </a:r>
            <a:endParaRPr lang="en-US" dirty="0"/>
          </a:p>
        </p:txBody>
      </p:sp>
    </p:spTree>
    <p:extLst>
      <p:ext uri="{BB962C8B-B14F-4D97-AF65-F5344CB8AC3E}">
        <p14:creationId xmlns:p14="http://schemas.microsoft.com/office/powerpoint/2010/main" val="3926806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management</a:t>
            </a:r>
          </a:p>
        </p:txBody>
      </p:sp>
      <p:sp>
        <p:nvSpPr>
          <p:cNvPr id="3" name="Content Placeholder 2"/>
          <p:cNvSpPr>
            <a:spLocks noGrp="1"/>
          </p:cNvSpPr>
          <p:nvPr>
            <p:ph idx="1"/>
          </p:nvPr>
        </p:nvSpPr>
        <p:spPr/>
        <p:txBody>
          <a:bodyPr/>
          <a:lstStyle/>
          <a:p>
            <a:pPr marL="0" indent="0" rtl="0" eaLnBrk="1" latinLnBrk="0" hangingPunct="1">
              <a:buNone/>
            </a:pPr>
            <a:r>
              <a:rPr lang="en-US" sz="2800" kern="1200" dirty="0">
                <a:solidFill>
                  <a:schemeClr val="tx1"/>
                </a:solidFill>
                <a:effectLst/>
                <a:latin typeface="+mn-lt"/>
                <a:ea typeface="+mn-ea"/>
                <a:cs typeface="+mn-cs"/>
              </a:rPr>
              <a:t>Take no dependencies</a:t>
            </a:r>
            <a:endParaRPr lang="en-US" sz="2800" dirty="0">
              <a:effectLst/>
            </a:endParaRPr>
          </a:p>
          <a:p>
            <a:pPr marL="0" indent="0" rtl="0" eaLnBrk="1" latinLnBrk="0" hangingPunct="1">
              <a:buNone/>
            </a:pPr>
            <a:r>
              <a:rPr lang="en-US" sz="2800" kern="1200" dirty="0">
                <a:solidFill>
                  <a:schemeClr val="tx1"/>
                </a:solidFill>
                <a:effectLst/>
                <a:latin typeface="+mn-lt"/>
                <a:ea typeface="+mn-ea"/>
                <a:cs typeface="+mn-cs"/>
              </a:rPr>
              <a:t>Be not a dependency</a:t>
            </a:r>
            <a:endParaRPr lang="en-US" dirty="0">
              <a:effectLst/>
            </a:endParaRPr>
          </a:p>
        </p:txBody>
      </p:sp>
    </p:spTree>
    <p:extLst>
      <p:ext uri="{BB962C8B-B14F-4D97-AF65-F5344CB8AC3E}">
        <p14:creationId xmlns:p14="http://schemas.microsoft.com/office/powerpoint/2010/main" val="264070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and monitoring</a:t>
            </a:r>
          </a:p>
        </p:txBody>
      </p:sp>
      <p:sp>
        <p:nvSpPr>
          <p:cNvPr id="3" name="Content Placeholder 2"/>
          <p:cNvSpPr>
            <a:spLocks noGrp="1"/>
          </p:cNvSpPr>
          <p:nvPr>
            <p:ph idx="1"/>
          </p:nvPr>
        </p:nvSpPr>
        <p:spPr/>
        <p:txBody>
          <a:bodyPr/>
          <a:lstStyle/>
          <a:p>
            <a:pPr marL="0" indent="0">
              <a:buNone/>
            </a:pPr>
            <a:r>
              <a:rPr lang="en-US" dirty="0"/>
              <a:t>Bake</a:t>
            </a:r>
            <a:r>
              <a:rPr lang="en-US" baseline="0" dirty="0"/>
              <a:t> this in from the start</a:t>
            </a:r>
          </a:p>
          <a:p>
            <a:pPr marL="0" indent="0">
              <a:buNone/>
            </a:pPr>
            <a:r>
              <a:rPr lang="en-US" baseline="0" dirty="0"/>
              <a:t>Ask your operations team / yourself what they / you need</a:t>
            </a:r>
          </a:p>
          <a:p>
            <a:pPr marL="0" indent="0">
              <a:buNone/>
            </a:pPr>
            <a:r>
              <a:rPr lang="en-US" baseline="0" dirty="0"/>
              <a:t>Ask your platform what it can provide</a:t>
            </a:r>
          </a:p>
          <a:p>
            <a:pPr marL="0" indent="0">
              <a:buNone/>
            </a:pPr>
            <a:r>
              <a:rPr lang="en-US" baseline="0" dirty="0"/>
              <a:t>Fill in the gaps</a:t>
            </a:r>
          </a:p>
          <a:p>
            <a:pPr marL="0" indent="0">
              <a:buNone/>
            </a:pPr>
            <a:r>
              <a:rPr lang="en-US" baseline="0" dirty="0"/>
              <a:t>Ask what you need to know your system is healthy</a:t>
            </a:r>
            <a:endParaRPr lang="en-US" dirty="0"/>
          </a:p>
        </p:txBody>
      </p:sp>
    </p:spTree>
    <p:extLst>
      <p:ext uri="{BB962C8B-B14F-4D97-AF65-F5344CB8AC3E}">
        <p14:creationId xmlns:p14="http://schemas.microsoft.com/office/powerpoint/2010/main" val="1186521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894</Words>
  <Application>Microsoft Macintosh PowerPoint</Application>
  <PresentationFormat>Widescreen</PresentationFormat>
  <Paragraphs>133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CPSC 5200</vt:lpstr>
      <vt:lpstr>Architecture anti-patterns</vt:lpstr>
      <vt:lpstr>Single point(s) of failure</vt:lpstr>
      <vt:lpstr>Coupling and cohesion</vt:lpstr>
      <vt:lpstr>Deployment dependencies</vt:lpstr>
      <vt:lpstr>Connectors vs. Components</vt:lpstr>
      <vt:lpstr>Distracting abstractions</vt:lpstr>
      <vt:lpstr>Dependency management</vt:lpstr>
      <vt:lpstr>Measurement and monitoring</vt:lpstr>
      <vt:lpstr>Verification and validation</vt:lpstr>
      <vt:lpstr>Ten pounds in a five pound bag</vt:lpstr>
      <vt:lpstr>Size vs. headspace</vt:lpstr>
      <vt:lpstr>Code vs. design “ownership”</vt:lpstr>
      <vt:lpstr>Those damned “ities”</vt:lpstr>
      <vt:lpstr>Topics in software architecture</vt:lpstr>
      <vt:lpstr>Architecture and the SDLC</vt:lpstr>
      <vt:lpstr>The second system effect</vt:lpstr>
      <vt:lpstr>Large-scale process management</vt:lpstr>
      <vt:lpstr>Model-driven architecture</vt:lpstr>
      <vt:lpstr>Separating UI tiers</vt:lpstr>
      <vt:lpstr>For next week</vt:lpstr>
      <vt:lpstr>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5200</dc:title>
  <dc:creator>Michaeljon Miller</dc:creator>
  <cp:lastModifiedBy>Michaeljon Miller</cp:lastModifiedBy>
  <cp:revision>1</cp:revision>
  <dcterms:created xsi:type="dcterms:W3CDTF">2019-03-17T04:05:12Z</dcterms:created>
  <dcterms:modified xsi:type="dcterms:W3CDTF">2019-03-17T04:05:38Z</dcterms:modified>
</cp:coreProperties>
</file>